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7" r:id="rId5"/>
    <p:sldId id="397" r:id="rId6"/>
    <p:sldId id="259" r:id="rId7"/>
    <p:sldId id="398" r:id="rId8"/>
    <p:sldId id="401" r:id="rId9"/>
    <p:sldId id="402" r:id="rId10"/>
    <p:sldId id="39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5B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9AB5CB-28A9-4000-9C25-9C32581DFEFE}" v="2" dt="2021-03-19T14:20:38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Calo" userId="3ddd9277-441e-49dd-8c55-aa7ea7c53ba0" providerId="ADAL" clId="{11505396-022B-448B-9531-B71C4047E237}"/>
    <pc:docChg chg="undo custSel addSld modSld sldOrd">
      <pc:chgData name="Monica Calo" userId="3ddd9277-441e-49dd-8c55-aa7ea7c53ba0" providerId="ADAL" clId="{11505396-022B-448B-9531-B71C4047E237}" dt="2020-05-12T19:48:43.457" v="333" actId="20577"/>
      <pc:docMkLst>
        <pc:docMk/>
      </pc:docMkLst>
      <pc:sldChg chg="modSp">
        <pc:chgData name="Monica Calo" userId="3ddd9277-441e-49dd-8c55-aa7ea7c53ba0" providerId="ADAL" clId="{11505396-022B-448B-9531-B71C4047E237}" dt="2020-05-12T19:47:49.408" v="322" actId="20577"/>
        <pc:sldMkLst>
          <pc:docMk/>
          <pc:sldMk cId="834393157" sldId="399"/>
        </pc:sldMkLst>
        <pc:spChg chg="mod">
          <ac:chgData name="Monica Calo" userId="3ddd9277-441e-49dd-8c55-aa7ea7c53ba0" providerId="ADAL" clId="{11505396-022B-448B-9531-B71C4047E237}" dt="2020-05-12T19:47:49.408" v="322" actId="20577"/>
          <ac:spMkLst>
            <pc:docMk/>
            <pc:sldMk cId="834393157" sldId="399"/>
            <ac:spMk id="2" creationId="{3B36D998-2654-4101-8356-70F5AF7D40B0}"/>
          </ac:spMkLst>
        </pc:spChg>
      </pc:sldChg>
      <pc:sldChg chg="modSp ord">
        <pc:chgData name="Monica Calo" userId="3ddd9277-441e-49dd-8c55-aa7ea7c53ba0" providerId="ADAL" clId="{11505396-022B-448B-9531-B71C4047E237}" dt="2020-05-12T19:45:24.379" v="246"/>
        <pc:sldMkLst>
          <pc:docMk/>
          <pc:sldMk cId="3763400963" sldId="400"/>
        </pc:sldMkLst>
        <pc:spChg chg="mod">
          <ac:chgData name="Monica Calo" userId="3ddd9277-441e-49dd-8c55-aa7ea7c53ba0" providerId="ADAL" clId="{11505396-022B-448B-9531-B71C4047E237}" dt="2020-05-12T19:43:20.716" v="239" actId="20577"/>
          <ac:spMkLst>
            <pc:docMk/>
            <pc:sldMk cId="3763400963" sldId="400"/>
            <ac:spMk id="2" creationId="{3B36D998-2654-4101-8356-70F5AF7D40B0}"/>
          </ac:spMkLst>
        </pc:spChg>
      </pc:sldChg>
      <pc:sldChg chg="modSp add">
        <pc:chgData name="Monica Calo" userId="3ddd9277-441e-49dd-8c55-aa7ea7c53ba0" providerId="ADAL" clId="{11505396-022B-448B-9531-B71C4047E237}" dt="2020-05-12T19:48:43.457" v="333" actId="20577"/>
        <pc:sldMkLst>
          <pc:docMk/>
          <pc:sldMk cId="841589989" sldId="402"/>
        </pc:sldMkLst>
        <pc:spChg chg="mod">
          <ac:chgData name="Monica Calo" userId="3ddd9277-441e-49dd-8c55-aa7ea7c53ba0" providerId="ADAL" clId="{11505396-022B-448B-9531-B71C4047E237}" dt="2020-05-12T19:48:43.457" v="333" actId="20577"/>
          <ac:spMkLst>
            <pc:docMk/>
            <pc:sldMk cId="841589989" sldId="402"/>
            <ac:spMk id="2" creationId="{3B36D998-2654-4101-8356-70F5AF7D40B0}"/>
          </ac:spMkLst>
        </pc:spChg>
      </pc:sldChg>
    </pc:docChg>
  </pc:docChgLst>
  <pc:docChgLst>
    <pc:chgData name="Monica Calo" userId="3ddd9277-441e-49dd-8c55-aa7ea7c53ba0" providerId="ADAL" clId="{2D9AB5CB-28A9-4000-9C25-9C32581DFEFE}"/>
    <pc:docChg chg="custSel delSld modSld">
      <pc:chgData name="Monica Calo" userId="3ddd9277-441e-49dd-8c55-aa7ea7c53ba0" providerId="ADAL" clId="{2D9AB5CB-28A9-4000-9C25-9C32581DFEFE}" dt="2021-03-19T14:21:03.803" v="207" actId="20577"/>
      <pc:docMkLst>
        <pc:docMk/>
      </pc:docMkLst>
      <pc:sldChg chg="modSp mod">
        <pc:chgData name="Monica Calo" userId="3ddd9277-441e-49dd-8c55-aa7ea7c53ba0" providerId="ADAL" clId="{2D9AB5CB-28A9-4000-9C25-9C32581DFEFE}" dt="2021-03-19T14:15:41.398" v="9" actId="20577"/>
        <pc:sldMkLst>
          <pc:docMk/>
          <pc:sldMk cId="2682460488" sldId="259"/>
        </pc:sldMkLst>
        <pc:spChg chg="mod">
          <ac:chgData name="Monica Calo" userId="3ddd9277-441e-49dd-8c55-aa7ea7c53ba0" providerId="ADAL" clId="{2D9AB5CB-28A9-4000-9C25-9C32581DFEFE}" dt="2021-03-19T14:15:41.398" v="9" actId="20577"/>
          <ac:spMkLst>
            <pc:docMk/>
            <pc:sldMk cId="2682460488" sldId="259"/>
            <ac:spMk id="2" creationId="{3B36D998-2654-4101-8356-70F5AF7D40B0}"/>
          </ac:spMkLst>
        </pc:spChg>
      </pc:sldChg>
      <pc:sldChg chg="modSp mod">
        <pc:chgData name="Monica Calo" userId="3ddd9277-441e-49dd-8c55-aa7ea7c53ba0" providerId="ADAL" clId="{2D9AB5CB-28A9-4000-9C25-9C32581DFEFE}" dt="2021-03-19T14:16:36.167" v="22" actId="20577"/>
        <pc:sldMkLst>
          <pc:docMk/>
          <pc:sldMk cId="3625013606" sldId="398"/>
        </pc:sldMkLst>
        <pc:spChg chg="mod">
          <ac:chgData name="Monica Calo" userId="3ddd9277-441e-49dd-8c55-aa7ea7c53ba0" providerId="ADAL" clId="{2D9AB5CB-28A9-4000-9C25-9C32581DFEFE}" dt="2021-03-19T14:16:36.167" v="22" actId="20577"/>
          <ac:spMkLst>
            <pc:docMk/>
            <pc:sldMk cId="3625013606" sldId="398"/>
            <ac:spMk id="2" creationId="{3B36D998-2654-4101-8356-70F5AF7D40B0}"/>
          </ac:spMkLst>
        </pc:spChg>
      </pc:sldChg>
      <pc:sldChg chg="del">
        <pc:chgData name="Monica Calo" userId="3ddd9277-441e-49dd-8c55-aa7ea7c53ba0" providerId="ADAL" clId="{2D9AB5CB-28A9-4000-9C25-9C32581DFEFE}" dt="2021-03-19T14:20:44.291" v="144" actId="47"/>
        <pc:sldMkLst>
          <pc:docMk/>
          <pc:sldMk cId="3763400963" sldId="400"/>
        </pc:sldMkLst>
      </pc:sldChg>
      <pc:sldChg chg="modSp mod">
        <pc:chgData name="Monica Calo" userId="3ddd9277-441e-49dd-8c55-aa7ea7c53ba0" providerId="ADAL" clId="{2D9AB5CB-28A9-4000-9C25-9C32581DFEFE}" dt="2021-03-19T14:21:03.803" v="207" actId="20577"/>
        <pc:sldMkLst>
          <pc:docMk/>
          <pc:sldMk cId="841589989" sldId="402"/>
        </pc:sldMkLst>
        <pc:spChg chg="mod">
          <ac:chgData name="Monica Calo" userId="3ddd9277-441e-49dd-8c55-aa7ea7c53ba0" providerId="ADAL" clId="{2D9AB5CB-28A9-4000-9C25-9C32581DFEFE}" dt="2021-03-19T14:21:03.803" v="207" actId="20577"/>
          <ac:spMkLst>
            <pc:docMk/>
            <pc:sldMk cId="841589989" sldId="402"/>
            <ac:spMk id="2" creationId="{3B36D998-2654-4101-8356-70F5AF7D40B0}"/>
          </ac:spMkLst>
        </pc:spChg>
      </pc:sldChg>
    </pc:docChg>
  </pc:docChgLst>
  <pc:docChgLst>
    <pc:chgData name="Monica Calo" userId="3ddd9277-441e-49dd-8c55-aa7ea7c53ba0" providerId="ADAL" clId="{AACBD961-6333-4B28-9C23-42B22FD551A7}"/>
    <pc:docChg chg="modSld">
      <pc:chgData name="Monica Calo" userId="3ddd9277-441e-49dd-8c55-aa7ea7c53ba0" providerId="ADAL" clId="{AACBD961-6333-4B28-9C23-42B22FD551A7}" dt="2020-11-12T20:43:01.151" v="0" actId="1076"/>
      <pc:docMkLst>
        <pc:docMk/>
      </pc:docMkLst>
      <pc:sldChg chg="modSp">
        <pc:chgData name="Monica Calo" userId="3ddd9277-441e-49dd-8c55-aa7ea7c53ba0" providerId="ADAL" clId="{AACBD961-6333-4B28-9C23-42B22FD551A7}" dt="2020-11-12T20:43:01.151" v="0" actId="1076"/>
        <pc:sldMkLst>
          <pc:docMk/>
          <pc:sldMk cId="3625013606" sldId="398"/>
        </pc:sldMkLst>
        <pc:spChg chg="mod">
          <ac:chgData name="Monica Calo" userId="3ddd9277-441e-49dd-8c55-aa7ea7c53ba0" providerId="ADAL" clId="{AACBD961-6333-4B28-9C23-42B22FD551A7}" dt="2020-11-12T20:43:01.151" v="0" actId="1076"/>
          <ac:spMkLst>
            <pc:docMk/>
            <pc:sldMk cId="3625013606" sldId="398"/>
            <ac:spMk id="2" creationId="{3B36D998-2654-4101-8356-70F5AF7D40B0}"/>
          </ac:spMkLst>
        </pc:spChg>
      </pc:sldChg>
    </pc:docChg>
  </pc:docChgLst>
  <pc:docChgLst>
    <pc:chgData name="Monica Calo" userId="3ddd9277-441e-49dd-8c55-aa7ea7c53ba0" providerId="ADAL" clId="{6FD887D2-568F-4EB5-9865-7B038D52422B}"/>
    <pc:docChg chg="modSld">
      <pc:chgData name="Monica Calo" userId="3ddd9277-441e-49dd-8c55-aa7ea7c53ba0" providerId="ADAL" clId="{6FD887D2-568F-4EB5-9865-7B038D52422B}" dt="2020-05-19T20:01:36.665" v="0"/>
      <pc:docMkLst>
        <pc:docMk/>
      </pc:docMkLst>
      <pc:sldChg chg="modTransition">
        <pc:chgData name="Monica Calo" userId="3ddd9277-441e-49dd-8c55-aa7ea7c53ba0" providerId="ADAL" clId="{6FD887D2-568F-4EB5-9865-7B038D52422B}" dt="2020-05-19T20:01:36.665" v="0"/>
        <pc:sldMkLst>
          <pc:docMk/>
          <pc:sldMk cId="3763400963" sldId="40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0177E5-242F-46DA-8152-B2BCC7574A67}" type="doc">
      <dgm:prSet loTypeId="urn:microsoft.com/office/officeart/2018/layout/CircleProcess" loCatId="simpleprocesssa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61F3BD9-746D-4E1F-AE06-450F2E5D015F}">
      <dgm:prSet custT="1"/>
      <dgm:spPr/>
      <dgm:t>
        <a:bodyPr/>
        <a:lstStyle/>
        <a:p>
          <a:r>
            <a:rPr lang="en-US" sz="2200" dirty="0"/>
            <a:t>This operation focuses on </a:t>
          </a:r>
          <a:r>
            <a:rPr lang="en-US" sz="2200" b="1" dirty="0"/>
            <a:t>HOT, CONTROVERSIAL TOPICS </a:t>
          </a:r>
          <a:r>
            <a:rPr lang="en-US" sz="2200" dirty="0"/>
            <a:t>related to the </a:t>
          </a:r>
          <a:r>
            <a:rPr lang="en-US" sz="2200" b="1" dirty="0"/>
            <a:t>CLINICAL MANAGEMENT OF THE PATIENT </a:t>
          </a:r>
          <a:r>
            <a:rPr lang="en-US" sz="2200" b="0" dirty="0"/>
            <a:t>with osteoporosis</a:t>
          </a:r>
          <a:endParaRPr lang="en-US" sz="1900" b="0" dirty="0"/>
        </a:p>
      </dgm:t>
    </dgm:pt>
    <dgm:pt modelId="{0E0C5C19-7ABF-4CEF-968E-5C220046D556}" type="parTrans" cxnId="{A7AE10A9-9A10-45FB-96F4-D976FC126B4E}">
      <dgm:prSet/>
      <dgm:spPr/>
      <dgm:t>
        <a:bodyPr/>
        <a:lstStyle/>
        <a:p>
          <a:endParaRPr lang="en-US"/>
        </a:p>
      </dgm:t>
    </dgm:pt>
    <dgm:pt modelId="{6E01A104-84C8-4519-99CE-BAEAF9B72866}" type="sibTrans" cxnId="{A7AE10A9-9A10-45FB-96F4-D976FC126B4E}">
      <dgm:prSet/>
      <dgm:spPr/>
      <dgm:t>
        <a:bodyPr/>
        <a:lstStyle/>
        <a:p>
          <a:endParaRPr lang="en-US"/>
        </a:p>
      </dgm:t>
    </dgm:pt>
    <dgm:pt modelId="{D251C56A-84F9-4232-8626-AD22D5B4224E}">
      <dgm:prSet/>
      <dgm:spPr/>
      <dgm:t>
        <a:bodyPr/>
        <a:lstStyle/>
        <a:p>
          <a:r>
            <a:rPr lang="en-US" dirty="0"/>
            <a:t>Program offers an alternative for </a:t>
          </a:r>
          <a:r>
            <a:rPr lang="en-US" b="1" dirty="0"/>
            <a:t>continuous medical training </a:t>
          </a:r>
          <a:r>
            <a:rPr lang="en-US" dirty="0"/>
            <a:t>bringing best clinical practices in the </a:t>
          </a:r>
          <a:r>
            <a:rPr lang="en-US" b="1" dirty="0"/>
            <a:t>treatment approach to pre- and post- menopause muscle skeletal health.</a:t>
          </a:r>
        </a:p>
      </dgm:t>
    </dgm:pt>
    <dgm:pt modelId="{D6351E68-6CAC-47D7-964C-73B865A7C340}" type="parTrans" cxnId="{A18D6D8C-E1AD-4823-AD14-53409B0906F7}">
      <dgm:prSet/>
      <dgm:spPr/>
      <dgm:t>
        <a:bodyPr/>
        <a:lstStyle/>
        <a:p>
          <a:endParaRPr lang="en-US"/>
        </a:p>
      </dgm:t>
    </dgm:pt>
    <dgm:pt modelId="{3EC94083-9F67-48F7-B216-4DD76C695FE7}" type="sibTrans" cxnId="{A18D6D8C-E1AD-4823-AD14-53409B0906F7}">
      <dgm:prSet/>
      <dgm:spPr/>
      <dgm:t>
        <a:bodyPr/>
        <a:lstStyle/>
        <a:p>
          <a:endParaRPr lang="en-US"/>
        </a:p>
      </dgm:t>
    </dgm:pt>
    <dgm:pt modelId="{C6A91AD9-8374-4A41-8117-968973EBE0AC}" type="pres">
      <dgm:prSet presAssocID="{EF0177E5-242F-46DA-8152-B2BCC7574A67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1D75A778-1AD1-4718-A736-A3F03689FB00}" type="pres">
      <dgm:prSet presAssocID="{D251C56A-84F9-4232-8626-AD22D5B4224E}" presName="Accent2" presStyleCnt="0"/>
      <dgm:spPr/>
    </dgm:pt>
    <dgm:pt modelId="{CD90F5DE-601E-4319-825C-2BC0F38E98A8}" type="pres">
      <dgm:prSet presAssocID="{D251C56A-84F9-4232-8626-AD22D5B4224E}" presName="Accent" presStyleLbl="node1" presStyleIdx="0" presStyleCnt="4"/>
      <dgm:spPr/>
    </dgm:pt>
    <dgm:pt modelId="{D6435398-9786-4F4D-B33B-092C85BDBCBF}" type="pres">
      <dgm:prSet presAssocID="{D251C56A-84F9-4232-8626-AD22D5B4224E}" presName="ParentBackground2" presStyleCnt="0"/>
      <dgm:spPr/>
    </dgm:pt>
    <dgm:pt modelId="{D4DFACEB-0E08-49C8-812A-C32736FB46A3}" type="pres">
      <dgm:prSet presAssocID="{D251C56A-84F9-4232-8626-AD22D5B4224E}" presName="ParentBackground" presStyleLbl="node1" presStyleIdx="1" presStyleCnt="4"/>
      <dgm:spPr/>
    </dgm:pt>
    <dgm:pt modelId="{FFF9CBF8-B6E0-4705-B577-A5B8624798C0}" type="pres">
      <dgm:prSet presAssocID="{D251C56A-84F9-4232-8626-AD22D5B4224E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B0F7A620-ED52-4DD7-9A60-7E8A7A54C805}" type="pres">
      <dgm:prSet presAssocID="{161F3BD9-746D-4E1F-AE06-450F2E5D015F}" presName="Accent1" presStyleCnt="0"/>
      <dgm:spPr/>
    </dgm:pt>
    <dgm:pt modelId="{7BB927E8-BE8D-4A9A-A2CF-88B9AD7622EF}" type="pres">
      <dgm:prSet presAssocID="{161F3BD9-746D-4E1F-AE06-450F2E5D015F}" presName="Accent" presStyleLbl="node1" presStyleIdx="2" presStyleCnt="4"/>
      <dgm:spPr/>
    </dgm:pt>
    <dgm:pt modelId="{A08FDD4B-8B45-4168-A5A9-C9B590CC7C4B}" type="pres">
      <dgm:prSet presAssocID="{161F3BD9-746D-4E1F-AE06-450F2E5D015F}" presName="ParentBackground1" presStyleCnt="0"/>
      <dgm:spPr/>
    </dgm:pt>
    <dgm:pt modelId="{DC65E931-E9BF-490E-89B6-DEA8C337A4E0}" type="pres">
      <dgm:prSet presAssocID="{161F3BD9-746D-4E1F-AE06-450F2E5D015F}" presName="ParentBackground" presStyleLbl="node1" presStyleIdx="3" presStyleCnt="4"/>
      <dgm:spPr/>
    </dgm:pt>
    <dgm:pt modelId="{27AA7802-786F-4867-8B49-EF104FBDFA09}" type="pres">
      <dgm:prSet presAssocID="{161F3BD9-746D-4E1F-AE06-450F2E5D015F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0C2F900B-9F23-473B-9D40-6172C1EBC40B}" type="presOf" srcId="{D251C56A-84F9-4232-8626-AD22D5B4224E}" destId="{D4DFACEB-0E08-49C8-812A-C32736FB46A3}" srcOrd="0" destOrd="0" presId="urn:microsoft.com/office/officeart/2018/layout/CircleProcess"/>
    <dgm:cxn modelId="{AFCD2068-42CF-406E-84C8-F7A62E30ECD2}" type="presOf" srcId="{D251C56A-84F9-4232-8626-AD22D5B4224E}" destId="{FFF9CBF8-B6E0-4705-B577-A5B8624798C0}" srcOrd="1" destOrd="0" presId="urn:microsoft.com/office/officeart/2018/layout/CircleProcess"/>
    <dgm:cxn modelId="{A3649E6A-417F-4BAE-B018-92CBFE1547D7}" type="presOf" srcId="{161F3BD9-746D-4E1F-AE06-450F2E5D015F}" destId="{27AA7802-786F-4867-8B49-EF104FBDFA09}" srcOrd="1" destOrd="0" presId="urn:microsoft.com/office/officeart/2018/layout/CircleProcess"/>
    <dgm:cxn modelId="{5AE22B88-A5AA-4D71-B093-EF1FE0869DB5}" type="presOf" srcId="{EF0177E5-242F-46DA-8152-B2BCC7574A67}" destId="{C6A91AD9-8374-4A41-8117-968973EBE0AC}" srcOrd="0" destOrd="0" presId="urn:microsoft.com/office/officeart/2018/layout/CircleProcess"/>
    <dgm:cxn modelId="{A18D6D8C-E1AD-4823-AD14-53409B0906F7}" srcId="{EF0177E5-242F-46DA-8152-B2BCC7574A67}" destId="{D251C56A-84F9-4232-8626-AD22D5B4224E}" srcOrd="1" destOrd="0" parTransId="{D6351E68-6CAC-47D7-964C-73B865A7C340}" sibTransId="{3EC94083-9F67-48F7-B216-4DD76C695FE7}"/>
    <dgm:cxn modelId="{A7AE10A9-9A10-45FB-96F4-D976FC126B4E}" srcId="{EF0177E5-242F-46DA-8152-B2BCC7574A67}" destId="{161F3BD9-746D-4E1F-AE06-450F2E5D015F}" srcOrd="0" destOrd="0" parTransId="{0E0C5C19-7ABF-4CEF-968E-5C220046D556}" sibTransId="{6E01A104-84C8-4519-99CE-BAEAF9B72866}"/>
    <dgm:cxn modelId="{703CC4DA-2A9F-4830-995B-7BCE2962B92E}" type="presOf" srcId="{161F3BD9-746D-4E1F-AE06-450F2E5D015F}" destId="{DC65E931-E9BF-490E-89B6-DEA8C337A4E0}" srcOrd="0" destOrd="0" presId="urn:microsoft.com/office/officeart/2018/layout/CircleProcess"/>
    <dgm:cxn modelId="{8004ED06-FA5C-481D-8735-9F0EB6C08D01}" type="presParOf" srcId="{C6A91AD9-8374-4A41-8117-968973EBE0AC}" destId="{1D75A778-1AD1-4718-A736-A3F03689FB00}" srcOrd="0" destOrd="0" presId="urn:microsoft.com/office/officeart/2018/layout/CircleProcess"/>
    <dgm:cxn modelId="{33E44ED1-5FA7-405E-8044-CB7FE50C3AC0}" type="presParOf" srcId="{1D75A778-1AD1-4718-A736-A3F03689FB00}" destId="{CD90F5DE-601E-4319-825C-2BC0F38E98A8}" srcOrd="0" destOrd="0" presId="urn:microsoft.com/office/officeart/2018/layout/CircleProcess"/>
    <dgm:cxn modelId="{8F3A5656-7E17-4EA2-A569-C75C572844E7}" type="presParOf" srcId="{C6A91AD9-8374-4A41-8117-968973EBE0AC}" destId="{D6435398-9786-4F4D-B33B-092C85BDBCBF}" srcOrd="1" destOrd="0" presId="urn:microsoft.com/office/officeart/2018/layout/CircleProcess"/>
    <dgm:cxn modelId="{A5B3C691-641B-44F4-9C53-29AB140B8D9F}" type="presParOf" srcId="{D6435398-9786-4F4D-B33B-092C85BDBCBF}" destId="{D4DFACEB-0E08-49C8-812A-C32736FB46A3}" srcOrd="0" destOrd="0" presId="urn:microsoft.com/office/officeart/2018/layout/CircleProcess"/>
    <dgm:cxn modelId="{59F83202-7358-4FFB-BCDC-17291BF92F88}" type="presParOf" srcId="{C6A91AD9-8374-4A41-8117-968973EBE0AC}" destId="{FFF9CBF8-B6E0-4705-B577-A5B8624798C0}" srcOrd="2" destOrd="0" presId="urn:microsoft.com/office/officeart/2018/layout/CircleProcess"/>
    <dgm:cxn modelId="{71052A5F-DBA2-481B-9C6F-1CEB54AECE9A}" type="presParOf" srcId="{C6A91AD9-8374-4A41-8117-968973EBE0AC}" destId="{B0F7A620-ED52-4DD7-9A60-7E8A7A54C805}" srcOrd="3" destOrd="0" presId="urn:microsoft.com/office/officeart/2018/layout/CircleProcess"/>
    <dgm:cxn modelId="{8FCD6E27-A43F-45D7-86C1-ACBC08B06800}" type="presParOf" srcId="{B0F7A620-ED52-4DD7-9A60-7E8A7A54C805}" destId="{7BB927E8-BE8D-4A9A-A2CF-88B9AD7622EF}" srcOrd="0" destOrd="0" presId="urn:microsoft.com/office/officeart/2018/layout/CircleProcess"/>
    <dgm:cxn modelId="{E60B39C3-BA93-4234-8FB7-FABBF3E97DD8}" type="presParOf" srcId="{C6A91AD9-8374-4A41-8117-968973EBE0AC}" destId="{A08FDD4B-8B45-4168-A5A9-C9B590CC7C4B}" srcOrd="4" destOrd="0" presId="urn:microsoft.com/office/officeart/2018/layout/CircleProcess"/>
    <dgm:cxn modelId="{9E1A6352-179C-4E1D-BC10-0D230A991377}" type="presParOf" srcId="{A08FDD4B-8B45-4168-A5A9-C9B590CC7C4B}" destId="{DC65E931-E9BF-490E-89B6-DEA8C337A4E0}" srcOrd="0" destOrd="0" presId="urn:microsoft.com/office/officeart/2018/layout/CircleProcess"/>
    <dgm:cxn modelId="{3AC36691-8031-4D8B-B3B4-59926E1765E0}" type="presParOf" srcId="{C6A91AD9-8374-4A41-8117-968973EBE0AC}" destId="{27AA7802-786F-4867-8B49-EF104FBDFA09}" srcOrd="5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0F5DE-601E-4319-825C-2BC0F38E98A8}">
      <dsp:nvSpPr>
        <dsp:cNvPr id="0" name=""/>
        <dsp:cNvSpPr/>
      </dsp:nvSpPr>
      <dsp:spPr>
        <a:xfrm>
          <a:off x="5253718" y="1395559"/>
          <a:ext cx="3625071" cy="36250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DFACEB-0E08-49C8-812A-C32736FB46A3}">
      <dsp:nvSpPr>
        <dsp:cNvPr id="0" name=""/>
        <dsp:cNvSpPr/>
      </dsp:nvSpPr>
      <dsp:spPr>
        <a:xfrm>
          <a:off x="5374500" y="1516414"/>
          <a:ext cx="3382702" cy="3383309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Program offers an alternative for </a:t>
          </a:r>
          <a:r>
            <a:rPr lang="en-US" sz="1800" b="1" kern="1200" dirty="0"/>
            <a:t>continuous medical training </a:t>
          </a:r>
          <a:r>
            <a:rPr lang="en-US" sz="1800" kern="1200" dirty="0"/>
            <a:t>bringing best clinical practices in the </a:t>
          </a:r>
          <a:r>
            <a:rPr lang="en-US" sz="1800" b="1" kern="1200" dirty="0"/>
            <a:t>treatment approach to pre- and post- menopause muscle skeletal health.</a:t>
          </a:r>
        </a:p>
      </dsp:txBody>
      <dsp:txXfrm>
        <a:off x="5858433" y="1999835"/>
        <a:ext cx="2416445" cy="2416467"/>
      </dsp:txXfrm>
    </dsp:sp>
    <dsp:sp modelId="{7BB927E8-BE8D-4A9A-A2CF-88B9AD7622EF}">
      <dsp:nvSpPr>
        <dsp:cNvPr id="0" name=""/>
        <dsp:cNvSpPr/>
      </dsp:nvSpPr>
      <dsp:spPr>
        <a:xfrm rot="2700000">
          <a:off x="1508207" y="1395155"/>
          <a:ext cx="3625191" cy="3625191"/>
        </a:xfrm>
        <a:prstGeom prst="teardrop">
          <a:avLst>
            <a:gd name="adj" fmla="val 10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5E931-E9BF-490E-89B6-DEA8C337A4E0}">
      <dsp:nvSpPr>
        <dsp:cNvPr id="0" name=""/>
        <dsp:cNvSpPr/>
      </dsp:nvSpPr>
      <dsp:spPr>
        <a:xfrm>
          <a:off x="1629451" y="1516414"/>
          <a:ext cx="3382702" cy="3383309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This operation focuses on </a:t>
          </a:r>
          <a:r>
            <a:rPr lang="en-US" sz="2200" b="1" kern="1200" dirty="0"/>
            <a:t>HOT, CONTROVERSIAL TOPICS </a:t>
          </a:r>
          <a:r>
            <a:rPr lang="en-US" sz="2200" kern="1200" dirty="0"/>
            <a:t>related to the </a:t>
          </a:r>
          <a:r>
            <a:rPr lang="en-US" sz="2200" b="1" kern="1200" dirty="0"/>
            <a:t>CLINICAL MANAGEMENT OF THE PATIENT </a:t>
          </a:r>
          <a:r>
            <a:rPr lang="en-US" sz="2200" b="0" kern="1200" dirty="0"/>
            <a:t>with osteoporosis</a:t>
          </a:r>
          <a:endParaRPr lang="en-US" sz="1900" b="0" kern="1200" dirty="0"/>
        </a:p>
      </dsp:txBody>
      <dsp:txXfrm>
        <a:off x="2112579" y="1999835"/>
        <a:ext cx="2416445" cy="2416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93C62-4798-4A9B-88B9-B13068490A91}" type="datetimeFigureOut">
              <a:rPr lang="pt-PT" smtClean="0"/>
              <a:t>19/03/2021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CD7C-C2CB-44BC-8ACA-AEAC749B7C9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2990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0C977-59E4-4D62-85D0-AAE7DAEA7B95}" type="datetimeFigureOut">
              <a:rPr lang="pt-PT" smtClean="0"/>
              <a:t>19/03/2021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B0AB0-E23B-4493-9C7F-4DBF7B5E7C4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2186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D7918D-3472-47D8-979E-D0CD00F037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4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"/>
            <a:ext cx="9144000" cy="6857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08173"/>
            <a:ext cx="6934200" cy="721128"/>
          </a:xfrm>
        </p:spPr>
        <p:txBody>
          <a:bodyPr anchor="b">
            <a:normAutofit/>
          </a:bodyPr>
          <a:lstStyle>
            <a:lvl1pPr algn="l">
              <a:defRPr sz="4200" b="1" baseline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73151"/>
            <a:ext cx="6934200" cy="718751"/>
          </a:xfrm>
        </p:spPr>
        <p:txBody>
          <a:bodyPr>
            <a:normAutofit/>
          </a:bodyPr>
          <a:lstStyle>
            <a:lvl1pPr marL="0" indent="0" algn="l">
              <a:buNone/>
              <a:defRPr sz="23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3105667"/>
            <a:ext cx="6934200" cy="348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baseline="0"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 sz="2000" b="1" dirty="0">
                <a:solidFill>
                  <a:srgbClr val="1B75B8"/>
                </a:solidFill>
              </a:rPr>
              <a:t>POST</a:t>
            </a:r>
            <a:r>
              <a:rPr lang="pt-PT" sz="2000" b="1" baseline="0" dirty="0">
                <a:solidFill>
                  <a:srgbClr val="1B75B8"/>
                </a:solidFill>
              </a:rPr>
              <a:t>-FRACTURE CARE</a:t>
            </a:r>
            <a:endParaRPr lang="en-US" sz="2000" b="1" dirty="0">
              <a:solidFill>
                <a:srgbClr val="1B75B8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94038" y="6337821"/>
            <a:ext cx="6011557" cy="285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300" kern="1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PT" sz="1100" dirty="0" err="1"/>
              <a:t>An</a:t>
            </a:r>
            <a:r>
              <a:rPr lang="pt-PT" sz="1100" dirty="0"/>
              <a:t> IOF </a:t>
            </a:r>
            <a:r>
              <a:rPr lang="pt-PT" sz="1100" dirty="0" err="1"/>
              <a:t>initiative</a:t>
            </a:r>
            <a:r>
              <a:rPr lang="pt-PT" sz="1100" dirty="0"/>
              <a:t>, </a:t>
            </a:r>
            <a:r>
              <a:rPr lang="pt-PT" sz="1100" dirty="0" err="1"/>
              <a:t>supported</a:t>
            </a:r>
            <a:r>
              <a:rPr lang="pt-PT" sz="1100" dirty="0"/>
              <a:t> </a:t>
            </a:r>
            <a:r>
              <a:rPr lang="pt-PT" sz="1100" dirty="0" err="1"/>
              <a:t>by</a:t>
            </a:r>
            <a:r>
              <a:rPr lang="pt-PT" sz="1100" dirty="0"/>
              <a:t> </a:t>
            </a:r>
            <a:r>
              <a:rPr lang="pt-PT" sz="1100" dirty="0" err="1"/>
              <a:t>Amgen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UCB in </a:t>
            </a:r>
            <a:r>
              <a:rPr lang="pt-PT" sz="1100" dirty="0" err="1"/>
              <a:t>collaboration</a:t>
            </a:r>
            <a:r>
              <a:rPr lang="pt-PT" sz="1100" dirty="0"/>
              <a:t> </a:t>
            </a:r>
            <a:r>
              <a:rPr lang="pt-PT" sz="1100" dirty="0" err="1"/>
              <a:t>with</a:t>
            </a:r>
            <a:r>
              <a:rPr lang="pt-PT" sz="1100" dirty="0"/>
              <a:t> </a:t>
            </a:r>
            <a:r>
              <a:rPr lang="pt-PT" sz="1100" dirty="0" err="1"/>
              <a:t>the</a:t>
            </a:r>
            <a:r>
              <a:rPr lang="pt-PT" sz="1100" dirty="0"/>
              <a:t> </a:t>
            </a:r>
            <a:r>
              <a:rPr lang="pt-PT" sz="1100" dirty="0" err="1"/>
              <a:t>University</a:t>
            </a:r>
            <a:r>
              <a:rPr lang="pt-PT" sz="1100" dirty="0"/>
              <a:t> </a:t>
            </a:r>
            <a:r>
              <a:rPr lang="pt-PT" sz="1100" dirty="0" err="1"/>
              <a:t>of</a:t>
            </a:r>
            <a:r>
              <a:rPr lang="pt-PT" sz="1100" dirty="0"/>
              <a:t> Oxford</a:t>
            </a:r>
          </a:p>
        </p:txBody>
      </p:sp>
    </p:spTree>
    <p:extLst>
      <p:ext uri="{BB962C8B-B14F-4D97-AF65-F5344CB8AC3E}">
        <p14:creationId xmlns:p14="http://schemas.microsoft.com/office/powerpoint/2010/main" val="373545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1598141"/>
            <a:ext cx="8213124" cy="4578822"/>
          </a:xfrm>
        </p:spPr>
        <p:txBody>
          <a:bodyPr>
            <a:normAutofit/>
          </a:bodyPr>
          <a:lstStyle>
            <a:lvl1pPr>
              <a:buClr>
                <a:srgbClr val="60B1D6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60B1D6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60B1D6"/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60B1D6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60B1D6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90"/>
            <a:ext cx="9144000" cy="42644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88094" y="304800"/>
            <a:ext cx="8194588" cy="492680"/>
          </a:xfrm>
        </p:spPr>
        <p:txBody>
          <a:bodyPr anchor="b">
            <a:normAutofit/>
          </a:bodyPr>
          <a:lstStyle>
            <a:lvl1pPr algn="l">
              <a:defRPr sz="2800" b="1" baseline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488094" y="834237"/>
            <a:ext cx="8194587" cy="50107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dirty="0" err="1"/>
              <a:t>Subtitle</a:t>
            </a:r>
            <a:r>
              <a:rPr lang="pt-PT" dirty="0"/>
              <a:t> </a:t>
            </a:r>
            <a:r>
              <a:rPr lang="pt-PT" dirty="0" err="1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7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90"/>
            <a:ext cx="9144000" cy="42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1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" y="0"/>
            <a:ext cx="9141857" cy="6858000"/>
          </a:xfrm>
          <a:prstGeom prst="rect">
            <a:avLst/>
          </a:prstGeom>
        </p:spPr>
      </p:pic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722869" y="4770571"/>
            <a:ext cx="1930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dirty="0"/>
              <a:t>www.capture</a:t>
            </a:r>
            <a:r>
              <a:rPr lang="pt-PT" sz="1100" baseline="0" dirty="0"/>
              <a:t>thefracture.org</a:t>
            </a:r>
            <a:endParaRPr lang="pt-PT" sz="1100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843083" y="4770571"/>
            <a:ext cx="2017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dirty="0"/>
              <a:t>www.osteoporosis.foundation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85800" y="6379014"/>
            <a:ext cx="55420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1000" dirty="0" err="1"/>
              <a:t>An</a:t>
            </a:r>
            <a:r>
              <a:rPr lang="pt-PT" sz="1000" dirty="0"/>
              <a:t> IOF </a:t>
            </a:r>
            <a:r>
              <a:rPr lang="pt-PT" sz="1000" dirty="0" err="1"/>
              <a:t>initiative</a:t>
            </a:r>
            <a:r>
              <a:rPr lang="pt-PT" sz="1000" dirty="0"/>
              <a:t>, </a:t>
            </a:r>
            <a:r>
              <a:rPr lang="pt-PT" sz="1000" dirty="0" err="1"/>
              <a:t>supported</a:t>
            </a:r>
            <a:r>
              <a:rPr lang="pt-PT" sz="1000" dirty="0"/>
              <a:t> </a:t>
            </a:r>
            <a:r>
              <a:rPr lang="pt-PT" sz="1000" dirty="0" err="1"/>
              <a:t>by</a:t>
            </a:r>
            <a:r>
              <a:rPr lang="pt-PT" sz="1000" dirty="0"/>
              <a:t> </a:t>
            </a:r>
            <a:r>
              <a:rPr lang="pt-PT" sz="1000" dirty="0" err="1"/>
              <a:t>Amgen</a:t>
            </a:r>
            <a:r>
              <a:rPr lang="pt-PT" sz="1000" dirty="0"/>
              <a:t> </a:t>
            </a:r>
            <a:r>
              <a:rPr lang="pt-PT" sz="1000" dirty="0" err="1"/>
              <a:t>and</a:t>
            </a:r>
            <a:r>
              <a:rPr lang="pt-PT" sz="1000" dirty="0"/>
              <a:t> UCB in </a:t>
            </a:r>
            <a:r>
              <a:rPr lang="pt-PT" sz="1000" dirty="0" err="1"/>
              <a:t>collaboration</a:t>
            </a:r>
            <a:r>
              <a:rPr lang="pt-PT" sz="1000" dirty="0"/>
              <a:t> </a:t>
            </a:r>
            <a:r>
              <a:rPr lang="pt-PT" sz="1000" dirty="0" err="1"/>
              <a:t>with</a:t>
            </a:r>
            <a:r>
              <a:rPr lang="pt-PT" sz="1000" dirty="0"/>
              <a:t> </a:t>
            </a:r>
            <a:r>
              <a:rPr lang="pt-PT" sz="1000" dirty="0" err="1"/>
              <a:t>the</a:t>
            </a:r>
            <a:r>
              <a:rPr lang="pt-PT" sz="1000" dirty="0"/>
              <a:t> </a:t>
            </a:r>
            <a:r>
              <a:rPr lang="pt-PT" sz="1000" dirty="0" err="1"/>
              <a:t>University</a:t>
            </a:r>
            <a:r>
              <a:rPr lang="pt-PT" sz="1000" dirty="0"/>
              <a:t> </a:t>
            </a:r>
            <a:r>
              <a:rPr lang="pt-PT" sz="1000" dirty="0" err="1"/>
              <a:t>of</a:t>
            </a:r>
            <a:r>
              <a:rPr lang="pt-PT" sz="1000" dirty="0"/>
              <a:t> Oxford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6068944"/>
            <a:ext cx="6934200" cy="348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baseline="0"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 sz="2000" b="1" dirty="0">
                <a:solidFill>
                  <a:srgbClr val="1B75B8"/>
                </a:solidFill>
              </a:rPr>
              <a:t>POST</a:t>
            </a:r>
            <a:r>
              <a:rPr lang="pt-PT" sz="2000" b="1" baseline="0" dirty="0">
                <a:solidFill>
                  <a:srgbClr val="1B75B8"/>
                </a:solidFill>
              </a:rPr>
              <a:t>-FRACTURE CARE</a:t>
            </a:r>
            <a:endParaRPr lang="en-US" sz="2000" b="1" dirty="0">
              <a:solidFill>
                <a:srgbClr val="1B75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4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ll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71"/>
            <a:ext cx="9144000" cy="6855857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‹Nº›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60616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89A2-FC7E-4BA5-9F4A-AF8927322C3E}" type="datetimeFigureOut">
              <a:rPr lang="pt-PT" smtClean="0"/>
              <a:t>19/03/2021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D2A2-22C7-4613-98E9-41FE69F0024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731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7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pturethefracture@osteoporosis.found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IOF TOUR Updates in OP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“Approach to Secondary Fracture Prevention”</a:t>
            </a:r>
          </a:p>
        </p:txBody>
      </p:sp>
    </p:spTree>
    <p:extLst>
      <p:ext uri="{BB962C8B-B14F-4D97-AF65-F5344CB8AC3E}">
        <p14:creationId xmlns:p14="http://schemas.microsoft.com/office/powerpoint/2010/main" val="19451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Marcador de contenido 7">
            <a:extLst>
              <a:ext uri="{FF2B5EF4-FFF2-40B4-BE49-F238E27FC236}">
                <a16:creationId xmlns:a16="http://schemas.microsoft.com/office/drawing/2014/main" id="{0B0BA7F0-2DCD-4367-A7A6-68B167050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18293"/>
              </p:ext>
            </p:extLst>
          </p:nvPr>
        </p:nvGraphicFramePr>
        <p:xfrm>
          <a:off x="-622853" y="137698"/>
          <a:ext cx="9636195" cy="6415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196BE954-A01C-4CF6-AB25-F5B5D5659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AR" sz="4400" dirty="0"/>
              <a:t>IOF TOUR </a:t>
            </a:r>
            <a:r>
              <a:rPr lang="es-AR" sz="4000" dirty="0" err="1"/>
              <a:t>Updates</a:t>
            </a:r>
            <a:r>
              <a:rPr lang="es-AR" sz="4000" dirty="0"/>
              <a:t> in Osteoporosis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73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B36D998-2654-4101-8356-70F5AF7D4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</a:t>
            </a:r>
          </a:p>
          <a:p>
            <a:pPr lvl="1"/>
            <a:r>
              <a:rPr lang="en-US" dirty="0"/>
              <a:t>Promote the implementation of FLSs within IOF Capture the Fracture©  program</a:t>
            </a:r>
          </a:p>
          <a:p>
            <a:pPr lvl="1"/>
            <a:r>
              <a:rPr lang="en-US" dirty="0"/>
              <a:t>Share evidence that support FLSs as the best strategy to prevent secondary fractures</a:t>
            </a:r>
          </a:p>
          <a:p>
            <a:pPr lvl="1"/>
            <a:r>
              <a:rPr lang="en-US" dirty="0"/>
              <a:t>Position FLS as a highly effective tool to manage the economic, social and individual impacts of fragility fractures with a positive experience for patients.</a:t>
            </a:r>
          </a:p>
          <a:p>
            <a:r>
              <a:rPr lang="en-US" dirty="0"/>
              <a:t>Target Audience:</a:t>
            </a:r>
          </a:p>
          <a:p>
            <a:pPr lvl="1"/>
            <a:r>
              <a:rPr lang="en-US" dirty="0"/>
              <a:t>Prospect FLS Coordinators</a:t>
            </a:r>
          </a:p>
          <a:p>
            <a:pPr lvl="1"/>
            <a:r>
              <a:rPr lang="en-US" dirty="0"/>
              <a:t>Green/Blue stars (+1 </a:t>
            </a:r>
            <a:r>
              <a:rPr lang="en-US" dirty="0" err="1"/>
              <a:t>y.o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Department heads</a:t>
            </a:r>
          </a:p>
          <a:p>
            <a:pPr lvl="1"/>
            <a:r>
              <a:rPr lang="en-US" dirty="0"/>
              <a:t>Decision maker within own institution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372297D-8C70-464A-A751-23D50B1AD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IOF TOUR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093182A-DB6A-40C0-A2EF-3E9E57C2D98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Approach to Secondary Fracture Prevention</a:t>
            </a:r>
          </a:p>
        </p:txBody>
      </p:sp>
    </p:spTree>
    <p:extLst>
      <p:ext uri="{BB962C8B-B14F-4D97-AF65-F5344CB8AC3E}">
        <p14:creationId xmlns:p14="http://schemas.microsoft.com/office/powerpoint/2010/main" val="268246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B36D998-2654-4101-8356-70F5AF7D4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38" y="1598141"/>
            <a:ext cx="8213124" cy="457882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Epidemiology of fractures in the region with specific data by country</a:t>
            </a:r>
          </a:p>
          <a:p>
            <a:pPr lvl="1"/>
            <a:r>
              <a:rPr lang="en-US" dirty="0"/>
              <a:t>Presentation on social, economic and individual consequences of fragility fractures. </a:t>
            </a:r>
          </a:p>
          <a:p>
            <a:pPr lvl="1"/>
            <a:r>
              <a:rPr lang="en-US" dirty="0"/>
              <a:t>Expected benefits from good secondary fracture prevention at the hospital level</a:t>
            </a:r>
          </a:p>
          <a:p>
            <a:r>
              <a:rPr lang="en-US" dirty="0"/>
              <a:t>WHAT?</a:t>
            </a:r>
          </a:p>
          <a:p>
            <a:pPr lvl="1"/>
            <a:r>
              <a:rPr lang="en-US" dirty="0"/>
              <a:t>FLS to deliver safe and sustainable secondary fracture prevention</a:t>
            </a:r>
          </a:p>
          <a:p>
            <a:pPr lvl="1"/>
            <a:r>
              <a:rPr lang="en-US" dirty="0"/>
              <a:t>Need for multidisciplinary approaches.</a:t>
            </a:r>
          </a:p>
          <a:p>
            <a:pPr lvl="1"/>
            <a:r>
              <a:rPr lang="en-US" dirty="0"/>
              <a:t>Protocols to identify patients at risk.</a:t>
            </a:r>
          </a:p>
          <a:p>
            <a:pPr lvl="1"/>
            <a:r>
              <a:rPr lang="en-US" dirty="0"/>
              <a:t>Best experience by country – existing resources (Mentors, Database, Calculator)</a:t>
            </a:r>
          </a:p>
          <a:p>
            <a:pPr lvl="2"/>
            <a:r>
              <a:rPr lang="en-US" dirty="0"/>
              <a:t>FLS ABC for starters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Open discussion with experts on barriers and challenges in FLS implementation</a:t>
            </a:r>
          </a:p>
          <a:p>
            <a:pPr lvl="1"/>
            <a:r>
              <a:rPr lang="en-US" dirty="0"/>
              <a:t>Take-away: </a:t>
            </a:r>
          </a:p>
          <a:p>
            <a:pPr lvl="2"/>
            <a:r>
              <a:rPr lang="en-US" dirty="0"/>
              <a:t>Schedule a 30 minutes post-event session with country mentor</a:t>
            </a:r>
          </a:p>
          <a:p>
            <a:pPr lvl="3"/>
            <a:r>
              <a:rPr lang="en-US" dirty="0"/>
              <a:t>Clear doubts &amp; identify where to start</a:t>
            </a:r>
          </a:p>
          <a:p>
            <a:pPr lvl="3"/>
            <a:r>
              <a:rPr lang="en-US" dirty="0"/>
              <a:t>Map of stakeholders</a:t>
            </a:r>
          </a:p>
          <a:p>
            <a:pPr lvl="3"/>
            <a:r>
              <a:rPr lang="en-US" dirty="0"/>
              <a:t>BPF Questionnaire</a:t>
            </a:r>
          </a:p>
          <a:p>
            <a:endParaRPr lang="en-U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372297D-8C70-464A-A751-23D50B1AD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IOF TOUR </a:t>
            </a:r>
            <a:r>
              <a:rPr lang="en-US" sz="2200" dirty="0"/>
              <a:t>“Approach to Secondary Fracture Prevention”</a:t>
            </a:r>
            <a:endParaRPr lang="en-US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093182A-DB6A-40C0-A2EF-3E9E57C2D98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Scientific Topics</a:t>
            </a:r>
          </a:p>
        </p:txBody>
      </p:sp>
    </p:spTree>
    <p:extLst>
      <p:ext uri="{BB962C8B-B14F-4D97-AF65-F5344CB8AC3E}">
        <p14:creationId xmlns:p14="http://schemas.microsoft.com/office/powerpoint/2010/main" val="362501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B36D998-2654-4101-8356-70F5AF7D4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Session 1:</a:t>
            </a:r>
          </a:p>
          <a:p>
            <a:pPr lvl="1"/>
            <a:r>
              <a:rPr lang="en-US" dirty="0"/>
              <a:t>Specialist in health economics</a:t>
            </a:r>
          </a:p>
          <a:p>
            <a:pPr lvl="1"/>
            <a:r>
              <a:rPr lang="en-US" dirty="0"/>
              <a:t>Fluent in local language</a:t>
            </a:r>
          </a:p>
          <a:p>
            <a:r>
              <a:rPr lang="en-US" dirty="0"/>
              <a:t>Session 2:</a:t>
            </a:r>
          </a:p>
          <a:p>
            <a:pPr lvl="1"/>
            <a:r>
              <a:rPr lang="en-US" dirty="0"/>
              <a:t>Country mentor with highest score FLS and good presentation skills</a:t>
            </a:r>
          </a:p>
          <a:p>
            <a:pPr lvl="1"/>
            <a:r>
              <a:rPr lang="en-US" dirty="0"/>
              <a:t>Fluent in local language</a:t>
            </a:r>
          </a:p>
          <a:p>
            <a:r>
              <a:rPr lang="en-US" dirty="0"/>
              <a:t>Panel:</a:t>
            </a:r>
          </a:p>
          <a:p>
            <a:pPr lvl="1"/>
            <a:r>
              <a:rPr lang="en-US" dirty="0"/>
              <a:t>2 Country mentors (may rotated if more than 2)</a:t>
            </a:r>
          </a:p>
          <a:p>
            <a:pPr lvl="1"/>
            <a:r>
              <a:rPr lang="en-US" dirty="0"/>
              <a:t>Health economic expert</a:t>
            </a:r>
          </a:p>
          <a:p>
            <a:endParaRPr lang="en-U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372297D-8C70-464A-A751-23D50B1AD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IOF TOUR </a:t>
            </a:r>
            <a:r>
              <a:rPr lang="en-US" sz="2200" dirty="0"/>
              <a:t>“Approach to Secondary Fracture Prevention”</a:t>
            </a:r>
            <a:endParaRPr lang="en-US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093182A-DB6A-40C0-A2EF-3E9E57C2D98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Speakers Profile</a:t>
            </a:r>
          </a:p>
        </p:txBody>
      </p:sp>
    </p:spTree>
    <p:extLst>
      <p:ext uri="{BB962C8B-B14F-4D97-AF65-F5344CB8AC3E}">
        <p14:creationId xmlns:p14="http://schemas.microsoft.com/office/powerpoint/2010/main" val="186109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B36D998-2654-4101-8356-70F5AF7D4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57" y="1558385"/>
            <a:ext cx="8213124" cy="4578822"/>
          </a:xfrm>
        </p:spPr>
        <p:txBody>
          <a:bodyPr>
            <a:normAutofit/>
          </a:bodyPr>
          <a:lstStyle/>
          <a:p>
            <a:r>
              <a:rPr lang="en-US" dirty="0"/>
              <a:t>Transform in-person to virtual workshop </a:t>
            </a:r>
          </a:p>
          <a:p>
            <a:r>
              <a:rPr lang="en-US" dirty="0"/>
              <a:t>90 minutes virtual, online seminar</a:t>
            </a:r>
          </a:p>
          <a:p>
            <a:r>
              <a:rPr lang="en-US" dirty="0"/>
              <a:t>Program:</a:t>
            </a:r>
          </a:p>
          <a:p>
            <a:pPr lvl="2"/>
            <a:r>
              <a:rPr lang="en-US" dirty="0"/>
              <a:t>Session 1: 	30 minutes presentation </a:t>
            </a:r>
          </a:p>
          <a:p>
            <a:pPr lvl="2"/>
            <a:r>
              <a:rPr lang="en-US" dirty="0"/>
              <a:t>Session 2: 	25 minutes presentation</a:t>
            </a:r>
          </a:p>
          <a:p>
            <a:pPr lvl="2"/>
            <a:r>
              <a:rPr lang="en-US" dirty="0"/>
              <a:t>Panel: 	35 minutes open discussion</a:t>
            </a:r>
          </a:p>
          <a:p>
            <a:r>
              <a:rPr lang="en-US" dirty="0"/>
              <a:t>Date:</a:t>
            </a:r>
          </a:p>
          <a:p>
            <a:pPr lvl="1"/>
            <a:r>
              <a:rPr lang="en-US" dirty="0"/>
              <a:t>Select a date and contact us to jointly organized your event: </a:t>
            </a:r>
            <a:r>
              <a:rPr lang="en-US" dirty="0" err="1">
                <a:hlinkClick r:id="rId2"/>
              </a:rPr>
              <a:t>capturethefracture@osteoporosis.foundation</a:t>
            </a:r>
            <a:r>
              <a:rPr lang="en-US" dirty="0"/>
              <a:t>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372297D-8C70-464A-A751-23D50B1AD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IOF TOUR </a:t>
            </a:r>
            <a:r>
              <a:rPr lang="en-US" sz="2200" dirty="0"/>
              <a:t>“Approach to Secondary Fracture Prevention”</a:t>
            </a:r>
            <a:endParaRPr lang="en-US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093182A-DB6A-40C0-A2EF-3E9E57C2D98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84158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3B36D998-2654-4101-8356-70F5AF7D4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</a:t>
            </a:r>
            <a:r>
              <a:rPr lang="en-US" dirty="0" err="1"/>
              <a:t>Glocal</a:t>
            </a:r>
            <a:r>
              <a:rPr lang="en-US" dirty="0"/>
              <a:t>” approach</a:t>
            </a:r>
          </a:p>
          <a:p>
            <a:r>
              <a:rPr lang="en-US" dirty="0"/>
              <a:t>Maximize outreach</a:t>
            </a:r>
          </a:p>
          <a:p>
            <a:r>
              <a:rPr lang="en-US" dirty="0">
                <a:solidFill>
                  <a:srgbClr val="0070C0"/>
                </a:solidFill>
              </a:rPr>
              <a:t>Link and engage mentors and mentees </a:t>
            </a:r>
          </a:p>
          <a:p>
            <a:r>
              <a:rPr lang="en-US" dirty="0"/>
              <a:t>Develop one program that can be replicated in different cities/countries/regions.</a:t>
            </a:r>
          </a:p>
          <a:p>
            <a:r>
              <a:rPr lang="en-US" dirty="0">
                <a:solidFill>
                  <a:srgbClr val="0070C0"/>
                </a:solidFill>
              </a:rPr>
              <a:t>Program will reflect individual needs by country</a:t>
            </a:r>
          </a:p>
          <a:p>
            <a:r>
              <a:rPr lang="en-US" dirty="0"/>
              <a:t>Enable different languages</a:t>
            </a:r>
          </a:p>
          <a:p>
            <a:r>
              <a:rPr lang="en-US" dirty="0">
                <a:solidFill>
                  <a:srgbClr val="0070C0"/>
                </a:solidFill>
              </a:rPr>
              <a:t>Focused on FLS benefits </a:t>
            </a:r>
          </a:p>
          <a:p>
            <a:r>
              <a:rPr lang="en-US" dirty="0"/>
              <a:t>Can be run simultaneously in all regions, with a consistent message and approach.</a:t>
            </a:r>
          </a:p>
          <a:p>
            <a:r>
              <a:rPr lang="en-US" dirty="0"/>
              <a:t>Leverage organization, resources, materials, etc.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E372297D-8C70-464A-A751-23D50B1AD5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IOF TOUR </a:t>
            </a:r>
            <a:r>
              <a:rPr lang="en-US" sz="2200" dirty="0"/>
              <a:t>“Approach to Secondary Fracture Prevention”</a:t>
            </a:r>
            <a:endParaRPr lang="en-US" dirty="0"/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0093182A-DB6A-40C0-A2EF-3E9E57C2D98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83439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0A3C91D4BB8B4C96E470CC6FDCFF58" ma:contentTypeVersion="13" ma:contentTypeDescription="Crée un document." ma:contentTypeScope="" ma:versionID="e346a5b878c9544cad115f4159c83df8">
  <xsd:schema xmlns:xsd="http://www.w3.org/2001/XMLSchema" xmlns:xs="http://www.w3.org/2001/XMLSchema" xmlns:p="http://schemas.microsoft.com/office/2006/metadata/properties" xmlns:ns3="b5030d05-793b-475f-97cd-f9bd047e67a8" xmlns:ns4="31e6b224-c43f-4a87-92f0-02d70e854295" targetNamespace="http://schemas.microsoft.com/office/2006/metadata/properties" ma:root="true" ma:fieldsID="3686068698c5826ab72e7870cf68ea56" ns3:_="" ns4:_="">
    <xsd:import namespace="b5030d05-793b-475f-97cd-f9bd047e67a8"/>
    <xsd:import namespace="31e6b224-c43f-4a87-92f0-02d70e8542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30d05-793b-475f-97cd-f9bd047e67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6b224-c43f-4a87-92f0-02d70e8542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C9C7CB-ADC5-42AA-B6A4-704A223619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030d05-793b-475f-97cd-f9bd047e67a8"/>
    <ds:schemaRef ds:uri="31e6b224-c43f-4a87-92f0-02d70e8542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0E1F19-9ABF-43B1-83D5-1B5D6E2D3D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E039BA-DCB0-4409-B747-E434969563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461</Words>
  <Application>Microsoft Office PowerPoint</Application>
  <PresentationFormat>Presentación en pantalla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IOF TOUR Updates in OP</vt:lpstr>
      <vt:lpstr>IOF TOUR Updates in Osteoporosis</vt:lpstr>
      <vt:lpstr>IOF TOUR</vt:lpstr>
      <vt:lpstr>IOF TOUR “Approach to Secondary Fracture Prevention”</vt:lpstr>
      <vt:lpstr>IOF TOUR “Approach to Secondary Fracture Prevention”</vt:lpstr>
      <vt:lpstr>IOF TOUR “Approach to Secondary Fracture Prevention”</vt:lpstr>
      <vt:lpstr>IOF TOUR “Approach to Secondary Fracture Prevention”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Alves</dc:creator>
  <cp:lastModifiedBy>Monica Calo</cp:lastModifiedBy>
  <cp:revision>16</cp:revision>
  <dcterms:created xsi:type="dcterms:W3CDTF">2020-03-26T07:44:15Z</dcterms:created>
  <dcterms:modified xsi:type="dcterms:W3CDTF">2021-03-19T14:21:20Z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0x010100290A3C91D4BB8B4C96E470CC6FDCFF58</vt:lpwstr>
  </property>
</Properties>
</file>