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7"/>
  </p:notesMasterIdLst>
  <p:sldIdLst>
    <p:sldId id="257" r:id="rId2"/>
    <p:sldId id="20457" r:id="rId3"/>
    <p:sldId id="20444" r:id="rId4"/>
    <p:sldId id="20442" r:id="rId5"/>
    <p:sldId id="20478" r:id="rId6"/>
    <p:sldId id="20458" r:id="rId7"/>
    <p:sldId id="20476" r:id="rId8"/>
    <p:sldId id="20459" r:id="rId9"/>
    <p:sldId id="20461" r:id="rId10"/>
    <p:sldId id="20460" r:id="rId11"/>
    <p:sldId id="20467" r:id="rId12"/>
    <p:sldId id="20463" r:id="rId13"/>
    <p:sldId id="1937" r:id="rId14"/>
    <p:sldId id="20469" r:id="rId15"/>
    <p:sldId id="1887" r:id="rId16"/>
    <p:sldId id="20456" r:id="rId17"/>
    <p:sldId id="20465" r:id="rId18"/>
    <p:sldId id="20470" r:id="rId19"/>
    <p:sldId id="20477" r:id="rId20"/>
    <p:sldId id="20378" r:id="rId21"/>
    <p:sldId id="20397" r:id="rId22"/>
    <p:sldId id="1801" r:id="rId23"/>
    <p:sldId id="20472" r:id="rId24"/>
    <p:sldId id="20473" r:id="rId25"/>
    <p:sldId id="838" r:id="rId26"/>
  </p:sldIdLst>
  <p:sldSz cx="9144000" cy="6858000" type="screen4x3"/>
  <p:notesSz cx="6858000" cy="9945688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Roboto" panose="02000000000000000000" pitchFamily="2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stasia Soulié Mlotek" initials="ASM" lastIdx="14" clrIdx="0">
    <p:extLst>
      <p:ext uri="{19B8F6BF-5375-455C-9EA6-DF929625EA0E}">
        <p15:presenceInfo xmlns:p15="http://schemas.microsoft.com/office/powerpoint/2012/main" userId="S::asoulie@iofbonehealth.org::c591d1eb-644c-4a85-ad44-514e9c049f5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936"/>
    <a:srgbClr val="003366"/>
    <a:srgbClr val="4599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12" autoAdjust="0"/>
    <p:restoredTop sz="94647"/>
  </p:normalViewPr>
  <p:slideViewPr>
    <p:cSldViewPr snapToGrid="0" snapToObjects="1">
      <p:cViewPr varScale="1">
        <p:scale>
          <a:sx n="56" d="100"/>
          <a:sy n="56" d="100"/>
        </p:scale>
        <p:origin x="4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3304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097E8E-4F14-4CC5-9C5B-1F98016FD611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fr-CH"/>
        </a:p>
      </dgm:t>
    </dgm:pt>
    <dgm:pt modelId="{44C8D9BC-6779-4EFE-A585-EF41BC61C1B1}">
      <dgm:prSet phldrT="[Text]" custT="1"/>
      <dgm:spPr>
        <a:solidFill>
          <a:srgbClr val="003366"/>
        </a:solidFill>
      </dgm:spPr>
      <dgm:t>
        <a:bodyPr tIns="72000" bIns="72000"/>
        <a:lstStyle/>
        <a:p>
          <a:r>
            <a:rPr lang="en-GB" sz="1600" b="1" noProof="0" dirty="0"/>
            <a:t>Access to educational and scientific resources &amp; materials</a:t>
          </a:r>
          <a:endParaRPr lang="en-GB" sz="1600" noProof="0" dirty="0"/>
        </a:p>
      </dgm:t>
    </dgm:pt>
    <dgm:pt modelId="{45D9353B-A8C5-4264-AF4E-E33AC7CE6C48}" type="parTrans" cxnId="{110E1A38-A238-4293-A7FF-D786E6A8813F}">
      <dgm:prSet/>
      <dgm:spPr/>
      <dgm:t>
        <a:bodyPr/>
        <a:lstStyle/>
        <a:p>
          <a:endParaRPr lang="en-GB" sz="2000" noProof="0" dirty="0"/>
        </a:p>
      </dgm:t>
    </dgm:pt>
    <dgm:pt modelId="{75008E0E-4ADC-4782-A5E9-0C68450A2648}" type="sibTrans" cxnId="{110E1A38-A238-4293-A7FF-D786E6A8813F}">
      <dgm:prSet/>
      <dgm:spPr>
        <a:ln w="19050">
          <a:solidFill>
            <a:srgbClr val="003366"/>
          </a:solidFill>
        </a:ln>
      </dgm:spPr>
      <dgm:t>
        <a:bodyPr/>
        <a:lstStyle/>
        <a:p>
          <a:endParaRPr lang="en-GB" sz="2000" noProof="0" dirty="0"/>
        </a:p>
      </dgm:t>
    </dgm:pt>
    <dgm:pt modelId="{BA81C8A3-10E4-4880-97B8-2722DD568CF3}">
      <dgm:prSet phldrT="[Text]" custT="1"/>
      <dgm:spPr>
        <a:solidFill>
          <a:srgbClr val="003366"/>
        </a:solidFill>
      </dgm:spPr>
      <dgm:t>
        <a:bodyPr/>
        <a:lstStyle/>
        <a:p>
          <a:r>
            <a:rPr lang="en-GB" sz="1600" noProof="0" dirty="0"/>
            <a:t>Access to a </a:t>
          </a:r>
          <a:r>
            <a:rPr lang="en-GB" sz="1600" b="1" noProof="0" dirty="0"/>
            <a:t>global network of experts</a:t>
          </a:r>
        </a:p>
      </dgm:t>
    </dgm:pt>
    <dgm:pt modelId="{DF349D2B-8867-4176-B3C4-80D31422AD84}" type="parTrans" cxnId="{159422D0-6D77-4753-8AA3-841F8AAE771C}">
      <dgm:prSet/>
      <dgm:spPr/>
      <dgm:t>
        <a:bodyPr/>
        <a:lstStyle/>
        <a:p>
          <a:endParaRPr lang="en-GB" sz="2000" noProof="0" dirty="0"/>
        </a:p>
      </dgm:t>
    </dgm:pt>
    <dgm:pt modelId="{44F53EF0-903F-4753-9BCB-04E9B90F147A}" type="sibTrans" cxnId="{159422D0-6D77-4753-8AA3-841F8AAE771C}">
      <dgm:prSet/>
      <dgm:spPr/>
      <dgm:t>
        <a:bodyPr/>
        <a:lstStyle/>
        <a:p>
          <a:endParaRPr lang="en-GB" sz="2000" noProof="0" dirty="0"/>
        </a:p>
      </dgm:t>
    </dgm:pt>
    <dgm:pt modelId="{A5BC6EE6-86A0-4B81-AB10-EFDD2D5189F2}">
      <dgm:prSet phldrT="[Text]" custT="1"/>
      <dgm:spPr>
        <a:solidFill>
          <a:srgbClr val="003366"/>
        </a:solidFill>
      </dgm:spPr>
      <dgm:t>
        <a:bodyPr/>
        <a:lstStyle/>
        <a:p>
          <a:r>
            <a:rPr lang="en-GB" sz="1600" b="1" noProof="0" dirty="0"/>
            <a:t>Endorsement</a:t>
          </a:r>
          <a:r>
            <a:rPr lang="en-GB" sz="1600" noProof="0" dirty="0"/>
            <a:t> of musculoskeletal and bone health meetings and publications</a:t>
          </a:r>
        </a:p>
      </dgm:t>
    </dgm:pt>
    <dgm:pt modelId="{254B7C6B-799B-4A18-9CCB-195FF6B61603}" type="parTrans" cxnId="{6EC3D86B-DAFA-4BDD-A386-E86F3BCF3AA1}">
      <dgm:prSet/>
      <dgm:spPr/>
      <dgm:t>
        <a:bodyPr/>
        <a:lstStyle/>
        <a:p>
          <a:endParaRPr lang="en-GB" sz="2000" noProof="0" dirty="0"/>
        </a:p>
      </dgm:t>
    </dgm:pt>
    <dgm:pt modelId="{ACC06112-8761-4887-82B5-2CA819490DF1}" type="sibTrans" cxnId="{6EC3D86B-DAFA-4BDD-A386-E86F3BCF3AA1}">
      <dgm:prSet/>
      <dgm:spPr/>
      <dgm:t>
        <a:bodyPr/>
        <a:lstStyle/>
        <a:p>
          <a:endParaRPr lang="en-GB" sz="2000" noProof="0" dirty="0"/>
        </a:p>
      </dgm:t>
    </dgm:pt>
    <dgm:pt modelId="{CA3F5450-B89C-4C88-B3DD-A18AFDAF8C73}">
      <dgm:prSet custT="1"/>
      <dgm:spPr>
        <a:solidFill>
          <a:srgbClr val="003366"/>
        </a:solidFill>
      </dgm:spPr>
      <dgm:t>
        <a:bodyPr/>
        <a:lstStyle/>
        <a:p>
          <a:r>
            <a:rPr lang="en-GB" sz="1600" b="1" noProof="0" dirty="0"/>
            <a:t>Access to advocacy resources </a:t>
          </a:r>
          <a:r>
            <a:rPr lang="en-GB" sz="1600" noProof="0" dirty="0"/>
            <a:t>to support organization of osteoporosis awareness activities</a:t>
          </a:r>
        </a:p>
      </dgm:t>
    </dgm:pt>
    <dgm:pt modelId="{665241C5-39FF-4780-8F9B-5AA13DD11B83}" type="parTrans" cxnId="{81BF396C-10DE-41A4-B065-3BFDA9C0138E}">
      <dgm:prSet/>
      <dgm:spPr/>
      <dgm:t>
        <a:bodyPr/>
        <a:lstStyle/>
        <a:p>
          <a:endParaRPr lang="en-GB" sz="2000" noProof="0" dirty="0"/>
        </a:p>
      </dgm:t>
    </dgm:pt>
    <dgm:pt modelId="{254887AE-F41E-4602-9B2F-55562EF8A342}" type="sibTrans" cxnId="{81BF396C-10DE-41A4-B065-3BFDA9C0138E}">
      <dgm:prSet/>
      <dgm:spPr/>
      <dgm:t>
        <a:bodyPr/>
        <a:lstStyle/>
        <a:p>
          <a:endParaRPr lang="en-GB" sz="2000" noProof="0" dirty="0"/>
        </a:p>
      </dgm:t>
    </dgm:pt>
    <dgm:pt modelId="{E9919D6D-B157-4ED5-A74F-AAE41F6706F4}">
      <dgm:prSet custT="1"/>
      <dgm:spPr>
        <a:solidFill>
          <a:srgbClr val="003366"/>
        </a:solidFill>
      </dgm:spPr>
      <dgm:t>
        <a:bodyPr/>
        <a:lstStyle/>
        <a:p>
          <a:r>
            <a:rPr lang="en-GB" sz="1600" noProof="0" dirty="0"/>
            <a:t>Opportunity for </a:t>
          </a:r>
          <a:r>
            <a:rPr lang="en-GB" sz="1600" b="1" noProof="0" dirty="0"/>
            <a:t>collaboration on research projects</a:t>
          </a:r>
        </a:p>
      </dgm:t>
    </dgm:pt>
    <dgm:pt modelId="{7854C484-BCB2-4625-B2D5-29951DCC314E}" type="parTrans" cxnId="{B80CFB12-BA22-4C43-B764-25F274F126C5}">
      <dgm:prSet/>
      <dgm:spPr/>
      <dgm:t>
        <a:bodyPr/>
        <a:lstStyle/>
        <a:p>
          <a:endParaRPr lang="en-GB" sz="2000" noProof="0" dirty="0"/>
        </a:p>
      </dgm:t>
    </dgm:pt>
    <dgm:pt modelId="{2DCCB56D-3F93-4E51-9E32-5BCA217B00E6}" type="sibTrans" cxnId="{B80CFB12-BA22-4C43-B764-25F274F126C5}">
      <dgm:prSet/>
      <dgm:spPr/>
      <dgm:t>
        <a:bodyPr/>
        <a:lstStyle/>
        <a:p>
          <a:endParaRPr lang="en-GB" sz="2000" noProof="0" dirty="0"/>
        </a:p>
      </dgm:t>
    </dgm:pt>
    <dgm:pt modelId="{9CB5230A-0FFD-4866-B2B9-DD5AFF7DB362}">
      <dgm:prSet custT="1"/>
      <dgm:spPr>
        <a:solidFill>
          <a:srgbClr val="003366"/>
        </a:solidFill>
      </dgm:spPr>
      <dgm:t>
        <a:bodyPr/>
        <a:lstStyle/>
        <a:p>
          <a:r>
            <a:rPr lang="en-GB" sz="1600" b="1" noProof="0" dirty="0"/>
            <a:t>Free registrations </a:t>
          </a:r>
          <a:r>
            <a:rPr lang="en-GB" sz="1600" noProof="0" dirty="0"/>
            <a:t>to WCO-IOF-ESCEO Congress and IOF Regional Events</a:t>
          </a:r>
        </a:p>
      </dgm:t>
    </dgm:pt>
    <dgm:pt modelId="{AA8F8941-E9C0-4220-88E1-ACA02C475F36}" type="parTrans" cxnId="{4D4F80AE-2970-40CD-A2A7-8F35A9EF6574}">
      <dgm:prSet/>
      <dgm:spPr/>
      <dgm:t>
        <a:bodyPr/>
        <a:lstStyle/>
        <a:p>
          <a:endParaRPr lang="en-GB" sz="2000" noProof="0" dirty="0"/>
        </a:p>
      </dgm:t>
    </dgm:pt>
    <dgm:pt modelId="{95426219-759C-40C5-8A02-0D25FAFC1F50}" type="sibTrans" cxnId="{4D4F80AE-2970-40CD-A2A7-8F35A9EF6574}">
      <dgm:prSet/>
      <dgm:spPr/>
      <dgm:t>
        <a:bodyPr/>
        <a:lstStyle/>
        <a:p>
          <a:endParaRPr lang="en-GB" sz="2000" noProof="0" dirty="0"/>
        </a:p>
      </dgm:t>
    </dgm:pt>
    <dgm:pt modelId="{486B43AE-F949-4B14-A93A-F74E6A76ABA4}" type="pres">
      <dgm:prSet presAssocID="{CE097E8E-4F14-4CC5-9C5B-1F98016FD611}" presName="Name0" presStyleCnt="0">
        <dgm:presLayoutVars>
          <dgm:chMax val="7"/>
          <dgm:chPref val="7"/>
          <dgm:dir/>
        </dgm:presLayoutVars>
      </dgm:prSet>
      <dgm:spPr/>
    </dgm:pt>
    <dgm:pt modelId="{F9DD88A7-F292-45EA-B945-98D0FB416DF2}" type="pres">
      <dgm:prSet presAssocID="{CE097E8E-4F14-4CC5-9C5B-1F98016FD611}" presName="Name1" presStyleCnt="0"/>
      <dgm:spPr/>
    </dgm:pt>
    <dgm:pt modelId="{B8578E5F-E66A-4022-A025-518099AB7C94}" type="pres">
      <dgm:prSet presAssocID="{CE097E8E-4F14-4CC5-9C5B-1F98016FD611}" presName="cycle" presStyleCnt="0"/>
      <dgm:spPr/>
    </dgm:pt>
    <dgm:pt modelId="{8D2C174C-7C20-4F57-AC62-4FA1CED9235E}" type="pres">
      <dgm:prSet presAssocID="{CE097E8E-4F14-4CC5-9C5B-1F98016FD611}" presName="srcNode" presStyleLbl="node1" presStyleIdx="0" presStyleCnt="6"/>
      <dgm:spPr/>
    </dgm:pt>
    <dgm:pt modelId="{1E407787-93E7-4007-9D36-52B5BE0BB459}" type="pres">
      <dgm:prSet presAssocID="{CE097E8E-4F14-4CC5-9C5B-1F98016FD611}" presName="conn" presStyleLbl="parChTrans1D2" presStyleIdx="0" presStyleCnt="1"/>
      <dgm:spPr/>
    </dgm:pt>
    <dgm:pt modelId="{7F1970FC-B3E0-43EB-A5B2-C9B81D58FC3C}" type="pres">
      <dgm:prSet presAssocID="{CE097E8E-4F14-4CC5-9C5B-1F98016FD611}" presName="extraNode" presStyleLbl="node1" presStyleIdx="0" presStyleCnt="6"/>
      <dgm:spPr/>
    </dgm:pt>
    <dgm:pt modelId="{C1CE2368-E250-4015-84B1-ED0C95E35D6C}" type="pres">
      <dgm:prSet presAssocID="{CE097E8E-4F14-4CC5-9C5B-1F98016FD611}" presName="dstNode" presStyleLbl="node1" presStyleIdx="0" presStyleCnt="6"/>
      <dgm:spPr/>
    </dgm:pt>
    <dgm:pt modelId="{32317CF5-BBC8-462D-8732-1269DB6ED72F}" type="pres">
      <dgm:prSet presAssocID="{44C8D9BC-6779-4EFE-A585-EF41BC61C1B1}" presName="text_1" presStyleLbl="node1" presStyleIdx="0" presStyleCnt="6" custScaleY="105012">
        <dgm:presLayoutVars>
          <dgm:bulletEnabled val="1"/>
        </dgm:presLayoutVars>
      </dgm:prSet>
      <dgm:spPr/>
    </dgm:pt>
    <dgm:pt modelId="{1FD0ABE9-FD8D-4CDE-BF07-8AA7F48C796F}" type="pres">
      <dgm:prSet presAssocID="{44C8D9BC-6779-4EFE-A585-EF41BC61C1B1}" presName="accent_1" presStyleCnt="0"/>
      <dgm:spPr/>
    </dgm:pt>
    <dgm:pt modelId="{F223BF3E-4311-4CEB-BECB-B82FA02B7C83}" type="pres">
      <dgm:prSet presAssocID="{44C8D9BC-6779-4EFE-A585-EF41BC61C1B1}" presName="accentRepeatNode" presStyleLbl="solidFgAcc1" presStyleIdx="0" presStyleCnt="6"/>
      <dgm:spPr>
        <a:solidFill>
          <a:srgbClr val="FAA936"/>
        </a:solidFill>
        <a:ln w="22225">
          <a:solidFill>
            <a:srgbClr val="003366"/>
          </a:solidFill>
        </a:ln>
      </dgm:spPr>
    </dgm:pt>
    <dgm:pt modelId="{A990C1C2-2F6A-4932-83FB-767AE8EBA450}" type="pres">
      <dgm:prSet presAssocID="{BA81C8A3-10E4-4880-97B8-2722DD568CF3}" presName="text_2" presStyleLbl="node1" presStyleIdx="1" presStyleCnt="6" custScaleY="106644">
        <dgm:presLayoutVars>
          <dgm:bulletEnabled val="1"/>
        </dgm:presLayoutVars>
      </dgm:prSet>
      <dgm:spPr/>
    </dgm:pt>
    <dgm:pt modelId="{AE4D4296-DF1B-4FC3-9758-2E69062E7998}" type="pres">
      <dgm:prSet presAssocID="{BA81C8A3-10E4-4880-97B8-2722DD568CF3}" presName="accent_2" presStyleCnt="0"/>
      <dgm:spPr/>
    </dgm:pt>
    <dgm:pt modelId="{38705D15-8993-4FD3-8D3A-38405E8B42FC}" type="pres">
      <dgm:prSet presAssocID="{BA81C8A3-10E4-4880-97B8-2722DD568CF3}" presName="accentRepeatNode" presStyleLbl="solidFgAcc1" presStyleIdx="1" presStyleCnt="6"/>
      <dgm:spPr>
        <a:solidFill>
          <a:srgbClr val="FAA936"/>
        </a:solidFill>
        <a:ln w="19050">
          <a:solidFill>
            <a:srgbClr val="003366"/>
          </a:solidFill>
        </a:ln>
      </dgm:spPr>
    </dgm:pt>
    <dgm:pt modelId="{48DB2B43-CAFF-4B32-B261-64D800E8C56C}" type="pres">
      <dgm:prSet presAssocID="{E9919D6D-B157-4ED5-A74F-AAE41F6706F4}" presName="text_3" presStyleLbl="node1" presStyleIdx="2" presStyleCnt="6" custScaleY="114220">
        <dgm:presLayoutVars>
          <dgm:bulletEnabled val="1"/>
        </dgm:presLayoutVars>
      </dgm:prSet>
      <dgm:spPr/>
    </dgm:pt>
    <dgm:pt modelId="{163794CF-E788-4AAB-87C3-8AFFBF7B71C3}" type="pres">
      <dgm:prSet presAssocID="{E9919D6D-B157-4ED5-A74F-AAE41F6706F4}" presName="accent_3" presStyleCnt="0"/>
      <dgm:spPr/>
    </dgm:pt>
    <dgm:pt modelId="{BF41BFD0-631A-486F-BB49-10AD9A9CE760}" type="pres">
      <dgm:prSet presAssocID="{E9919D6D-B157-4ED5-A74F-AAE41F6706F4}" presName="accentRepeatNode" presStyleLbl="solidFgAcc1" presStyleIdx="2" presStyleCnt="6"/>
      <dgm:spPr>
        <a:solidFill>
          <a:srgbClr val="FAA936"/>
        </a:solidFill>
        <a:ln w="19050">
          <a:solidFill>
            <a:srgbClr val="003366"/>
          </a:solidFill>
        </a:ln>
      </dgm:spPr>
    </dgm:pt>
    <dgm:pt modelId="{6D51FE8E-607E-4AB3-9638-CAD02AF784FC}" type="pres">
      <dgm:prSet presAssocID="{A5BC6EE6-86A0-4B81-AB10-EFDD2D5189F2}" presName="text_4" presStyleLbl="node1" presStyleIdx="3" presStyleCnt="6" custScaleY="125476">
        <dgm:presLayoutVars>
          <dgm:bulletEnabled val="1"/>
        </dgm:presLayoutVars>
      </dgm:prSet>
      <dgm:spPr/>
    </dgm:pt>
    <dgm:pt modelId="{9EA93A75-0E3B-494F-8B07-75D80F179D46}" type="pres">
      <dgm:prSet presAssocID="{A5BC6EE6-86A0-4B81-AB10-EFDD2D5189F2}" presName="accent_4" presStyleCnt="0"/>
      <dgm:spPr/>
    </dgm:pt>
    <dgm:pt modelId="{D9DE369F-D58F-4DEA-B62E-30B61E4F8F23}" type="pres">
      <dgm:prSet presAssocID="{A5BC6EE6-86A0-4B81-AB10-EFDD2D5189F2}" presName="accentRepeatNode" presStyleLbl="solidFgAcc1" presStyleIdx="3" presStyleCnt="6"/>
      <dgm:spPr>
        <a:solidFill>
          <a:srgbClr val="FAA936"/>
        </a:solidFill>
        <a:ln w="19050">
          <a:solidFill>
            <a:srgbClr val="003366"/>
          </a:solidFill>
        </a:ln>
      </dgm:spPr>
    </dgm:pt>
    <dgm:pt modelId="{47E57620-2EAA-4108-A3EF-2F45A04D52F1}" type="pres">
      <dgm:prSet presAssocID="{CA3F5450-B89C-4C88-B3DD-A18AFDAF8C73}" presName="text_5" presStyleLbl="node1" presStyleIdx="4" presStyleCnt="6" custScaleY="119995">
        <dgm:presLayoutVars>
          <dgm:bulletEnabled val="1"/>
        </dgm:presLayoutVars>
      </dgm:prSet>
      <dgm:spPr/>
    </dgm:pt>
    <dgm:pt modelId="{38623436-E3D9-4B9D-9CE2-DBB3F5974D05}" type="pres">
      <dgm:prSet presAssocID="{CA3F5450-B89C-4C88-B3DD-A18AFDAF8C73}" presName="accent_5" presStyleCnt="0"/>
      <dgm:spPr/>
    </dgm:pt>
    <dgm:pt modelId="{E546F51B-B184-4F4F-AE1A-5DD991C3672A}" type="pres">
      <dgm:prSet presAssocID="{CA3F5450-B89C-4C88-B3DD-A18AFDAF8C73}" presName="accentRepeatNode" presStyleLbl="solidFgAcc1" presStyleIdx="4" presStyleCnt="6"/>
      <dgm:spPr>
        <a:solidFill>
          <a:srgbClr val="FAA936"/>
        </a:solidFill>
        <a:ln w="19050">
          <a:solidFill>
            <a:srgbClr val="003366"/>
          </a:solidFill>
        </a:ln>
      </dgm:spPr>
    </dgm:pt>
    <dgm:pt modelId="{7E2EFE5B-5B98-453D-AD4A-591A7C67BE5E}" type="pres">
      <dgm:prSet presAssocID="{9CB5230A-0FFD-4866-B2B9-DD5AFF7DB362}" presName="text_6" presStyleLbl="node1" presStyleIdx="5" presStyleCnt="6" custScaleY="112979">
        <dgm:presLayoutVars>
          <dgm:bulletEnabled val="1"/>
        </dgm:presLayoutVars>
      </dgm:prSet>
      <dgm:spPr/>
    </dgm:pt>
    <dgm:pt modelId="{58189603-460A-427B-96D2-E6DD13DA61A6}" type="pres">
      <dgm:prSet presAssocID="{9CB5230A-0FFD-4866-B2B9-DD5AFF7DB362}" presName="accent_6" presStyleCnt="0"/>
      <dgm:spPr/>
    </dgm:pt>
    <dgm:pt modelId="{F00B4466-F400-4703-ABB9-9E38A2EAFA20}" type="pres">
      <dgm:prSet presAssocID="{9CB5230A-0FFD-4866-B2B9-DD5AFF7DB362}" presName="accentRepeatNode" presStyleLbl="solidFgAcc1" presStyleIdx="5" presStyleCnt="6"/>
      <dgm:spPr>
        <a:solidFill>
          <a:srgbClr val="FAA936"/>
        </a:solidFill>
        <a:ln w="19050">
          <a:solidFill>
            <a:srgbClr val="003366"/>
          </a:solidFill>
        </a:ln>
      </dgm:spPr>
    </dgm:pt>
  </dgm:ptLst>
  <dgm:cxnLst>
    <dgm:cxn modelId="{72BC600E-5137-4284-A346-910C2B259D74}" type="presOf" srcId="{BA81C8A3-10E4-4880-97B8-2722DD568CF3}" destId="{A990C1C2-2F6A-4932-83FB-767AE8EBA450}" srcOrd="0" destOrd="0" presId="urn:microsoft.com/office/officeart/2008/layout/VerticalCurvedList"/>
    <dgm:cxn modelId="{B80CFB12-BA22-4C43-B764-25F274F126C5}" srcId="{CE097E8E-4F14-4CC5-9C5B-1F98016FD611}" destId="{E9919D6D-B157-4ED5-A74F-AAE41F6706F4}" srcOrd="2" destOrd="0" parTransId="{7854C484-BCB2-4625-B2D5-29951DCC314E}" sibTransId="{2DCCB56D-3F93-4E51-9E32-5BCA217B00E6}"/>
    <dgm:cxn modelId="{4CD2BB26-5809-4FF3-9A7F-1D2CE9617E81}" type="presOf" srcId="{A5BC6EE6-86A0-4B81-AB10-EFDD2D5189F2}" destId="{6D51FE8E-607E-4AB3-9638-CAD02AF784FC}" srcOrd="0" destOrd="0" presId="urn:microsoft.com/office/officeart/2008/layout/VerticalCurvedList"/>
    <dgm:cxn modelId="{110E1A38-A238-4293-A7FF-D786E6A8813F}" srcId="{CE097E8E-4F14-4CC5-9C5B-1F98016FD611}" destId="{44C8D9BC-6779-4EFE-A585-EF41BC61C1B1}" srcOrd="0" destOrd="0" parTransId="{45D9353B-A8C5-4264-AF4E-E33AC7CE6C48}" sibTransId="{75008E0E-4ADC-4782-A5E9-0C68450A2648}"/>
    <dgm:cxn modelId="{B217F141-7910-4D8F-9A71-FC73098244FE}" type="presOf" srcId="{44C8D9BC-6779-4EFE-A585-EF41BC61C1B1}" destId="{32317CF5-BBC8-462D-8732-1269DB6ED72F}" srcOrd="0" destOrd="0" presId="urn:microsoft.com/office/officeart/2008/layout/VerticalCurvedList"/>
    <dgm:cxn modelId="{6EC3D86B-DAFA-4BDD-A386-E86F3BCF3AA1}" srcId="{CE097E8E-4F14-4CC5-9C5B-1F98016FD611}" destId="{A5BC6EE6-86A0-4B81-AB10-EFDD2D5189F2}" srcOrd="3" destOrd="0" parTransId="{254B7C6B-799B-4A18-9CCB-195FF6B61603}" sibTransId="{ACC06112-8761-4887-82B5-2CA819490DF1}"/>
    <dgm:cxn modelId="{81BF396C-10DE-41A4-B065-3BFDA9C0138E}" srcId="{CE097E8E-4F14-4CC5-9C5B-1F98016FD611}" destId="{CA3F5450-B89C-4C88-B3DD-A18AFDAF8C73}" srcOrd="4" destOrd="0" parTransId="{665241C5-39FF-4780-8F9B-5AA13DD11B83}" sibTransId="{254887AE-F41E-4602-9B2F-55562EF8A342}"/>
    <dgm:cxn modelId="{E0D04B4F-4445-47C5-A53C-655A67D5B157}" type="presOf" srcId="{E9919D6D-B157-4ED5-A74F-AAE41F6706F4}" destId="{48DB2B43-CAFF-4B32-B261-64D800E8C56C}" srcOrd="0" destOrd="0" presId="urn:microsoft.com/office/officeart/2008/layout/VerticalCurvedList"/>
    <dgm:cxn modelId="{CCC25C70-AA68-45A3-9F5A-787794352C4B}" type="presOf" srcId="{CA3F5450-B89C-4C88-B3DD-A18AFDAF8C73}" destId="{47E57620-2EAA-4108-A3EF-2F45A04D52F1}" srcOrd="0" destOrd="0" presId="urn:microsoft.com/office/officeart/2008/layout/VerticalCurvedList"/>
    <dgm:cxn modelId="{0F2BCA9A-DACB-429D-AED0-23148F6E3EAE}" type="presOf" srcId="{9CB5230A-0FFD-4866-B2B9-DD5AFF7DB362}" destId="{7E2EFE5B-5B98-453D-AD4A-591A7C67BE5E}" srcOrd="0" destOrd="0" presId="urn:microsoft.com/office/officeart/2008/layout/VerticalCurvedList"/>
    <dgm:cxn modelId="{4D4F80AE-2970-40CD-A2A7-8F35A9EF6574}" srcId="{CE097E8E-4F14-4CC5-9C5B-1F98016FD611}" destId="{9CB5230A-0FFD-4866-B2B9-DD5AFF7DB362}" srcOrd="5" destOrd="0" parTransId="{AA8F8941-E9C0-4220-88E1-ACA02C475F36}" sibTransId="{95426219-759C-40C5-8A02-0D25FAFC1F50}"/>
    <dgm:cxn modelId="{6FC024B5-4D33-4C80-A64F-C730B0C40C74}" type="presOf" srcId="{CE097E8E-4F14-4CC5-9C5B-1F98016FD611}" destId="{486B43AE-F949-4B14-A93A-F74E6A76ABA4}" srcOrd="0" destOrd="0" presId="urn:microsoft.com/office/officeart/2008/layout/VerticalCurvedList"/>
    <dgm:cxn modelId="{159422D0-6D77-4753-8AA3-841F8AAE771C}" srcId="{CE097E8E-4F14-4CC5-9C5B-1F98016FD611}" destId="{BA81C8A3-10E4-4880-97B8-2722DD568CF3}" srcOrd="1" destOrd="0" parTransId="{DF349D2B-8867-4176-B3C4-80D31422AD84}" sibTransId="{44F53EF0-903F-4753-9BCB-04E9B90F147A}"/>
    <dgm:cxn modelId="{62C6DAE5-7E96-464B-9C8F-344E4B06FE38}" type="presOf" srcId="{75008E0E-4ADC-4782-A5E9-0C68450A2648}" destId="{1E407787-93E7-4007-9D36-52B5BE0BB459}" srcOrd="0" destOrd="0" presId="urn:microsoft.com/office/officeart/2008/layout/VerticalCurvedList"/>
    <dgm:cxn modelId="{7E32BE01-AC15-4ED3-B901-F609D619DDA6}" type="presParOf" srcId="{486B43AE-F949-4B14-A93A-F74E6A76ABA4}" destId="{F9DD88A7-F292-45EA-B945-98D0FB416DF2}" srcOrd="0" destOrd="0" presId="urn:microsoft.com/office/officeart/2008/layout/VerticalCurvedList"/>
    <dgm:cxn modelId="{01E50065-D98F-464F-A9F6-9AF2EF822601}" type="presParOf" srcId="{F9DD88A7-F292-45EA-B945-98D0FB416DF2}" destId="{B8578E5F-E66A-4022-A025-518099AB7C94}" srcOrd="0" destOrd="0" presId="urn:microsoft.com/office/officeart/2008/layout/VerticalCurvedList"/>
    <dgm:cxn modelId="{92259074-77B7-4256-A796-09F87CD04E61}" type="presParOf" srcId="{B8578E5F-E66A-4022-A025-518099AB7C94}" destId="{8D2C174C-7C20-4F57-AC62-4FA1CED9235E}" srcOrd="0" destOrd="0" presId="urn:microsoft.com/office/officeart/2008/layout/VerticalCurvedList"/>
    <dgm:cxn modelId="{2FE871C0-A46D-420C-9A26-E548DDEF82E2}" type="presParOf" srcId="{B8578E5F-E66A-4022-A025-518099AB7C94}" destId="{1E407787-93E7-4007-9D36-52B5BE0BB459}" srcOrd="1" destOrd="0" presId="urn:microsoft.com/office/officeart/2008/layout/VerticalCurvedList"/>
    <dgm:cxn modelId="{1B42981A-7994-4AA6-98A8-773476CF9C90}" type="presParOf" srcId="{B8578E5F-E66A-4022-A025-518099AB7C94}" destId="{7F1970FC-B3E0-43EB-A5B2-C9B81D58FC3C}" srcOrd="2" destOrd="0" presId="urn:microsoft.com/office/officeart/2008/layout/VerticalCurvedList"/>
    <dgm:cxn modelId="{B60E542D-0A53-445B-BAC8-4CE670BD369B}" type="presParOf" srcId="{B8578E5F-E66A-4022-A025-518099AB7C94}" destId="{C1CE2368-E250-4015-84B1-ED0C95E35D6C}" srcOrd="3" destOrd="0" presId="urn:microsoft.com/office/officeart/2008/layout/VerticalCurvedList"/>
    <dgm:cxn modelId="{C33CCB30-8FAC-4366-8BD2-5EE701E95F02}" type="presParOf" srcId="{F9DD88A7-F292-45EA-B945-98D0FB416DF2}" destId="{32317CF5-BBC8-462D-8732-1269DB6ED72F}" srcOrd="1" destOrd="0" presId="urn:microsoft.com/office/officeart/2008/layout/VerticalCurvedList"/>
    <dgm:cxn modelId="{5B9CCA64-56C3-4C68-BF27-614ED883AC60}" type="presParOf" srcId="{F9DD88A7-F292-45EA-B945-98D0FB416DF2}" destId="{1FD0ABE9-FD8D-4CDE-BF07-8AA7F48C796F}" srcOrd="2" destOrd="0" presId="urn:microsoft.com/office/officeart/2008/layout/VerticalCurvedList"/>
    <dgm:cxn modelId="{2E1D78AF-E38F-448C-8DCC-9DC7A3BDC830}" type="presParOf" srcId="{1FD0ABE9-FD8D-4CDE-BF07-8AA7F48C796F}" destId="{F223BF3E-4311-4CEB-BECB-B82FA02B7C83}" srcOrd="0" destOrd="0" presId="urn:microsoft.com/office/officeart/2008/layout/VerticalCurvedList"/>
    <dgm:cxn modelId="{22EAC314-DF5E-41D9-9B08-43455DCEBB03}" type="presParOf" srcId="{F9DD88A7-F292-45EA-B945-98D0FB416DF2}" destId="{A990C1C2-2F6A-4932-83FB-767AE8EBA450}" srcOrd="3" destOrd="0" presId="urn:microsoft.com/office/officeart/2008/layout/VerticalCurvedList"/>
    <dgm:cxn modelId="{F3290E64-F260-43F6-B781-1747C37D9A0A}" type="presParOf" srcId="{F9DD88A7-F292-45EA-B945-98D0FB416DF2}" destId="{AE4D4296-DF1B-4FC3-9758-2E69062E7998}" srcOrd="4" destOrd="0" presId="urn:microsoft.com/office/officeart/2008/layout/VerticalCurvedList"/>
    <dgm:cxn modelId="{F71839C9-8C21-46DC-AE6F-9302DAAF7030}" type="presParOf" srcId="{AE4D4296-DF1B-4FC3-9758-2E69062E7998}" destId="{38705D15-8993-4FD3-8D3A-38405E8B42FC}" srcOrd="0" destOrd="0" presId="urn:microsoft.com/office/officeart/2008/layout/VerticalCurvedList"/>
    <dgm:cxn modelId="{335D2B57-D5B6-4434-9F2F-1ABF3981BA2C}" type="presParOf" srcId="{F9DD88A7-F292-45EA-B945-98D0FB416DF2}" destId="{48DB2B43-CAFF-4B32-B261-64D800E8C56C}" srcOrd="5" destOrd="0" presId="urn:microsoft.com/office/officeart/2008/layout/VerticalCurvedList"/>
    <dgm:cxn modelId="{AE4B9F82-44B2-4BE5-B75C-20193F96E931}" type="presParOf" srcId="{F9DD88A7-F292-45EA-B945-98D0FB416DF2}" destId="{163794CF-E788-4AAB-87C3-8AFFBF7B71C3}" srcOrd="6" destOrd="0" presId="urn:microsoft.com/office/officeart/2008/layout/VerticalCurvedList"/>
    <dgm:cxn modelId="{8DC3ED04-E65C-436E-9815-DA5099179CC9}" type="presParOf" srcId="{163794CF-E788-4AAB-87C3-8AFFBF7B71C3}" destId="{BF41BFD0-631A-486F-BB49-10AD9A9CE760}" srcOrd="0" destOrd="0" presId="urn:microsoft.com/office/officeart/2008/layout/VerticalCurvedList"/>
    <dgm:cxn modelId="{DF13E3C4-B48F-4A9B-A551-0D52D10732C8}" type="presParOf" srcId="{F9DD88A7-F292-45EA-B945-98D0FB416DF2}" destId="{6D51FE8E-607E-4AB3-9638-CAD02AF784FC}" srcOrd="7" destOrd="0" presId="urn:microsoft.com/office/officeart/2008/layout/VerticalCurvedList"/>
    <dgm:cxn modelId="{D23CCEBF-33C8-45BB-A152-2F12FF883ED9}" type="presParOf" srcId="{F9DD88A7-F292-45EA-B945-98D0FB416DF2}" destId="{9EA93A75-0E3B-494F-8B07-75D80F179D46}" srcOrd="8" destOrd="0" presId="urn:microsoft.com/office/officeart/2008/layout/VerticalCurvedList"/>
    <dgm:cxn modelId="{5E0ECCF2-791A-4116-A5E9-F062FC9593D8}" type="presParOf" srcId="{9EA93A75-0E3B-494F-8B07-75D80F179D46}" destId="{D9DE369F-D58F-4DEA-B62E-30B61E4F8F23}" srcOrd="0" destOrd="0" presId="urn:microsoft.com/office/officeart/2008/layout/VerticalCurvedList"/>
    <dgm:cxn modelId="{36C915BF-465F-4295-9380-11D56B567820}" type="presParOf" srcId="{F9DD88A7-F292-45EA-B945-98D0FB416DF2}" destId="{47E57620-2EAA-4108-A3EF-2F45A04D52F1}" srcOrd="9" destOrd="0" presId="urn:microsoft.com/office/officeart/2008/layout/VerticalCurvedList"/>
    <dgm:cxn modelId="{BABB1471-0345-45E9-8948-AF61497FA072}" type="presParOf" srcId="{F9DD88A7-F292-45EA-B945-98D0FB416DF2}" destId="{38623436-E3D9-4B9D-9CE2-DBB3F5974D05}" srcOrd="10" destOrd="0" presId="urn:microsoft.com/office/officeart/2008/layout/VerticalCurvedList"/>
    <dgm:cxn modelId="{3FF26BDC-5675-4CA7-AF20-14151F88827C}" type="presParOf" srcId="{38623436-E3D9-4B9D-9CE2-DBB3F5974D05}" destId="{E546F51B-B184-4F4F-AE1A-5DD991C3672A}" srcOrd="0" destOrd="0" presId="urn:microsoft.com/office/officeart/2008/layout/VerticalCurvedList"/>
    <dgm:cxn modelId="{12F57695-DA5E-4073-B2A1-C137F0F5BE37}" type="presParOf" srcId="{F9DD88A7-F292-45EA-B945-98D0FB416DF2}" destId="{7E2EFE5B-5B98-453D-AD4A-591A7C67BE5E}" srcOrd="11" destOrd="0" presId="urn:microsoft.com/office/officeart/2008/layout/VerticalCurvedList"/>
    <dgm:cxn modelId="{A34ABCF0-1A45-45E0-953B-FD59566FEA13}" type="presParOf" srcId="{F9DD88A7-F292-45EA-B945-98D0FB416DF2}" destId="{58189603-460A-427B-96D2-E6DD13DA61A6}" srcOrd="12" destOrd="0" presId="urn:microsoft.com/office/officeart/2008/layout/VerticalCurvedList"/>
    <dgm:cxn modelId="{A4D5D358-BF21-48B2-981D-23DAC65DFABD}" type="presParOf" srcId="{58189603-460A-427B-96D2-E6DD13DA61A6}" destId="{F00B4466-F400-4703-ABB9-9E38A2EAFA20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407787-93E7-4007-9D36-52B5BE0BB459}">
      <dsp:nvSpPr>
        <dsp:cNvPr id="0" name=""/>
        <dsp:cNvSpPr/>
      </dsp:nvSpPr>
      <dsp:spPr>
        <a:xfrm>
          <a:off x="-5645931" y="-864278"/>
          <a:ext cx="6722035" cy="6722035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noFill/>
        <a:ln w="19050" cap="flat" cmpd="sng" algn="ctr">
          <a:solidFill>
            <a:srgbClr val="0033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317CF5-BBC8-462D-8732-1269DB6ED72F}">
      <dsp:nvSpPr>
        <dsp:cNvPr id="0" name=""/>
        <dsp:cNvSpPr/>
      </dsp:nvSpPr>
      <dsp:spPr>
        <a:xfrm>
          <a:off x="401018" y="249782"/>
          <a:ext cx="6289144" cy="552062"/>
        </a:xfrm>
        <a:prstGeom prst="rect">
          <a:avLst/>
        </a:prstGeom>
        <a:solidFill>
          <a:srgbClr val="0033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285" tIns="72000" rIns="40640" bIns="720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/>
            <a:t>Access to educational and scientific resources &amp; materials</a:t>
          </a:r>
          <a:endParaRPr lang="en-GB" sz="1600" kern="1200" noProof="0" dirty="0"/>
        </a:p>
      </dsp:txBody>
      <dsp:txXfrm>
        <a:off x="401018" y="249782"/>
        <a:ext cx="6289144" cy="552062"/>
      </dsp:txXfrm>
    </dsp:sp>
    <dsp:sp modelId="{F223BF3E-4311-4CEB-BECB-B82FA02B7C83}">
      <dsp:nvSpPr>
        <dsp:cNvPr id="0" name=""/>
        <dsp:cNvSpPr/>
      </dsp:nvSpPr>
      <dsp:spPr>
        <a:xfrm>
          <a:off x="72447" y="197242"/>
          <a:ext cx="657141" cy="657141"/>
        </a:xfrm>
        <a:prstGeom prst="ellipse">
          <a:avLst/>
        </a:prstGeom>
        <a:solidFill>
          <a:srgbClr val="FAA936"/>
        </a:solidFill>
        <a:ln w="22225" cap="flat" cmpd="sng" algn="ctr">
          <a:solidFill>
            <a:srgbClr val="0033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90C1C2-2F6A-4932-83FB-767AE8EBA450}">
      <dsp:nvSpPr>
        <dsp:cNvPr id="0" name=""/>
        <dsp:cNvSpPr/>
      </dsp:nvSpPr>
      <dsp:spPr>
        <a:xfrm>
          <a:off x="833453" y="1033962"/>
          <a:ext cx="5856709" cy="560641"/>
        </a:xfrm>
        <a:prstGeom prst="rect">
          <a:avLst/>
        </a:prstGeom>
        <a:solidFill>
          <a:srgbClr val="0033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28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Access to a </a:t>
          </a:r>
          <a:r>
            <a:rPr lang="en-GB" sz="1600" b="1" kern="1200" noProof="0" dirty="0"/>
            <a:t>global network of experts</a:t>
          </a:r>
        </a:p>
      </dsp:txBody>
      <dsp:txXfrm>
        <a:off x="833453" y="1033962"/>
        <a:ext cx="5856709" cy="560641"/>
      </dsp:txXfrm>
    </dsp:sp>
    <dsp:sp modelId="{38705D15-8993-4FD3-8D3A-38405E8B42FC}">
      <dsp:nvSpPr>
        <dsp:cNvPr id="0" name=""/>
        <dsp:cNvSpPr/>
      </dsp:nvSpPr>
      <dsp:spPr>
        <a:xfrm>
          <a:off x="504882" y="985712"/>
          <a:ext cx="657141" cy="657141"/>
        </a:xfrm>
        <a:prstGeom prst="ellipse">
          <a:avLst/>
        </a:prstGeom>
        <a:solidFill>
          <a:srgbClr val="FAA936"/>
        </a:solidFill>
        <a:ln w="19050" cap="flat" cmpd="sng" algn="ctr">
          <a:solidFill>
            <a:srgbClr val="0033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DB2B43-CAFF-4B32-B261-64D800E8C56C}">
      <dsp:nvSpPr>
        <dsp:cNvPr id="0" name=""/>
        <dsp:cNvSpPr/>
      </dsp:nvSpPr>
      <dsp:spPr>
        <a:xfrm>
          <a:off x="1031195" y="1802519"/>
          <a:ext cx="5658967" cy="600469"/>
        </a:xfrm>
        <a:prstGeom prst="rect">
          <a:avLst/>
        </a:prstGeom>
        <a:solidFill>
          <a:srgbClr val="0033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28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Opportunity for </a:t>
          </a:r>
          <a:r>
            <a:rPr lang="en-GB" sz="1600" b="1" kern="1200" noProof="0" dirty="0"/>
            <a:t>collaboration on research projects</a:t>
          </a:r>
        </a:p>
      </dsp:txBody>
      <dsp:txXfrm>
        <a:off x="1031195" y="1802519"/>
        <a:ext cx="5658967" cy="600469"/>
      </dsp:txXfrm>
    </dsp:sp>
    <dsp:sp modelId="{BF41BFD0-631A-486F-BB49-10AD9A9CE760}">
      <dsp:nvSpPr>
        <dsp:cNvPr id="0" name=""/>
        <dsp:cNvSpPr/>
      </dsp:nvSpPr>
      <dsp:spPr>
        <a:xfrm>
          <a:off x="702624" y="1774183"/>
          <a:ext cx="657141" cy="657141"/>
        </a:xfrm>
        <a:prstGeom prst="ellipse">
          <a:avLst/>
        </a:prstGeom>
        <a:solidFill>
          <a:srgbClr val="FAA936"/>
        </a:solidFill>
        <a:ln w="19050" cap="flat" cmpd="sng" algn="ctr">
          <a:solidFill>
            <a:srgbClr val="0033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51FE8E-607E-4AB3-9638-CAD02AF784FC}">
      <dsp:nvSpPr>
        <dsp:cNvPr id="0" name=""/>
        <dsp:cNvSpPr/>
      </dsp:nvSpPr>
      <dsp:spPr>
        <a:xfrm>
          <a:off x="1031195" y="2560902"/>
          <a:ext cx="5658967" cy="659644"/>
        </a:xfrm>
        <a:prstGeom prst="rect">
          <a:avLst/>
        </a:prstGeom>
        <a:solidFill>
          <a:srgbClr val="0033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28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/>
            <a:t>Endorsement</a:t>
          </a:r>
          <a:r>
            <a:rPr lang="en-GB" sz="1600" kern="1200" noProof="0" dirty="0"/>
            <a:t> of musculoskeletal and bone health meetings and publications</a:t>
          </a:r>
        </a:p>
      </dsp:txBody>
      <dsp:txXfrm>
        <a:off x="1031195" y="2560902"/>
        <a:ext cx="5658967" cy="659644"/>
      </dsp:txXfrm>
    </dsp:sp>
    <dsp:sp modelId="{D9DE369F-D58F-4DEA-B62E-30B61E4F8F23}">
      <dsp:nvSpPr>
        <dsp:cNvPr id="0" name=""/>
        <dsp:cNvSpPr/>
      </dsp:nvSpPr>
      <dsp:spPr>
        <a:xfrm>
          <a:off x="702624" y="2562154"/>
          <a:ext cx="657141" cy="657141"/>
        </a:xfrm>
        <a:prstGeom prst="ellipse">
          <a:avLst/>
        </a:prstGeom>
        <a:solidFill>
          <a:srgbClr val="FAA936"/>
        </a:solidFill>
        <a:ln w="19050" cap="flat" cmpd="sng" algn="ctr">
          <a:solidFill>
            <a:srgbClr val="0033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E57620-2EAA-4108-A3EF-2F45A04D52F1}">
      <dsp:nvSpPr>
        <dsp:cNvPr id="0" name=""/>
        <dsp:cNvSpPr/>
      </dsp:nvSpPr>
      <dsp:spPr>
        <a:xfrm>
          <a:off x="833453" y="3363780"/>
          <a:ext cx="5856709" cy="630829"/>
        </a:xfrm>
        <a:prstGeom prst="rect">
          <a:avLst/>
        </a:prstGeom>
        <a:solidFill>
          <a:srgbClr val="0033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28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/>
            <a:t>Access to advocacy resources </a:t>
          </a:r>
          <a:r>
            <a:rPr lang="en-GB" sz="1600" kern="1200" noProof="0" dirty="0"/>
            <a:t>to support organization of osteoporosis awareness activities</a:t>
          </a:r>
        </a:p>
      </dsp:txBody>
      <dsp:txXfrm>
        <a:off x="833453" y="3363780"/>
        <a:ext cx="5856709" cy="630829"/>
      </dsp:txXfrm>
    </dsp:sp>
    <dsp:sp modelId="{E546F51B-B184-4F4F-AE1A-5DD991C3672A}">
      <dsp:nvSpPr>
        <dsp:cNvPr id="0" name=""/>
        <dsp:cNvSpPr/>
      </dsp:nvSpPr>
      <dsp:spPr>
        <a:xfrm>
          <a:off x="504882" y="3350624"/>
          <a:ext cx="657141" cy="657141"/>
        </a:xfrm>
        <a:prstGeom prst="ellipse">
          <a:avLst/>
        </a:prstGeom>
        <a:solidFill>
          <a:srgbClr val="FAA936"/>
        </a:solidFill>
        <a:ln w="19050" cap="flat" cmpd="sng" algn="ctr">
          <a:solidFill>
            <a:srgbClr val="0033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2EFE5B-5B98-453D-AD4A-591A7C67BE5E}">
      <dsp:nvSpPr>
        <dsp:cNvPr id="0" name=""/>
        <dsp:cNvSpPr/>
      </dsp:nvSpPr>
      <dsp:spPr>
        <a:xfrm>
          <a:off x="401018" y="4170692"/>
          <a:ext cx="6289144" cy="593945"/>
        </a:xfrm>
        <a:prstGeom prst="rect">
          <a:avLst/>
        </a:prstGeom>
        <a:solidFill>
          <a:srgbClr val="0033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28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/>
            <a:t>Free registrations </a:t>
          </a:r>
          <a:r>
            <a:rPr lang="en-GB" sz="1600" kern="1200" noProof="0" dirty="0"/>
            <a:t>to WCO-IOF-ESCEO Congress and IOF Regional Events</a:t>
          </a:r>
        </a:p>
      </dsp:txBody>
      <dsp:txXfrm>
        <a:off x="401018" y="4170692"/>
        <a:ext cx="6289144" cy="593945"/>
      </dsp:txXfrm>
    </dsp:sp>
    <dsp:sp modelId="{F00B4466-F400-4703-ABB9-9E38A2EAFA20}">
      <dsp:nvSpPr>
        <dsp:cNvPr id="0" name=""/>
        <dsp:cNvSpPr/>
      </dsp:nvSpPr>
      <dsp:spPr>
        <a:xfrm>
          <a:off x="72447" y="4139094"/>
          <a:ext cx="657141" cy="657141"/>
        </a:xfrm>
        <a:prstGeom prst="ellipse">
          <a:avLst/>
        </a:prstGeom>
        <a:solidFill>
          <a:srgbClr val="FAA936"/>
        </a:solidFill>
        <a:ln w="19050" cap="flat" cmpd="sng" algn="ctr">
          <a:solidFill>
            <a:srgbClr val="0033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6482B-5DF1-F74E-8EF0-422AE103322D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0F336-4301-604F-AE76-8AE30D4E0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8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0F336-4301-604F-AE76-8AE30D4E08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0F336-4301-604F-AE76-8AE30D4E085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25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0F336-4301-604F-AE76-8AE30D4E085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99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0F336-4301-604F-AE76-8AE30D4E08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15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0F336-4301-604F-AE76-8AE30D4E08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7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0F336-4301-604F-AE76-8AE30D4E08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0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0F336-4301-604F-AE76-8AE30D4E08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27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0F336-4301-604F-AE76-8AE30D4E08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15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0F336-4301-604F-AE76-8AE30D4E08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15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0F336-4301-604F-AE76-8AE30D4E085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51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0F336-4301-604F-AE76-8AE30D4E085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55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nterest.ch/iofbonehealth/" TargetMode="External"/><Relationship Id="rId13" Type="http://schemas.openxmlformats.org/officeDocument/2006/relationships/image" Target="../media/image6.png"/><Relationship Id="rId3" Type="http://schemas.openxmlformats.org/officeDocument/2006/relationships/hyperlink" Target="http://www.osteoporosis.foundation/" TargetMode="External"/><Relationship Id="rId7" Type="http://schemas.openxmlformats.org/officeDocument/2006/relationships/hyperlink" Target="https://www.youtube.com/user/iofbonehealth/" TargetMode="External"/><Relationship Id="rId12" Type="http://schemas.openxmlformats.org/officeDocument/2006/relationships/image" Target="../media/image11.png"/><Relationship Id="rId17" Type="http://schemas.openxmlformats.org/officeDocument/2006/relationships/image" Target="../media/image10.png"/><Relationship Id="rId2" Type="http://schemas.openxmlformats.org/officeDocument/2006/relationships/image" Target="../media/image3.png"/><Relationship Id="rId16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iofbonehealth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www.instagram.com/international_osteoporosis/" TargetMode="External"/><Relationship Id="rId1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hyperlink" Target="https://www.facebook.com/iofbonehealth/" TargetMode="External"/><Relationship Id="rId9" Type="http://schemas.openxmlformats.org/officeDocument/2006/relationships/hyperlink" Target="https://www.linkedin.com/company/international-osteoporosis-foundation/" TargetMode="External"/><Relationship Id="rId1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9DFD747-E560-014B-A1E7-4FCA8877AB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8014447" y="6307791"/>
            <a:ext cx="1021977" cy="520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35084" y="389129"/>
            <a:ext cx="1639145" cy="816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5834" y="2204938"/>
            <a:ext cx="7149164" cy="911142"/>
          </a:xfrm>
        </p:spPr>
        <p:txBody>
          <a:bodyPr anchor="b">
            <a:noAutofit/>
          </a:bodyPr>
          <a:lstStyle>
            <a:lvl1pPr algn="l">
              <a:defRPr sz="3900" b="1" i="0">
                <a:solidFill>
                  <a:srgbClr val="003366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5834" y="3121531"/>
            <a:ext cx="7134726" cy="623453"/>
          </a:xfrm>
        </p:spPr>
        <p:txBody>
          <a:bodyPr>
            <a:noAutofit/>
          </a:bodyPr>
          <a:lstStyle>
            <a:lvl1pPr marL="0" indent="0" algn="l">
              <a:buNone/>
              <a:defRPr sz="3400" b="0" i="0" baseline="0">
                <a:solidFill>
                  <a:srgbClr val="FAA93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 case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1199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E24B487-4FE8-1A44-9AA6-AA3285A650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CA60-A4AB-9842-B695-77A47FF922D8}" type="datetimeFigureOut">
              <a:rPr lang="en-US" smtClean="0"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CFF32-086D-4943-87CE-BD9725D5E69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7481" y="6367808"/>
            <a:ext cx="835600" cy="416402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54095" y="279289"/>
            <a:ext cx="7158188" cy="603034"/>
          </a:xfrm>
        </p:spPr>
        <p:txBody>
          <a:bodyPr>
            <a:noAutofit/>
          </a:bodyPr>
          <a:lstStyle>
            <a:lvl1pPr>
              <a:defRPr sz="3400" b="1" i="0" baseline="0">
                <a:solidFill>
                  <a:srgbClr val="003366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84461B2-ABA6-7448-8020-D9FEFC7334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924" y="882324"/>
            <a:ext cx="7134726" cy="446944"/>
          </a:xfrm>
        </p:spPr>
        <p:txBody>
          <a:bodyPr>
            <a:noAutofit/>
          </a:bodyPr>
          <a:lstStyle>
            <a:lvl1pPr marL="0" indent="0" algn="l">
              <a:buNone/>
              <a:defRPr sz="2300" b="0" i="0" baseline="0">
                <a:solidFill>
                  <a:srgbClr val="FAA93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 case subtitle here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01701D2-35E5-B146-AD89-2143AAB11E3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4095" y="1583266"/>
            <a:ext cx="8284343" cy="3886201"/>
          </a:xfrm>
        </p:spPr>
        <p:txBody>
          <a:bodyPr/>
          <a:lstStyle>
            <a:lvl1pPr>
              <a:buClr>
                <a:srgbClr val="FAA936"/>
              </a:buClr>
              <a:defRPr sz="2200" b="0" i="0"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buClr>
                <a:srgbClr val="FAA936"/>
              </a:buClr>
              <a:defRPr sz="2200" b="0" i="0"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buClr>
                <a:srgbClr val="FAA936"/>
              </a:buClr>
              <a:defRPr sz="2200" b="0" i="0"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buClr>
                <a:srgbClr val="FAA936"/>
              </a:buClr>
              <a:defRPr sz="2000" b="0" i="0"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buClr>
                <a:srgbClr val="FAA936"/>
              </a:buClr>
              <a:defRPr b="0" i="0"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694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9AF310-5233-7142-B8D8-5FDBB74162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CFF32-086D-4943-87CE-BD9725D5E69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7481" y="6367808"/>
            <a:ext cx="835600" cy="41640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9DDC4EE-01B5-874F-AE39-AA8669320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095" y="279289"/>
            <a:ext cx="7158188" cy="603034"/>
          </a:xfrm>
        </p:spPr>
        <p:txBody>
          <a:bodyPr>
            <a:noAutofit/>
          </a:bodyPr>
          <a:lstStyle>
            <a:lvl1pPr>
              <a:defRPr sz="3400" b="1" i="0" baseline="0">
                <a:solidFill>
                  <a:srgbClr val="003366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731803A-A598-A348-9549-63CB83F504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924" y="882324"/>
            <a:ext cx="7134726" cy="446944"/>
          </a:xfrm>
        </p:spPr>
        <p:txBody>
          <a:bodyPr>
            <a:noAutofit/>
          </a:bodyPr>
          <a:lstStyle>
            <a:lvl1pPr marL="0" indent="0" algn="l">
              <a:buNone/>
              <a:defRPr sz="2300" b="0" i="0" baseline="0">
                <a:solidFill>
                  <a:srgbClr val="FAA93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 case subtitle here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4D084A5-98A1-644A-B2C4-5B031C731DA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4095" y="1583266"/>
            <a:ext cx="8284343" cy="4392409"/>
          </a:xfrm>
        </p:spPr>
        <p:txBody>
          <a:bodyPr/>
          <a:lstStyle>
            <a:lvl1pPr>
              <a:buClr>
                <a:srgbClr val="FAA936"/>
              </a:buClr>
              <a:defRPr sz="2200" b="0" i="0"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buClr>
                <a:srgbClr val="FAA936"/>
              </a:buClr>
              <a:defRPr sz="2200" b="0" i="0"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buClr>
                <a:srgbClr val="FAA936"/>
              </a:buClr>
              <a:defRPr sz="2200" b="0" i="0"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buClr>
                <a:srgbClr val="FAA936"/>
              </a:buClr>
              <a:defRPr sz="2000" b="0" i="0"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buClr>
                <a:srgbClr val="FAA936"/>
              </a:buClr>
              <a:defRPr b="0" i="0"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031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409F23-E170-2D4E-8959-B20A1E9C20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CA60-A4AB-9842-B695-77A47FF922D8}" type="datetimeFigureOut">
              <a:rPr lang="en-US" smtClean="0"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CFF32-086D-4943-87CE-BD9725D5E69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7481" y="6367808"/>
            <a:ext cx="835600" cy="41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29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79F9A67-AF54-0041-860B-EDBB0827CD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6E8269-73BA-9A43-A634-C4DEA4C5F8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61236" y="4923963"/>
            <a:ext cx="286902" cy="286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8E8508-4F78-AD42-B73D-50BCAC578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82762" y="4918716"/>
            <a:ext cx="286902" cy="2869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892215-B011-BB41-BCFB-BE3E9D1E81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29160" y="4923963"/>
            <a:ext cx="286902" cy="2869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0B3681-3592-AF4C-BF10-56EBC77005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613122" y="4923963"/>
            <a:ext cx="286902" cy="2869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F7DB07A-F5A2-A142-B439-B5C070BCCEB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995827" y="4923963"/>
            <a:ext cx="286902" cy="2869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0FE9-28EB-104A-AC48-B58DC710239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845198" y="4923963"/>
            <a:ext cx="286902" cy="28690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7990114" y="6343352"/>
            <a:ext cx="1050191" cy="435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440267" y="2720204"/>
            <a:ext cx="8263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i="0" dirty="0">
                <a:solidFill>
                  <a:srgbClr val="003366"/>
                </a:solidFill>
                <a:latin typeface="Calibri" charset="0"/>
                <a:ea typeface="Calibri" charset="0"/>
                <a:cs typeface="Calibri" charset="0"/>
              </a:rPr>
              <a:t>Our vision is a world without fragility fractures,</a:t>
            </a:r>
          </a:p>
          <a:p>
            <a:pPr algn="ctr">
              <a:lnSpc>
                <a:spcPct val="100000"/>
              </a:lnSpc>
            </a:pPr>
            <a:r>
              <a:rPr lang="en-US" sz="2200" b="0" i="0" dirty="0">
                <a:solidFill>
                  <a:srgbClr val="003366"/>
                </a:solidFill>
                <a:latin typeface="Calibri" charset="0"/>
                <a:ea typeface="Calibri" charset="0"/>
                <a:cs typeface="Calibri" charset="0"/>
              </a:rPr>
              <a:t>in which healthy mobility is a reality for all.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7588576" y="65988"/>
            <a:ext cx="1451729" cy="838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4048817" y="4357793"/>
            <a:ext cx="1046366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0" i="0" dirty="0">
                <a:solidFill>
                  <a:srgbClr val="003366"/>
                </a:solidFill>
                <a:latin typeface="Calibri Light" charset="0"/>
                <a:ea typeface="Calibri Light" charset="0"/>
                <a:cs typeface="Calibri Light" charset="0"/>
              </a:rPr>
              <a:t>Join us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3419778" y="1083237"/>
            <a:ext cx="2304443" cy="114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81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0697000-9317-CE4B-90A9-D11812686F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7990114" y="6343352"/>
            <a:ext cx="1050191" cy="435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2074229" y="1832803"/>
            <a:ext cx="6704478" cy="3413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http://www.osteoporosis.foundation/</a:t>
            </a:r>
            <a:endParaRPr lang="en-US" sz="1800" b="0" i="0" u="none" dirty="0">
              <a:solidFill>
                <a:srgbClr val="003366"/>
              </a:solidFill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  <a:p>
            <a:pPr algn="l">
              <a:lnSpc>
                <a:spcPts val="3700"/>
              </a:lnSpc>
            </a:pP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facebook.</a:t>
            </a: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com/</a:t>
            </a:r>
            <a:r>
              <a:rPr lang="en-US" sz="1800" b="0" i="0" u="none" dirty="0" err="1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iofbonehealth</a:t>
            </a: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800" b="0" i="0" u="none" dirty="0">
              <a:solidFill>
                <a:srgbClr val="003366"/>
              </a:solidFill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  <a:p>
            <a:pPr algn="l">
              <a:lnSpc>
                <a:spcPts val="3700"/>
              </a:lnSpc>
            </a:pP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" charset="0"/>
                <a:cs typeface="Calibri Light" panose="020F03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instagram.</a:t>
            </a: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com/international_osteoporosis/</a:t>
            </a:r>
            <a:endParaRPr lang="en-US" sz="1800" b="0" i="0" u="none" dirty="0">
              <a:solidFill>
                <a:srgbClr val="003366"/>
              </a:solidFill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  <a:p>
            <a:pPr algn="l">
              <a:lnSpc>
                <a:spcPts val="3700"/>
              </a:lnSpc>
            </a:pP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" charset="0"/>
                <a:cs typeface="Calibri Light" panose="020F03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twitter.</a:t>
            </a: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com/</a:t>
            </a:r>
            <a:r>
              <a:rPr lang="en-US" sz="1800" b="0" i="0" u="none" dirty="0" err="1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iofbonehealth</a:t>
            </a: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800" b="0" i="0" u="none" dirty="0">
              <a:solidFill>
                <a:srgbClr val="003366"/>
              </a:solidFill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  <a:p>
            <a:pPr algn="l">
              <a:lnSpc>
                <a:spcPts val="3700"/>
              </a:lnSpc>
            </a:pP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" charset="0"/>
                <a:cs typeface="Calibri Light" panose="020F03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youtube.</a:t>
            </a: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com/</a:t>
            </a:r>
            <a:r>
              <a:rPr lang="en-US" sz="1800" b="0" i="0" u="none" dirty="0" err="1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iofbonehealth</a:t>
            </a: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800" b="0" i="0" u="none" dirty="0">
              <a:solidFill>
                <a:srgbClr val="003366"/>
              </a:solidFill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  <a:p>
            <a:pPr algn="l">
              <a:lnSpc>
                <a:spcPts val="3700"/>
              </a:lnSpc>
            </a:pP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" charset="0"/>
                <a:cs typeface="Calibri Light" panose="020F03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pinterest.</a:t>
            </a: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com/</a:t>
            </a:r>
            <a:r>
              <a:rPr lang="en-US" sz="1800" b="0" i="0" u="none" dirty="0" err="1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iofbonehealth</a:t>
            </a: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800" b="0" i="0" u="none" dirty="0">
              <a:solidFill>
                <a:srgbClr val="003366"/>
              </a:solidFill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  <a:p>
            <a:pPr algn="l">
              <a:lnSpc>
                <a:spcPts val="3700"/>
              </a:lnSpc>
            </a:pP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" charset="0"/>
                <a:cs typeface="Calibri Light" panose="020F03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</a:t>
            </a:r>
            <a:r>
              <a:rPr lang="en-US" sz="1800" b="0" i="0" u="none" dirty="0">
                <a:solidFill>
                  <a:srgbClr val="003366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com/company/international-osteoporosis-foundation/</a:t>
            </a:r>
            <a:endParaRPr lang="en-US" sz="1800" b="0" i="0" u="none" dirty="0">
              <a:solidFill>
                <a:srgbClr val="003366"/>
              </a:solidFill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7588576" y="65988"/>
            <a:ext cx="1451729" cy="838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435084" y="394580"/>
            <a:ext cx="1639145" cy="816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FBA445-0650-CE4F-99EE-FFF4AB91ED6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742026" y="2501880"/>
            <a:ext cx="286902" cy="286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16D38-350C-D54D-A249-1AFC627C301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738826" y="2033275"/>
            <a:ext cx="286902" cy="2869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DECF79-B9AA-DD4A-8F24-2626FA5782B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38826" y="4824725"/>
            <a:ext cx="286902" cy="2869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B085AF-FC73-564F-832C-4FEDD6F5485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738826" y="3435067"/>
            <a:ext cx="286902" cy="286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DB6D7B-5403-914F-8F49-DF71A0CA819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738826" y="3907436"/>
            <a:ext cx="286902" cy="2869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09268F-1B11-1E47-BF7C-10421EE7DC3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738826" y="4371105"/>
            <a:ext cx="286902" cy="2869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46A6D39-AB0D-874B-AB25-F1311EA57F5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742026" y="2951879"/>
            <a:ext cx="286902" cy="28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9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CFF32-086D-4943-87CE-BD9725D5E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4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4" r:id="rId3"/>
    <p:sldLayoutId id="2147483673" r:id="rId4"/>
    <p:sldLayoutId id="2147483668" r:id="rId5"/>
    <p:sldLayoutId id="214748367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steoporosis-essentials.org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orldosteoporosisday.org/events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teoporosis.foundation/news/could-you-be-risk-broken-bones-due-osteoporosis-20191016-0910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globalpatientcharter.iofbonehealth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mailto:anastasiasoulie@osteoporosis.found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833" y="2754571"/>
            <a:ext cx="9601469" cy="911142"/>
          </a:xfrm>
        </p:spPr>
        <p:txBody>
          <a:bodyPr/>
          <a:lstStyle/>
          <a:p>
            <a:r>
              <a:rPr lang="en-US" sz="4800" dirty="0"/>
              <a:t>The IOF University Network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835570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2818" y="2878393"/>
            <a:ext cx="9601469" cy="911142"/>
          </a:xfrm>
        </p:spPr>
        <p:txBody>
          <a:bodyPr/>
          <a:lstStyle/>
          <a:p>
            <a:r>
              <a:rPr lang="en-GB" sz="4000" dirty="0"/>
              <a:t>IOF resources and flagship operations</a:t>
            </a:r>
          </a:p>
        </p:txBody>
      </p:sp>
    </p:spTree>
    <p:extLst>
      <p:ext uri="{BB962C8B-B14F-4D97-AF65-F5344CB8AC3E}">
        <p14:creationId xmlns:p14="http://schemas.microsoft.com/office/powerpoint/2010/main" val="2014740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48F73-F4E2-4E33-A37D-867EE5CC0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Educational</a:t>
            </a:r>
            <a:r>
              <a:rPr lang="fr-CH" dirty="0"/>
              <a:t> Hub</a:t>
            </a:r>
            <a:endParaRPr lang="en-CH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B568F4D-D91D-4BC2-99FE-C175C6BE4DCC}"/>
              </a:ext>
            </a:extLst>
          </p:cNvPr>
          <p:cNvSpPr txBox="1">
            <a:spLocks/>
          </p:cNvSpPr>
          <p:nvPr/>
        </p:nvSpPr>
        <p:spPr>
          <a:xfrm>
            <a:off x="214496" y="1093221"/>
            <a:ext cx="5990361" cy="755198"/>
          </a:xfrm>
          <a:prstGeom prst="rect">
            <a:avLst/>
          </a:prstGeom>
          <a:solidFill>
            <a:srgbClr val="003366"/>
          </a:solidFill>
          <a:ln w="50800">
            <a:solidFill>
              <a:srgbClr val="FAA936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b="0" i="0" kern="1200" baseline="0">
                <a:solidFill>
                  <a:srgbClr val="FAA93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cs typeface="Calibri" charset="0"/>
              </a:rPr>
              <a:t>ALL IOF ESSENTIALS TOOLS AND RESOURCES DIVIDED BY TOPICS &amp; MATERIALS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charset="0"/>
              <a:cs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C6BDB-2C5A-49D8-88E4-AE4A12516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95" y="1995318"/>
            <a:ext cx="4551042" cy="1506480"/>
          </a:xfrm>
          <a:prstGeom prst="rect">
            <a:avLst/>
          </a:prstGeom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5AD5481-D2D8-4C3A-B6ED-970F09DDFEAF}"/>
              </a:ext>
            </a:extLst>
          </p:cNvPr>
          <p:cNvGrpSpPr/>
          <p:nvPr/>
        </p:nvGrpSpPr>
        <p:grpSpPr>
          <a:xfrm>
            <a:off x="4905137" y="1964495"/>
            <a:ext cx="4100049" cy="3123072"/>
            <a:chOff x="4713586" y="2582766"/>
            <a:chExt cx="4100049" cy="31230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B84800-6F2A-476F-B33B-D49FB650A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3586" y="2582766"/>
              <a:ext cx="3998999" cy="217181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C03C285-6AD3-4FC8-AA69-547347F11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3082" y="4765478"/>
              <a:ext cx="4070553" cy="94036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D59F1B2-113B-45E9-B25C-A0AFF7C0A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83" y="3741592"/>
            <a:ext cx="1942134" cy="1107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305D3B-748D-4195-BDFB-4D9B8CA8F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650" y="4536364"/>
            <a:ext cx="2849921" cy="1228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0DBFE8-7DF4-4717-B6A6-966AD11A5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9970" y="5473697"/>
            <a:ext cx="2927945" cy="1105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5453A5-694C-4161-8117-D8DCC87746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9979" y="174751"/>
            <a:ext cx="2089525" cy="141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15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833" y="2973429"/>
            <a:ext cx="9601469" cy="911142"/>
          </a:xfrm>
        </p:spPr>
        <p:txBody>
          <a:bodyPr/>
          <a:lstStyle/>
          <a:p>
            <a:r>
              <a:rPr lang="en-US" sz="4000" dirty="0"/>
              <a:t>IOF Scientific &amp; Education Activities and Resources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1503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239E0-51DE-43A0-8725-D8B5CDAA2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3600" dirty="0"/>
              <a:t>IOF Scientific </a:t>
            </a:r>
            <a:r>
              <a:rPr lang="fr-CH" sz="3600" dirty="0" err="1"/>
              <a:t>Journals</a:t>
            </a:r>
            <a:r>
              <a:rPr lang="fr-CH" sz="3600" dirty="0"/>
              <a:t> </a:t>
            </a:r>
            <a:endParaRPr lang="fr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8267D4-66F9-4B40-8D8B-AF22C0E29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91" y="891763"/>
            <a:ext cx="152876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BC1A22-9DE5-48FB-A070-C8C886ABFEAE}"/>
              </a:ext>
            </a:extLst>
          </p:cNvPr>
          <p:cNvSpPr>
            <a:spLocks/>
          </p:cNvSpPr>
          <p:nvPr/>
        </p:nvSpPr>
        <p:spPr bwMode="auto">
          <a:xfrm>
            <a:off x="446215" y="2923762"/>
            <a:ext cx="2520000" cy="250107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3B76AB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B76AB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EDITORS-IN-CHIEF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John A Kanis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Felicia </a:t>
            </a:r>
            <a:r>
              <a:rPr kumimoji="0" lang="en-US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Cosman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B76AB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IF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3B76AB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3.591 in 2016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3.856 in 2017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3.819 in 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3.864 in 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3.917 in 5-year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6259916B-9EEC-4161-BEA6-2045A4358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184" y="866049"/>
            <a:ext cx="15208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www.iofbonehealth.org/sites/default/files/styles/medium/public/media/Images/Website/cover-calcified_tissue-201307.jpg">
            <a:extLst>
              <a:ext uri="{FF2B5EF4-FFF2-40B4-BE49-F238E27FC236}">
                <a16:creationId xmlns:a16="http://schemas.microsoft.com/office/drawing/2014/main" id="{0FF96030-E40F-47F8-A1B9-ACFD1115B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874" y="900499"/>
            <a:ext cx="15367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772F73A-2BE5-4F66-957A-B8505D3175ED}"/>
              </a:ext>
            </a:extLst>
          </p:cNvPr>
          <p:cNvSpPr>
            <a:spLocks/>
          </p:cNvSpPr>
          <p:nvPr/>
        </p:nvSpPr>
        <p:spPr bwMode="auto">
          <a:xfrm>
            <a:off x="3323990" y="2926870"/>
            <a:ext cx="2520000" cy="250107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3B76AB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B76AB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EDITORS-IN-CHIEF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René Rizzoli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Stuart H Ralston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B76AB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IF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3B76AB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3.124 in 2016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3.293 in 2017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3.265 in 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3.423 in 2019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3.437 in 5-year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C6F8FC-35B1-4E20-818D-CD680B6A7D72}"/>
              </a:ext>
            </a:extLst>
          </p:cNvPr>
          <p:cNvSpPr>
            <a:spLocks/>
          </p:cNvSpPr>
          <p:nvPr/>
        </p:nvSpPr>
        <p:spPr bwMode="auto">
          <a:xfrm>
            <a:off x="6177785" y="2948374"/>
            <a:ext cx="2520000" cy="19280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3B76AB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B76AB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EDITORS-IN-CHIEF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John A </a:t>
            </a:r>
            <a:r>
              <a:rPr kumimoji="0" lang="en-US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Kanis</a:t>
            </a: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Felicia </a:t>
            </a:r>
            <a:r>
              <a:rPr kumimoji="0" lang="en-US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Cosman</a:t>
            </a: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B76AB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IF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3B76AB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1.960 in 2016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2.382 in 2017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2.469 in 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2.017 in 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2.311 in 5-year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6AB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D28AF-3BF0-4D35-8BE4-52F1CCB33AFF}"/>
              </a:ext>
            </a:extLst>
          </p:cNvPr>
          <p:cNvSpPr txBox="1"/>
          <p:nvPr/>
        </p:nvSpPr>
        <p:spPr>
          <a:xfrm>
            <a:off x="446215" y="5496664"/>
            <a:ext cx="8222373" cy="67327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OI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ranked 44</a:t>
            </a:r>
            <a:r>
              <a:rPr kumimoji="0" lang="en-US" altLang="en-US" sz="1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 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of 143 journals in the category Endocrinology &amp; Metabolism, 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CTI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59</a:t>
            </a:r>
            <a:r>
              <a:rPr kumimoji="0" lang="en-US" altLang="en-US" sz="1400" b="0" i="0" u="none" strike="noStrike" kern="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AO 115</a:t>
            </a:r>
            <a:r>
              <a:rPr kumimoji="0" lang="en-US" altLang="en-US" sz="1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AO 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ranked 38</a:t>
            </a:r>
            <a:r>
              <a:rPr kumimoji="0" lang="en-US" altLang="en-US" sz="1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of 82 journals in the category Orthopedics </a:t>
            </a:r>
          </a:p>
        </p:txBody>
      </p:sp>
    </p:spTree>
    <p:extLst>
      <p:ext uri="{BB962C8B-B14F-4D97-AF65-F5344CB8AC3E}">
        <p14:creationId xmlns:p14="http://schemas.microsoft.com/office/powerpoint/2010/main" val="3275195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8AE92-5E1A-42E0-9403-169C63E97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IOF Events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7C2DBB-D232-4D30-BB31-5182116C28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&lt;b&gt;Slide image 4:3&lt;/b&gt; (jpg, 2200 × 1650 px)">
            <a:extLst>
              <a:ext uri="{FF2B5EF4-FFF2-40B4-BE49-F238E27FC236}">
                <a16:creationId xmlns:a16="http://schemas.microsoft.com/office/drawing/2014/main" id="{52E15FB6-9C1A-4740-90F4-136F5DD35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24" y="1690888"/>
            <a:ext cx="4413855" cy="331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, website&#10;&#10;Description automatically generated">
            <a:extLst>
              <a:ext uri="{FF2B5EF4-FFF2-40B4-BE49-F238E27FC236}">
                <a16:creationId xmlns:a16="http://schemas.microsoft.com/office/drawing/2014/main" id="{5B87FD7A-7E4D-4E9B-9F29-C7D0A817A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581" y="3346084"/>
            <a:ext cx="4214278" cy="31607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8C0E3E-A608-43E6-8ACD-F504D54EAC94}"/>
              </a:ext>
            </a:extLst>
          </p:cNvPr>
          <p:cNvSpPr txBox="1"/>
          <p:nvPr/>
        </p:nvSpPr>
        <p:spPr>
          <a:xfrm>
            <a:off x="4735575" y="1760748"/>
            <a:ext cx="1981797" cy="646331"/>
          </a:xfrm>
          <a:prstGeom prst="rect">
            <a:avLst/>
          </a:prstGeom>
          <a:noFill/>
          <a:ln w="28575">
            <a:solidFill>
              <a:srgbClr val="FAA93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WCO-IOF-ESCEO </a:t>
            </a:r>
            <a:r>
              <a:rPr lang="fr-CH" dirty="0" err="1"/>
              <a:t>Annual</a:t>
            </a:r>
            <a:r>
              <a:rPr lang="fr-CH" dirty="0"/>
              <a:t> </a:t>
            </a:r>
            <a:r>
              <a:rPr lang="fr-CH" dirty="0" err="1"/>
              <a:t>congress</a:t>
            </a:r>
            <a:r>
              <a:rPr lang="fr-CH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9FC48E-B00A-4E79-B3FF-1B7C9A31D613}"/>
              </a:ext>
            </a:extLst>
          </p:cNvPr>
          <p:cNvSpPr txBox="1"/>
          <p:nvPr/>
        </p:nvSpPr>
        <p:spPr>
          <a:xfrm>
            <a:off x="2665882" y="5364114"/>
            <a:ext cx="1981797" cy="646331"/>
          </a:xfrm>
          <a:prstGeom prst="rect">
            <a:avLst/>
          </a:prstGeom>
          <a:noFill/>
          <a:ln w="28575">
            <a:solidFill>
              <a:srgbClr val="FAA93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IOF </a:t>
            </a:r>
            <a:r>
              <a:rPr lang="fr-CH" dirty="0" err="1"/>
              <a:t>Regional</a:t>
            </a:r>
            <a:r>
              <a:rPr lang="fr-CH" dirty="0"/>
              <a:t> </a:t>
            </a:r>
            <a:r>
              <a:rPr lang="fr-CH" dirty="0" err="1"/>
              <a:t>Conference</a:t>
            </a:r>
            <a:r>
              <a:rPr lang="fr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7070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63CCA-4BEC-4486-B92F-A834AD728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BoneCast</a:t>
            </a:r>
            <a:r>
              <a:rPr lang="fr-CH" dirty="0"/>
              <a:t> webinar</a:t>
            </a:r>
            <a:endParaRPr lang="en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82D64-2AD0-49AF-A66B-980495B0FA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2F48989F-CBFE-4813-B72F-096863AFA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390" y="277971"/>
            <a:ext cx="2278092" cy="1139046"/>
          </a:xfrm>
          <a:prstGeom prst="rect">
            <a:avLst/>
          </a:prstGeom>
        </p:spPr>
      </p:pic>
      <p:pic>
        <p:nvPicPr>
          <p:cNvPr id="27" name="Image 10" descr="Une image contenant photo, personne, intérieur, homme&#10;&#10;Description générée automatiquement">
            <a:extLst>
              <a:ext uri="{FF2B5EF4-FFF2-40B4-BE49-F238E27FC236}">
                <a16:creationId xmlns:a16="http://schemas.microsoft.com/office/drawing/2014/main" id="{508DEF3E-56D3-4D5A-A47A-12398EE293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10" r="138"/>
          <a:stretch/>
        </p:blipFill>
        <p:spPr>
          <a:xfrm>
            <a:off x="2151050" y="4450687"/>
            <a:ext cx="4860942" cy="1660474"/>
          </a:xfrm>
          <a:prstGeom prst="rect">
            <a:avLst/>
          </a:prstGeom>
        </p:spPr>
      </p:pic>
      <p:pic>
        <p:nvPicPr>
          <p:cNvPr id="13" name="Image 10" descr="Une image contenant photo, personne, intérieur, homme&#10;&#10;Description générée automatiquement">
            <a:extLst>
              <a:ext uri="{FF2B5EF4-FFF2-40B4-BE49-F238E27FC236}">
                <a16:creationId xmlns:a16="http://schemas.microsoft.com/office/drawing/2014/main" id="{73DEF782-8980-412C-AD9D-FE2A4E1E6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" r="55683"/>
          <a:stretch/>
        </p:blipFill>
        <p:spPr>
          <a:xfrm>
            <a:off x="4400087" y="2993794"/>
            <a:ext cx="3792781" cy="1644410"/>
          </a:xfrm>
          <a:prstGeom prst="rect">
            <a:avLst/>
          </a:prstGeom>
        </p:spPr>
      </p:pic>
      <p:sp>
        <p:nvSpPr>
          <p:cNvPr id="14" name="ZoneTexte 11">
            <a:extLst>
              <a:ext uri="{FF2B5EF4-FFF2-40B4-BE49-F238E27FC236}">
                <a16:creationId xmlns:a16="http://schemas.microsoft.com/office/drawing/2014/main" id="{DB27AA92-BA2E-4FF5-88F6-68A81A137FAA}"/>
              </a:ext>
            </a:extLst>
          </p:cNvPr>
          <p:cNvSpPr txBox="1"/>
          <p:nvPr/>
        </p:nvSpPr>
        <p:spPr>
          <a:xfrm>
            <a:off x="4573786" y="4435109"/>
            <a:ext cx="1200113" cy="27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Nicholas Harvey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2">
            <a:extLst>
              <a:ext uri="{FF2B5EF4-FFF2-40B4-BE49-F238E27FC236}">
                <a16:creationId xmlns:a16="http://schemas.microsoft.com/office/drawing/2014/main" id="{80833D26-BBA0-4257-89AC-7698B46F87C9}"/>
              </a:ext>
            </a:extLst>
          </p:cNvPr>
          <p:cNvSpPr txBox="1"/>
          <p:nvPr/>
        </p:nvSpPr>
        <p:spPr>
          <a:xfrm>
            <a:off x="5871833" y="4451675"/>
            <a:ext cx="1013367" cy="27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Serge Ferrari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3">
            <a:extLst>
              <a:ext uri="{FF2B5EF4-FFF2-40B4-BE49-F238E27FC236}">
                <a16:creationId xmlns:a16="http://schemas.microsoft.com/office/drawing/2014/main" id="{3CD8381C-1FD8-4087-A56A-C0B02E6BAD13}"/>
              </a:ext>
            </a:extLst>
          </p:cNvPr>
          <p:cNvSpPr txBox="1"/>
          <p:nvPr/>
        </p:nvSpPr>
        <p:spPr>
          <a:xfrm>
            <a:off x="6983134" y="4454617"/>
            <a:ext cx="1209734" cy="27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Kassim Javaid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4">
            <a:extLst>
              <a:ext uri="{FF2B5EF4-FFF2-40B4-BE49-F238E27FC236}">
                <a16:creationId xmlns:a16="http://schemas.microsoft.com/office/drawing/2014/main" id="{A239BDE9-312A-418B-BC2F-626DAD97DB44}"/>
              </a:ext>
            </a:extLst>
          </p:cNvPr>
          <p:cNvSpPr txBox="1"/>
          <p:nvPr/>
        </p:nvSpPr>
        <p:spPr>
          <a:xfrm>
            <a:off x="2175028" y="5913837"/>
            <a:ext cx="1170882" cy="27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Thierry Thomas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5">
            <a:extLst>
              <a:ext uri="{FF2B5EF4-FFF2-40B4-BE49-F238E27FC236}">
                <a16:creationId xmlns:a16="http://schemas.microsoft.com/office/drawing/2014/main" id="{7C5E04B4-8118-499D-84E6-72E6DAD972BA}"/>
              </a:ext>
            </a:extLst>
          </p:cNvPr>
          <p:cNvSpPr txBox="1"/>
          <p:nvPr/>
        </p:nvSpPr>
        <p:spPr>
          <a:xfrm>
            <a:off x="3489199" y="5901860"/>
            <a:ext cx="910888" cy="27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Nancy Lane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6">
            <a:extLst>
              <a:ext uri="{FF2B5EF4-FFF2-40B4-BE49-F238E27FC236}">
                <a16:creationId xmlns:a16="http://schemas.microsoft.com/office/drawing/2014/main" id="{71157029-466E-403B-8918-BF671DE3BE31}"/>
              </a:ext>
            </a:extLst>
          </p:cNvPr>
          <p:cNvSpPr txBox="1"/>
          <p:nvPr/>
        </p:nvSpPr>
        <p:spPr>
          <a:xfrm>
            <a:off x="4576112" y="5901860"/>
            <a:ext cx="1170765" cy="27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Gustavo Duque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7">
            <a:extLst>
              <a:ext uri="{FF2B5EF4-FFF2-40B4-BE49-F238E27FC236}">
                <a16:creationId xmlns:a16="http://schemas.microsoft.com/office/drawing/2014/main" id="{9858F8FF-B74F-4758-ACC7-35A8A3C58BAE}"/>
              </a:ext>
            </a:extLst>
          </p:cNvPr>
          <p:cNvSpPr txBox="1"/>
          <p:nvPr/>
        </p:nvSpPr>
        <p:spPr>
          <a:xfrm>
            <a:off x="5953851" y="5901860"/>
            <a:ext cx="972090" cy="27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Aliya</a:t>
            </a: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Khan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D542D2DE-B929-459B-8F38-181ADCC94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261" y="3267305"/>
            <a:ext cx="1030275" cy="1184249"/>
          </a:xfrm>
          <a:prstGeom prst="rect">
            <a:avLst/>
          </a:prstGeom>
        </p:spPr>
      </p:pic>
      <p:sp>
        <p:nvSpPr>
          <p:cNvPr id="22" name="ZoneTexte 11">
            <a:extLst>
              <a:ext uri="{FF2B5EF4-FFF2-40B4-BE49-F238E27FC236}">
                <a16:creationId xmlns:a16="http://schemas.microsoft.com/office/drawing/2014/main" id="{8996439B-403A-42AE-8DA4-791030DB72CA}"/>
              </a:ext>
            </a:extLst>
          </p:cNvPr>
          <p:cNvSpPr txBox="1"/>
          <p:nvPr/>
        </p:nvSpPr>
        <p:spPr>
          <a:xfrm>
            <a:off x="3452074" y="4451553"/>
            <a:ext cx="987650" cy="265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Peter Ebeling 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4ED3AF43-3EF1-4D3E-9152-309CDD092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61" y="3283958"/>
            <a:ext cx="1089955" cy="1132867"/>
          </a:xfrm>
          <a:prstGeom prst="rect">
            <a:avLst/>
          </a:prstGeom>
        </p:spPr>
      </p:pic>
      <p:sp>
        <p:nvSpPr>
          <p:cNvPr id="32" name="ZoneTexte 11">
            <a:extLst>
              <a:ext uri="{FF2B5EF4-FFF2-40B4-BE49-F238E27FC236}">
                <a16:creationId xmlns:a16="http://schemas.microsoft.com/office/drawing/2014/main" id="{3A0047ED-4A11-4277-9C39-CB669E8EA44B}"/>
              </a:ext>
            </a:extLst>
          </p:cNvPr>
          <p:cNvSpPr txBox="1"/>
          <p:nvPr/>
        </p:nvSpPr>
        <p:spPr>
          <a:xfrm>
            <a:off x="1067518" y="4442216"/>
            <a:ext cx="911326" cy="265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René Rizzoli 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ZoneTexte 11">
            <a:extLst>
              <a:ext uri="{FF2B5EF4-FFF2-40B4-BE49-F238E27FC236}">
                <a16:creationId xmlns:a16="http://schemas.microsoft.com/office/drawing/2014/main" id="{93B8E97D-063F-4C1A-A93D-31EC895C93A5}"/>
              </a:ext>
            </a:extLst>
          </p:cNvPr>
          <p:cNvSpPr txBox="1"/>
          <p:nvPr/>
        </p:nvSpPr>
        <p:spPr>
          <a:xfrm>
            <a:off x="2263044" y="4442216"/>
            <a:ext cx="963290" cy="265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Cyrus Cooper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BC40FBA-2079-4D9B-8D08-418C49CFB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69" y="3275084"/>
            <a:ext cx="1036305" cy="113286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27E8428-B632-4B49-ABA6-73529F34781C}"/>
              </a:ext>
            </a:extLst>
          </p:cNvPr>
          <p:cNvSpPr/>
          <p:nvPr/>
        </p:nvSpPr>
        <p:spPr>
          <a:xfrm>
            <a:off x="649111" y="1839123"/>
            <a:ext cx="3070578" cy="1139046"/>
          </a:xfrm>
          <a:prstGeom prst="rect">
            <a:avLst/>
          </a:prstGeom>
          <a:solidFill>
            <a:srgbClr val="00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1" i="0" u="none" strike="noStrike" kern="1200" cap="none" spc="0" normalizeH="0" baseline="0" noProof="0" dirty="0">
                <a:ln>
                  <a:noFill/>
                </a:ln>
                <a:solidFill>
                  <a:srgbClr val="FAA9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HOSTED BY IOF CSA MEMBERS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experts in the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field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84B3F9E-769D-46FB-80F3-A41EB26D455F}"/>
              </a:ext>
            </a:extLst>
          </p:cNvPr>
          <p:cNvSpPr/>
          <p:nvPr/>
        </p:nvSpPr>
        <p:spPr>
          <a:xfrm>
            <a:off x="3877826" y="1839123"/>
            <a:ext cx="4416321" cy="1139046"/>
          </a:xfrm>
          <a:prstGeom prst="rect">
            <a:avLst/>
          </a:prstGeom>
          <a:solidFill>
            <a:srgbClr val="00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1" i="0" u="none" strike="noStrike" kern="1200" cap="none" spc="0" normalizeH="0" baseline="0" noProof="0" dirty="0">
                <a:ln>
                  <a:noFill/>
                </a:ln>
                <a:solidFill>
                  <a:srgbClr val="FAA9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LARGE VARIETY OF TOPICS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 &amp; </a:t>
            </a: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VitD</a:t>
            </a: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supplementation</a:t>
            </a: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hypoparathyroidism, GIOP,  FLS, nutrition… </a:t>
            </a:r>
            <a:endParaRPr kumimoji="0" lang="en-CH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601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48F73-F4E2-4E33-A37D-867EE5CC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95" y="279289"/>
            <a:ext cx="4109048" cy="1277368"/>
          </a:xfrm>
        </p:spPr>
        <p:txBody>
          <a:bodyPr/>
          <a:lstStyle/>
          <a:p>
            <a:r>
              <a:rPr lang="en-GB"/>
              <a:t>Osteoporosis Essentials Course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1A4377-FA1B-4DA8-A121-579AAA759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868" y="279289"/>
            <a:ext cx="3656950" cy="1120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D6A16D2-51C8-4256-AC30-CE71A5CCB822}"/>
              </a:ext>
            </a:extLst>
          </p:cNvPr>
          <p:cNvSpPr txBox="1"/>
          <p:nvPr/>
        </p:nvSpPr>
        <p:spPr>
          <a:xfrm>
            <a:off x="394762" y="1944566"/>
            <a:ext cx="835447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AA936"/>
              </a:buClr>
            </a:pPr>
            <a:r>
              <a:rPr lang="en-US" sz="2000" b="1" i="0" dirty="0">
                <a:solidFill>
                  <a:srgbClr val="FAA936"/>
                </a:solidFill>
                <a:effectLst/>
              </a:rPr>
              <a:t>What is the Osteoporosis Essentials Course? </a:t>
            </a:r>
          </a:p>
          <a:p>
            <a:pPr marL="285750" indent="-285750">
              <a:buClr>
                <a:srgbClr val="FAA936"/>
              </a:buCl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50505"/>
                </a:solidFill>
                <a:effectLst/>
              </a:rPr>
              <a:t>A </a:t>
            </a:r>
            <a:r>
              <a:rPr lang="en-US" b="1" i="0" dirty="0">
                <a:solidFill>
                  <a:srgbClr val="050505"/>
                </a:solidFill>
                <a:effectLst/>
              </a:rPr>
              <a:t>joint </a:t>
            </a:r>
            <a:r>
              <a:rPr lang="en-US" b="1" dirty="0">
                <a:solidFill>
                  <a:srgbClr val="050505"/>
                </a:solidFill>
              </a:rPr>
              <a:t>course </a:t>
            </a:r>
            <a:r>
              <a:rPr lang="en-US" dirty="0">
                <a:solidFill>
                  <a:srgbClr val="050505"/>
                </a:solidFill>
              </a:rPr>
              <a:t>proposed by the </a:t>
            </a:r>
            <a:r>
              <a:rPr lang="en-US" b="1" dirty="0">
                <a:solidFill>
                  <a:srgbClr val="050505"/>
                </a:solidFill>
              </a:rPr>
              <a:t>International Society for Clinical Densitometry </a:t>
            </a:r>
            <a:r>
              <a:rPr lang="en-US" dirty="0">
                <a:solidFill>
                  <a:srgbClr val="050505"/>
                </a:solidFill>
              </a:rPr>
              <a:t>and </a:t>
            </a:r>
            <a:r>
              <a:rPr lang="en-US" b="1" dirty="0">
                <a:solidFill>
                  <a:srgbClr val="050505"/>
                </a:solidFill>
              </a:rPr>
              <a:t>IOF</a:t>
            </a:r>
            <a:r>
              <a:rPr lang="en-US" dirty="0">
                <a:solidFill>
                  <a:srgbClr val="050505"/>
                </a:solidFill>
              </a:rPr>
              <a:t> </a:t>
            </a:r>
          </a:p>
          <a:p>
            <a:pPr marL="285750" indent="-285750">
              <a:buClr>
                <a:srgbClr val="FAA936"/>
              </a:buCl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50505"/>
                </a:solidFill>
                <a:effectLst/>
              </a:rPr>
              <a:t>The course provides for a </a:t>
            </a:r>
            <a:r>
              <a:rPr lang="en-US" b="1" i="0" dirty="0">
                <a:solidFill>
                  <a:srgbClr val="050505"/>
                </a:solidFill>
                <a:effectLst/>
              </a:rPr>
              <a:t>comprehensive training on the clinical management of osteoporosis</a:t>
            </a:r>
            <a:r>
              <a:rPr lang="en-US" b="0" i="0" dirty="0">
                <a:solidFill>
                  <a:srgbClr val="050505"/>
                </a:solidFill>
                <a:effectLst/>
              </a:rPr>
              <a:t> as well as a </a:t>
            </a:r>
            <a:r>
              <a:rPr lang="en-US" b="1" i="0" dirty="0">
                <a:solidFill>
                  <a:srgbClr val="050505"/>
                </a:solidFill>
                <a:effectLst/>
              </a:rPr>
              <a:t>separate track for technicians</a:t>
            </a:r>
            <a:r>
              <a:rPr lang="en-US" b="0" i="0" dirty="0">
                <a:solidFill>
                  <a:srgbClr val="050505"/>
                </a:solidFill>
                <a:effectLst/>
              </a:rPr>
              <a:t>. </a:t>
            </a:r>
          </a:p>
          <a:p>
            <a:pPr marL="285750" indent="-285750">
              <a:buClr>
                <a:srgbClr val="FAA93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0505"/>
                </a:solidFill>
              </a:rPr>
              <a:t>A </a:t>
            </a:r>
            <a:r>
              <a:rPr lang="en-US" b="1" dirty="0">
                <a:solidFill>
                  <a:srgbClr val="050505"/>
                </a:solidFill>
              </a:rPr>
              <a:t>c</a:t>
            </a:r>
            <a:r>
              <a:rPr lang="en-US" b="1" i="0" dirty="0">
                <a:solidFill>
                  <a:srgbClr val="050505"/>
                </a:solidFill>
                <a:effectLst/>
              </a:rPr>
              <a:t>ertificate of achievement </a:t>
            </a:r>
            <a:r>
              <a:rPr lang="en-US" b="0" i="0" dirty="0">
                <a:solidFill>
                  <a:srgbClr val="050505"/>
                </a:solidFill>
                <a:effectLst/>
              </a:rPr>
              <a:t>is delivered upon success at the final examination.</a:t>
            </a:r>
          </a:p>
          <a:p>
            <a:pPr>
              <a:buClr>
                <a:srgbClr val="FAA936"/>
              </a:buClr>
            </a:pPr>
            <a:endParaRPr lang="en-US" b="0" i="0" dirty="0">
              <a:solidFill>
                <a:srgbClr val="050505"/>
              </a:solidFill>
              <a:effectLst/>
            </a:endParaRPr>
          </a:p>
          <a:p>
            <a:pPr>
              <a:buClr>
                <a:srgbClr val="FAA936"/>
              </a:buClr>
            </a:pPr>
            <a:endParaRPr lang="en-US" dirty="0">
              <a:solidFill>
                <a:srgbClr val="050505"/>
              </a:solidFill>
            </a:endParaRPr>
          </a:p>
          <a:p>
            <a:pPr>
              <a:buClr>
                <a:srgbClr val="FAA936"/>
              </a:buClr>
            </a:pPr>
            <a:r>
              <a:rPr lang="en-US" sz="2000" b="1" i="0" dirty="0">
                <a:solidFill>
                  <a:srgbClr val="FAA936"/>
                </a:solidFill>
                <a:effectLst/>
              </a:rPr>
              <a:t>Who can benefit from an Osteoporosis Essentials Course?</a:t>
            </a:r>
          </a:p>
          <a:p>
            <a:pPr marL="285750" indent="-285750">
              <a:buClr>
                <a:srgbClr val="FAA936"/>
              </a:buCl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50505"/>
                </a:solidFill>
                <a:effectLst/>
              </a:rPr>
              <a:t>Members of the IOF Network  are entitled to be the organizer of an Osteoporosis Essentials Course</a:t>
            </a:r>
          </a:p>
          <a:p>
            <a:pPr marL="285750" indent="-285750">
              <a:buClr>
                <a:srgbClr val="FAA936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050505"/>
              </a:solidFill>
            </a:endParaRPr>
          </a:p>
          <a:p>
            <a:pPr>
              <a:buClr>
                <a:srgbClr val="FAA936"/>
              </a:buClr>
            </a:pPr>
            <a:endParaRPr lang="en-US" dirty="0">
              <a:solidFill>
                <a:srgbClr val="050505"/>
              </a:solidFill>
            </a:endParaRPr>
          </a:p>
          <a:p>
            <a:pPr>
              <a:buClr>
                <a:srgbClr val="FAA936"/>
              </a:buClr>
            </a:pPr>
            <a:endParaRPr lang="en-US" dirty="0">
              <a:solidFill>
                <a:srgbClr val="050505"/>
              </a:solidFill>
            </a:endParaRPr>
          </a:p>
          <a:p>
            <a:pPr>
              <a:buClr>
                <a:srgbClr val="FAA936"/>
              </a:buClr>
            </a:pPr>
            <a:r>
              <a:rPr lang="en-US" b="1" dirty="0">
                <a:solidFill>
                  <a:srgbClr val="050505"/>
                </a:solidFill>
              </a:rPr>
              <a:t>More information on the Osteoporosis Essentials Course can be found </a:t>
            </a:r>
            <a:r>
              <a:rPr lang="en-US" b="1" dirty="0">
                <a:solidFill>
                  <a:srgbClr val="050505"/>
                </a:solidFill>
                <a:hlinkClick r:id="rId3"/>
              </a:rPr>
              <a:t>here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1467201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833" y="2973429"/>
            <a:ext cx="8564881" cy="911142"/>
          </a:xfrm>
        </p:spPr>
        <p:txBody>
          <a:bodyPr/>
          <a:lstStyle/>
          <a:p>
            <a:r>
              <a:rPr lang="en-US" sz="4000" dirty="0"/>
              <a:t>IOF Advocacy Activities and Resources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3379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33878F2-7F64-BD43-8B66-A2C00F8943F3}"/>
              </a:ext>
            </a:extLst>
          </p:cNvPr>
          <p:cNvGrpSpPr/>
          <p:nvPr/>
        </p:nvGrpSpPr>
        <p:grpSpPr>
          <a:xfrm>
            <a:off x="-7524389" y="865973"/>
            <a:ext cx="20086591" cy="3148986"/>
            <a:chOff x="-2206483" y="1452276"/>
            <a:chExt cx="9714592" cy="15229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C33FB5-F389-7B4D-BB2E-3B80652F7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01128"/>
            <a:stretch/>
          </p:blipFill>
          <p:spPr>
            <a:xfrm>
              <a:off x="-2206483" y="1452277"/>
              <a:ext cx="4857296" cy="152296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E4217C-57A5-B64F-AF9A-2354ABDF9D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2707"/>
            <a:stretch/>
          </p:blipFill>
          <p:spPr>
            <a:xfrm>
              <a:off x="2650813" y="1452276"/>
              <a:ext cx="4857296" cy="1522961"/>
            </a:xfrm>
            <a:prstGeom prst="rect">
              <a:avLst/>
            </a:prstGeom>
          </p:spPr>
        </p:pic>
      </p:grpSp>
      <p:pic>
        <p:nvPicPr>
          <p:cNvPr id="8" name="Image 5" descr="Une image contenant horloge&#10;&#10;Description générée automatiquement">
            <a:extLst>
              <a:ext uri="{FF2B5EF4-FFF2-40B4-BE49-F238E27FC236}">
                <a16:creationId xmlns:a16="http://schemas.microsoft.com/office/drawing/2014/main" id="{03FFA417-0145-41F1-8D02-C976C414B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43" y="175868"/>
            <a:ext cx="3383171" cy="7228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23A9FC-CB8E-4F0D-AF13-A3F5AFE52C34}"/>
              </a:ext>
            </a:extLst>
          </p:cNvPr>
          <p:cNvSpPr txBox="1"/>
          <p:nvPr/>
        </p:nvSpPr>
        <p:spPr>
          <a:xfrm>
            <a:off x="631654" y="5051360"/>
            <a:ext cx="7434124" cy="1215625"/>
          </a:xfrm>
          <a:prstGeom prst="rect">
            <a:avLst/>
          </a:prstGeom>
          <a:solidFill>
            <a:srgbClr val="FAA936"/>
          </a:solidFill>
          <a:ln w="69850">
            <a:solidFill>
              <a:srgbClr val="FAA936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fr-CH" dirty="0">
              <a:solidFill>
                <a:schemeClr val="bg1"/>
              </a:solidFill>
            </a:endParaRPr>
          </a:p>
          <a:p>
            <a:pPr algn="ctr"/>
            <a:r>
              <a:rPr lang="fr-CH" dirty="0" err="1">
                <a:solidFill>
                  <a:schemeClr val="bg1"/>
                </a:solidFill>
              </a:rPr>
              <a:t>Enhancing</a:t>
            </a:r>
            <a:r>
              <a:rPr lang="fr-CH" dirty="0">
                <a:solidFill>
                  <a:schemeClr val="bg1"/>
                </a:solidFill>
              </a:rPr>
              <a:t> the </a:t>
            </a:r>
            <a:r>
              <a:rPr lang="fr-CH" dirty="0" err="1">
                <a:solidFill>
                  <a:schemeClr val="bg1"/>
                </a:solidFill>
              </a:rPr>
              <a:t>University’s</a:t>
            </a:r>
            <a:r>
              <a:rPr lang="fr-CH" dirty="0">
                <a:solidFill>
                  <a:schemeClr val="bg1"/>
                </a:solidFill>
              </a:rPr>
              <a:t> </a:t>
            </a:r>
            <a:r>
              <a:rPr lang="fr-CH" dirty="0" err="1">
                <a:solidFill>
                  <a:schemeClr val="bg1"/>
                </a:solidFill>
              </a:rPr>
              <a:t>visibility</a:t>
            </a:r>
            <a:r>
              <a:rPr lang="fr-CH" dirty="0">
                <a:solidFill>
                  <a:schemeClr val="bg1"/>
                </a:solidFill>
              </a:rPr>
              <a:t> </a:t>
            </a:r>
            <a:r>
              <a:rPr lang="fr-CH" dirty="0" err="1">
                <a:solidFill>
                  <a:schemeClr val="bg1"/>
                </a:solidFill>
              </a:rPr>
              <a:t>with</a:t>
            </a:r>
            <a:r>
              <a:rPr lang="fr-CH" dirty="0">
                <a:solidFill>
                  <a:schemeClr val="bg1"/>
                </a:solidFill>
              </a:rPr>
              <a:t> promotion of </a:t>
            </a:r>
            <a:r>
              <a:rPr lang="fr-CH" dirty="0" err="1">
                <a:solidFill>
                  <a:schemeClr val="bg1"/>
                </a:solidFill>
              </a:rPr>
              <a:t>events</a:t>
            </a:r>
            <a:r>
              <a:rPr lang="fr-CH" dirty="0">
                <a:solidFill>
                  <a:schemeClr val="bg1"/>
                </a:solidFill>
              </a:rPr>
              <a:t> </a:t>
            </a:r>
            <a:r>
              <a:rPr lang="fr-CH" dirty="0" err="1">
                <a:solidFill>
                  <a:schemeClr val="bg1"/>
                </a:solidFill>
              </a:rPr>
              <a:t>organised</a:t>
            </a:r>
            <a:r>
              <a:rPr lang="fr-CH" dirty="0">
                <a:solidFill>
                  <a:schemeClr val="bg1"/>
                </a:solidFill>
              </a:rPr>
              <a:t> for WOD on the </a:t>
            </a:r>
            <a:r>
              <a:rPr lang="fr-CH" dirty="0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WOD </a:t>
            </a:r>
            <a:r>
              <a:rPr lang="fr-CH" dirty="0" err="1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</a:t>
            </a:r>
            <a:r>
              <a:rPr lang="fr-CH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of Events </a:t>
            </a:r>
            <a:endParaRPr lang="fr-CH" dirty="0">
              <a:solidFill>
                <a:schemeClr val="bg1"/>
              </a:solidFill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4DFC3AD2-0CE3-4B5F-AE64-F31013F0EF15}"/>
              </a:ext>
            </a:extLst>
          </p:cNvPr>
          <p:cNvSpPr/>
          <p:nvPr/>
        </p:nvSpPr>
        <p:spPr>
          <a:xfrm>
            <a:off x="3934047" y="4014959"/>
            <a:ext cx="829339" cy="8334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847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5" descr="Une image contenant horloge&#10;&#10;Description générée automatiquement">
            <a:extLst>
              <a:ext uri="{FF2B5EF4-FFF2-40B4-BE49-F238E27FC236}">
                <a16:creationId xmlns:a16="http://schemas.microsoft.com/office/drawing/2014/main" id="{03FFA417-0145-41F1-8D02-C976C414B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99" y="340915"/>
            <a:ext cx="3569806" cy="76277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15D9729-3D08-4207-9747-A5AF9CAC2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95" y="279289"/>
            <a:ext cx="7158188" cy="603034"/>
          </a:xfrm>
        </p:spPr>
        <p:txBody>
          <a:bodyPr/>
          <a:lstStyle/>
          <a:p>
            <a:r>
              <a:rPr lang="fr-CH" dirty="0"/>
              <a:t>World </a:t>
            </a:r>
            <a:r>
              <a:rPr lang="fr-CH" dirty="0" err="1"/>
              <a:t>Osteoporosis</a:t>
            </a:r>
            <a:r>
              <a:rPr lang="fr-CH" dirty="0"/>
              <a:t> Day</a:t>
            </a:r>
            <a:endParaRPr lang="en-CH" dirty="0"/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E9BEBDFC-A464-41CE-9E61-ED16E96D8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924" y="882324"/>
            <a:ext cx="7134726" cy="446944"/>
          </a:xfrm>
        </p:spPr>
        <p:txBody>
          <a:bodyPr/>
          <a:lstStyle/>
          <a:p>
            <a:r>
              <a:rPr lang="en-GB" dirty="0">
                <a:latin typeface="+mj-lt"/>
                <a:cs typeface="Calibri Light" panose="020F0302020204030204" pitchFamily="34" charset="0"/>
              </a:rPr>
              <a:t>Resources and materials provided by IOF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4CE6414-FF72-4CD8-AE35-22B5BCB81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24" y="1336022"/>
            <a:ext cx="1896648" cy="270949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59A706B4-3917-4519-9549-F5B579844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72" y="4284649"/>
            <a:ext cx="1481764" cy="20937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713B2BAE-112E-4DBF-A4D4-7F5A60402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1" y="4284649"/>
            <a:ext cx="1477974" cy="20937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0863B8F5-2F60-4761-95F1-2C88BD11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771" y="1381382"/>
            <a:ext cx="1981797" cy="27978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926F12-9EF2-40D3-B3BF-6B68C0C1F6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0029" y="1478206"/>
            <a:ext cx="2555257" cy="15686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B6D9C6-8474-4F3D-B528-AD9D3875D40B}"/>
              </a:ext>
            </a:extLst>
          </p:cNvPr>
          <p:cNvSpPr txBox="1"/>
          <p:nvPr/>
        </p:nvSpPr>
        <p:spPr>
          <a:xfrm>
            <a:off x="2340186" y="3046857"/>
            <a:ext cx="1981797" cy="923330"/>
          </a:xfrm>
          <a:prstGeom prst="rect">
            <a:avLst/>
          </a:prstGeom>
          <a:solidFill>
            <a:srgbClr val="FAA936"/>
          </a:solidFill>
          <a:ln w="28575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Patient </a:t>
            </a:r>
            <a:r>
              <a:rPr lang="fr-CH" dirty="0" err="1"/>
              <a:t>Gallery</a:t>
            </a:r>
            <a:r>
              <a:rPr lang="fr-CH" dirty="0"/>
              <a:t> with stories and posters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9D3F74-8BD8-445A-BF65-2E254594013D}"/>
              </a:ext>
            </a:extLst>
          </p:cNvPr>
          <p:cNvSpPr txBox="1"/>
          <p:nvPr/>
        </p:nvSpPr>
        <p:spPr>
          <a:xfrm>
            <a:off x="5523239" y="4233163"/>
            <a:ext cx="1481763" cy="923330"/>
          </a:xfrm>
          <a:prstGeom prst="rect">
            <a:avLst/>
          </a:prstGeom>
          <a:solidFill>
            <a:srgbClr val="FAA936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CH" dirty="0">
              <a:solidFill>
                <a:schemeClr val="bg1"/>
              </a:solidFill>
            </a:endParaRPr>
          </a:p>
          <a:p>
            <a:pPr algn="ctr"/>
            <a:r>
              <a:rPr lang="fr-CH" dirty="0">
                <a:solidFill>
                  <a:schemeClr val="bg1"/>
                </a:solidFill>
              </a:rPr>
              <a:t>Posters</a:t>
            </a:r>
          </a:p>
          <a:p>
            <a:pPr algn="ctr"/>
            <a:endParaRPr lang="fr-CH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4A3A62-2C33-493D-A282-04E62FE3A762}"/>
              </a:ext>
            </a:extLst>
          </p:cNvPr>
          <p:cNvSpPr txBox="1"/>
          <p:nvPr/>
        </p:nvSpPr>
        <p:spPr>
          <a:xfrm>
            <a:off x="7444800" y="5267233"/>
            <a:ext cx="1543582" cy="646331"/>
          </a:xfrm>
          <a:prstGeom prst="rect">
            <a:avLst/>
          </a:prstGeom>
          <a:solidFill>
            <a:srgbClr val="FAA936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dirty="0">
                <a:solidFill>
                  <a:schemeClr val="bg1"/>
                </a:solidFill>
              </a:rPr>
              <a:t>Patient brochure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3757D4-8B36-4CF2-9F40-06E36CF5BEA0}"/>
              </a:ext>
            </a:extLst>
          </p:cNvPr>
          <p:cNvSpPr txBox="1"/>
          <p:nvPr/>
        </p:nvSpPr>
        <p:spPr>
          <a:xfrm>
            <a:off x="1436608" y="5975676"/>
            <a:ext cx="1414592" cy="646331"/>
          </a:xfrm>
          <a:prstGeom prst="rect">
            <a:avLst/>
          </a:prstGeom>
          <a:solidFill>
            <a:srgbClr val="FAA936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dirty="0" err="1">
                <a:solidFill>
                  <a:schemeClr val="bg1"/>
                </a:solidFill>
              </a:rPr>
              <a:t>Infographics</a:t>
            </a:r>
            <a:r>
              <a:rPr lang="fr-CH" dirty="0">
                <a:solidFill>
                  <a:schemeClr val="bg1"/>
                </a:solidFill>
              </a:rPr>
              <a:t> &amp; </a:t>
            </a:r>
            <a:r>
              <a:rPr lang="fr-CH" dirty="0" err="1">
                <a:solidFill>
                  <a:schemeClr val="bg1"/>
                </a:solidFill>
              </a:rPr>
              <a:t>Factsheets</a:t>
            </a:r>
            <a:endParaRPr lang="fr-CH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9F05AA-175A-4C6B-BE67-D2C3FF9A9D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9182" y="2693882"/>
            <a:ext cx="1854818" cy="257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50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833" y="2973429"/>
            <a:ext cx="9601469" cy="911142"/>
          </a:xfrm>
        </p:spPr>
        <p:txBody>
          <a:bodyPr/>
          <a:lstStyle/>
          <a:p>
            <a:r>
              <a:rPr lang="en-US" sz="4000" dirty="0"/>
              <a:t>IOF and its Committees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850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83ED-DA37-3E4D-BB7A-B8465E41F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RISK CHECK</a:t>
            </a:r>
            <a:endParaRPr lang="en-RU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A3E57CDA-0678-124B-B0A8-2AA163E88A88}"/>
              </a:ext>
            </a:extLst>
          </p:cNvPr>
          <p:cNvSpPr txBox="1">
            <a:spLocks/>
          </p:cNvSpPr>
          <p:nvPr/>
        </p:nvSpPr>
        <p:spPr>
          <a:xfrm>
            <a:off x="354095" y="988070"/>
            <a:ext cx="7158188" cy="603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rgbClr val="003366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FAA936"/>
                </a:solidFill>
                <a:effectLst/>
                <a:uLnTx/>
                <a:uFillTx/>
                <a:latin typeface="Calibri" charset="0"/>
                <a:cs typeface="Calibri" charset="0"/>
              </a:rPr>
              <a:t>MAIN GOALS: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A3F9CA7-574C-7447-ABF8-759776B8CBAB}"/>
              </a:ext>
            </a:extLst>
          </p:cNvPr>
          <p:cNvSpPr txBox="1">
            <a:spLocks/>
          </p:cNvSpPr>
          <p:nvPr/>
        </p:nvSpPr>
        <p:spPr>
          <a:xfrm>
            <a:off x="354096" y="1598492"/>
            <a:ext cx="4999944" cy="20138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599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Raise awareness about the osteoporosis risk factors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599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Access more patients at risk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599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Drive traffic to the IOF and WOD website</a:t>
            </a: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599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3B73C3A-CEF2-8149-911C-4A6C9986C004}"/>
              </a:ext>
            </a:extLst>
          </p:cNvPr>
          <p:cNvSpPr txBox="1">
            <a:spLocks/>
          </p:cNvSpPr>
          <p:nvPr/>
        </p:nvSpPr>
        <p:spPr>
          <a:xfrm>
            <a:off x="354095" y="3127483"/>
            <a:ext cx="7158188" cy="603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rgbClr val="003366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FAA936"/>
                </a:solidFill>
                <a:effectLst/>
                <a:uLnTx/>
                <a:uFillTx/>
                <a:latin typeface="Calibri" charset="0"/>
                <a:cs typeface="Calibri" charset="0"/>
              </a:rPr>
              <a:t>RESOURCES PRODUCED: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9FAB9F7-8D72-BA43-ABC8-C684EF969F26}"/>
              </a:ext>
            </a:extLst>
          </p:cNvPr>
          <p:cNvSpPr txBox="1">
            <a:spLocks/>
          </p:cNvSpPr>
          <p:nvPr/>
        </p:nvSpPr>
        <p:spPr>
          <a:xfrm>
            <a:off x="354095" y="3677636"/>
            <a:ext cx="8284343" cy="2400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99D3"/>
              </a:buClr>
              <a:buFont typeface="Arial" panose="020B0604020202020204" pitchFamily="34" charset="0"/>
              <a:buChar char="•"/>
              <a:defRPr sz="26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99D3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99D3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99D3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99D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599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 Light" charset="0"/>
              </a:rPr>
              <a:t>Online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 Light" charset="0"/>
              </a:rPr>
              <a:t>Risk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 Light" charset="0"/>
              </a:rPr>
              <a:t>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 Light" charset="0"/>
              </a:rPr>
              <a:t>Check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 Light" charset="0"/>
              </a:rPr>
              <a:t>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 Light" charset="0"/>
              </a:rPr>
              <a:t>version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Calibri Light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599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 Light" charset="0"/>
              </a:rPr>
              <a:t>Printable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 Light" charset="0"/>
              </a:rPr>
              <a:t>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 Light" charset="0"/>
              </a:rPr>
              <a:t>Risk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 Light" charset="0"/>
              </a:rPr>
              <a:t>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 Light" charset="0"/>
              </a:rPr>
              <a:t>Check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 Light" charset="0"/>
              </a:rPr>
              <a:t>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 Light" charset="0"/>
              </a:rPr>
              <a:t>version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Calibri Light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599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 Light" charset="0"/>
              </a:rPr>
              <a:t>Infographic with a summary of the risk factors 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D76AA20C-FD80-404E-994B-A982B56F70E5}"/>
              </a:ext>
            </a:extLst>
          </p:cNvPr>
          <p:cNvSpPr/>
          <p:nvPr/>
        </p:nvSpPr>
        <p:spPr>
          <a:xfrm>
            <a:off x="5499668" y="3677636"/>
            <a:ext cx="183543" cy="1589772"/>
          </a:xfrm>
          <a:prstGeom prst="rightBrace">
            <a:avLst/>
          </a:prstGeom>
          <a:ln w="12700">
            <a:solidFill>
              <a:srgbClr val="459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72524-6272-CB47-9655-12B4F55E855F}"/>
              </a:ext>
            </a:extLst>
          </p:cNvPr>
          <p:cNvSpPr txBox="1"/>
          <p:nvPr/>
        </p:nvSpPr>
        <p:spPr>
          <a:xfrm>
            <a:off x="5855783" y="4163328"/>
            <a:ext cx="3516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All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translated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into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 36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languages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4098" name="Picture 2" descr="risk-check">
            <a:extLst>
              <a:ext uri="{FF2B5EF4-FFF2-40B4-BE49-F238E27FC236}">
                <a16:creationId xmlns:a16="http://schemas.microsoft.com/office/drawing/2014/main" id="{8C79F480-964A-4199-A691-3475FB7D8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40" y="526273"/>
            <a:ext cx="3570658" cy="201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5AFF65-CF16-4CCC-B25E-F0CCEF451097}"/>
              </a:ext>
            </a:extLst>
          </p:cNvPr>
          <p:cNvSpPr txBox="1"/>
          <p:nvPr/>
        </p:nvSpPr>
        <p:spPr>
          <a:xfrm>
            <a:off x="561264" y="5494395"/>
            <a:ext cx="7870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Link: Could you be at risk of broken bones due to osteoporosis? | International Osteoporosis Foundation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9799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4FD770E-6BB8-4397-8315-3F03B8BE3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625" y="212070"/>
            <a:ext cx="4864749" cy="11188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FD684A-F662-4437-8126-F63280AFB7BF}"/>
              </a:ext>
            </a:extLst>
          </p:cNvPr>
          <p:cNvSpPr/>
          <p:nvPr/>
        </p:nvSpPr>
        <p:spPr>
          <a:xfrm>
            <a:off x="1360792" y="1748980"/>
            <a:ext cx="7926585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sz="2400" b="1" dirty="0">
                <a:solidFill>
                  <a:srgbClr val="FAA936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Global Patient Charter </a:t>
            </a:r>
            <a:r>
              <a:rPr lang="en-US" sz="2400" b="1" dirty="0">
                <a:solidFill>
                  <a:srgbClr val="FAA936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which calls for 4 key patient rights </a:t>
            </a:r>
            <a:endParaRPr lang="fr-CH" sz="2400" b="1" dirty="0">
              <a:solidFill>
                <a:srgbClr val="FAA936"/>
              </a:solidFill>
            </a:endParaRPr>
          </a:p>
        </p:txBody>
      </p:sp>
      <p:sp>
        <p:nvSpPr>
          <p:cNvPr id="7" name="Ellipse 2">
            <a:extLst>
              <a:ext uri="{FF2B5EF4-FFF2-40B4-BE49-F238E27FC236}">
                <a16:creationId xmlns:a16="http://schemas.microsoft.com/office/drawing/2014/main" id="{E48743EA-3D85-4AD1-A1E2-77E5268E7FF4}"/>
              </a:ext>
            </a:extLst>
          </p:cNvPr>
          <p:cNvSpPr/>
          <p:nvPr/>
        </p:nvSpPr>
        <p:spPr>
          <a:xfrm>
            <a:off x="266812" y="3428999"/>
            <a:ext cx="1832286" cy="1129813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H" b="1" dirty="0">
                <a:solidFill>
                  <a:schemeClr val="bg1"/>
                </a:solidFill>
              </a:rPr>
              <a:t>Right to </a:t>
            </a:r>
            <a:r>
              <a:rPr lang="fr-CH" b="1" dirty="0" err="1">
                <a:solidFill>
                  <a:schemeClr val="bg1"/>
                </a:solidFill>
              </a:rPr>
              <a:t>be</a:t>
            </a:r>
            <a:r>
              <a:rPr lang="fr-CH" b="1" dirty="0">
                <a:solidFill>
                  <a:schemeClr val="bg1"/>
                </a:solidFill>
              </a:rPr>
              <a:t> </a:t>
            </a:r>
            <a:r>
              <a:rPr lang="fr-CH" b="1" dirty="0" err="1">
                <a:solidFill>
                  <a:schemeClr val="bg1"/>
                </a:solidFill>
              </a:rPr>
              <a:t>diagnosed</a:t>
            </a:r>
            <a:endParaRPr lang="fr-CH" b="1" dirty="0">
              <a:solidFill>
                <a:schemeClr val="bg1"/>
              </a:solidFill>
            </a:endParaRPr>
          </a:p>
        </p:txBody>
      </p:sp>
      <p:sp>
        <p:nvSpPr>
          <p:cNvPr id="8" name="Ellipse 11">
            <a:extLst>
              <a:ext uri="{FF2B5EF4-FFF2-40B4-BE49-F238E27FC236}">
                <a16:creationId xmlns:a16="http://schemas.microsoft.com/office/drawing/2014/main" id="{38AFF98E-B0E0-4577-9DD4-54EA4087B792}"/>
              </a:ext>
            </a:extLst>
          </p:cNvPr>
          <p:cNvSpPr/>
          <p:nvPr/>
        </p:nvSpPr>
        <p:spPr>
          <a:xfrm>
            <a:off x="2544992" y="4906057"/>
            <a:ext cx="1832286" cy="1129813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H" b="1" dirty="0">
                <a:solidFill>
                  <a:schemeClr val="bg1"/>
                </a:solidFill>
              </a:rPr>
              <a:t>Right to </a:t>
            </a:r>
            <a:r>
              <a:rPr lang="fr-CH" b="1" dirty="0" err="1">
                <a:solidFill>
                  <a:schemeClr val="bg1"/>
                </a:solidFill>
              </a:rPr>
              <a:t>adequate</a:t>
            </a:r>
            <a:r>
              <a:rPr lang="fr-CH" b="1" dirty="0">
                <a:solidFill>
                  <a:schemeClr val="bg1"/>
                </a:solidFill>
              </a:rPr>
              <a:t> care</a:t>
            </a:r>
          </a:p>
        </p:txBody>
      </p:sp>
      <p:sp>
        <p:nvSpPr>
          <p:cNvPr id="9" name="Ellipse 12">
            <a:extLst>
              <a:ext uri="{FF2B5EF4-FFF2-40B4-BE49-F238E27FC236}">
                <a16:creationId xmlns:a16="http://schemas.microsoft.com/office/drawing/2014/main" id="{E3F152AB-9216-4EAD-B44D-73829AA532AF}"/>
              </a:ext>
            </a:extLst>
          </p:cNvPr>
          <p:cNvSpPr/>
          <p:nvPr/>
        </p:nvSpPr>
        <p:spPr>
          <a:xfrm>
            <a:off x="5492131" y="4828483"/>
            <a:ext cx="1832286" cy="1129813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H" b="1" dirty="0" err="1">
                <a:solidFill>
                  <a:schemeClr val="bg1"/>
                </a:solidFill>
              </a:rPr>
              <a:t>Raise</a:t>
            </a:r>
            <a:r>
              <a:rPr lang="fr-CH" b="1" dirty="0">
                <a:solidFill>
                  <a:schemeClr val="bg1"/>
                </a:solidFill>
              </a:rPr>
              <a:t> the </a:t>
            </a:r>
            <a:r>
              <a:rPr lang="fr-CH" b="1" dirty="0" err="1">
                <a:solidFill>
                  <a:schemeClr val="bg1"/>
                </a:solidFill>
              </a:rPr>
              <a:t>patient’s</a:t>
            </a:r>
            <a:r>
              <a:rPr lang="fr-CH" b="1" dirty="0">
                <a:solidFill>
                  <a:schemeClr val="bg1"/>
                </a:solidFill>
              </a:rPr>
              <a:t> </a:t>
            </a:r>
            <a:r>
              <a:rPr lang="fr-CH" b="1" dirty="0" err="1">
                <a:solidFill>
                  <a:schemeClr val="bg1"/>
                </a:solidFill>
              </a:rPr>
              <a:t>voice</a:t>
            </a:r>
            <a:endParaRPr lang="fr-CH" b="1" dirty="0">
              <a:solidFill>
                <a:schemeClr val="bg1"/>
              </a:solidFill>
            </a:endParaRPr>
          </a:p>
        </p:txBody>
      </p:sp>
      <p:sp>
        <p:nvSpPr>
          <p:cNvPr id="10" name="Ellipse 13">
            <a:extLst>
              <a:ext uri="{FF2B5EF4-FFF2-40B4-BE49-F238E27FC236}">
                <a16:creationId xmlns:a16="http://schemas.microsoft.com/office/drawing/2014/main" id="{F010CF0E-5B91-4430-82DA-9ABFA1F48F3B}"/>
              </a:ext>
            </a:extLst>
          </p:cNvPr>
          <p:cNvSpPr/>
          <p:nvPr/>
        </p:nvSpPr>
        <p:spPr>
          <a:xfrm>
            <a:off x="6530109" y="3332778"/>
            <a:ext cx="2347079" cy="1262426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H" b="1" dirty="0">
                <a:solidFill>
                  <a:schemeClr val="bg1"/>
                </a:solidFill>
              </a:rPr>
              <a:t>Right to support for the </a:t>
            </a:r>
            <a:r>
              <a:rPr lang="fr-CH" b="1" dirty="0" err="1">
                <a:solidFill>
                  <a:schemeClr val="bg1"/>
                </a:solidFill>
              </a:rPr>
              <a:t>patient’s</a:t>
            </a:r>
            <a:r>
              <a:rPr lang="fr-CH" b="1" dirty="0">
                <a:solidFill>
                  <a:schemeClr val="bg1"/>
                </a:solidFill>
              </a:rPr>
              <a:t> </a:t>
            </a:r>
            <a:r>
              <a:rPr lang="fr-CH" b="1" dirty="0" err="1">
                <a:solidFill>
                  <a:schemeClr val="bg1"/>
                </a:solidFill>
              </a:rPr>
              <a:t>family</a:t>
            </a:r>
            <a:endParaRPr lang="fr-CH" b="1" dirty="0">
              <a:solidFill>
                <a:schemeClr val="bg1"/>
              </a:solidFill>
            </a:endParaRPr>
          </a:p>
        </p:txBody>
      </p:sp>
      <p:pic>
        <p:nvPicPr>
          <p:cNvPr id="11" name="Graphic 14" descr="Marketing">
            <a:extLst>
              <a:ext uri="{FF2B5EF4-FFF2-40B4-BE49-F238E27FC236}">
                <a16:creationId xmlns:a16="http://schemas.microsoft.com/office/drawing/2014/main" id="{E8C0658C-4557-4F67-A646-633941544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7923" y="2406016"/>
            <a:ext cx="1420202" cy="1347325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566FD30-6D1E-4D5C-8C79-ECBBC0650960}"/>
              </a:ext>
            </a:extLst>
          </p:cNvPr>
          <p:cNvCxnSpPr>
            <a:cxnSpLocks/>
          </p:cNvCxnSpPr>
          <p:nvPr/>
        </p:nvCxnSpPr>
        <p:spPr>
          <a:xfrm flipH="1">
            <a:off x="1972639" y="3332778"/>
            <a:ext cx="1845284" cy="339252"/>
          </a:xfrm>
          <a:prstGeom prst="line">
            <a:avLst/>
          </a:prstGeom>
          <a:ln w="22225">
            <a:solidFill>
              <a:srgbClr val="FAA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ADDE02D-F675-4F64-900A-D6854D424F75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3461135" y="3753341"/>
            <a:ext cx="667366" cy="1152716"/>
          </a:xfrm>
          <a:prstGeom prst="line">
            <a:avLst/>
          </a:prstGeom>
          <a:ln w="22225">
            <a:solidFill>
              <a:srgbClr val="FAA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CA5333A-9FD4-429A-9613-9C0128FCCF93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4528024" y="3753341"/>
            <a:ext cx="1445762" cy="1075142"/>
          </a:xfrm>
          <a:prstGeom prst="line">
            <a:avLst/>
          </a:prstGeom>
          <a:ln w="22225">
            <a:solidFill>
              <a:srgbClr val="FAA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C85A2BB-1D25-4081-9D55-B3818D5339C0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4756935" y="3428999"/>
            <a:ext cx="1773174" cy="534992"/>
          </a:xfrm>
          <a:prstGeom prst="line">
            <a:avLst/>
          </a:prstGeom>
          <a:ln w="22225">
            <a:solidFill>
              <a:srgbClr val="FAA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179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3B3A3-7B80-0940-A517-0ACEAF5F4E7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63718" y="1662040"/>
            <a:ext cx="8284343" cy="3886201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GB" altLang="en-US" sz="2000" b="1" dirty="0">
                <a:solidFill>
                  <a:srgbClr val="FAA936"/>
                </a:solidFill>
                <a:ea typeface="ＭＳ Ｐゴシック" panose="020B0600070205080204" pitchFamily="34" charset="-128"/>
              </a:rPr>
              <a:t>WOD is an ideal occasion to draw attention</a:t>
            </a:r>
            <a:r>
              <a:rPr lang="en-GB" altLang="en-US" sz="2000" dirty="0">
                <a:solidFill>
                  <a:srgbClr val="FAA936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sz="2000" b="1" dirty="0">
                <a:solidFill>
                  <a:srgbClr val="FAA936"/>
                </a:solidFill>
                <a:ea typeface="ＭＳ Ｐゴシック" panose="020B0600070205080204" pitchFamily="34" charset="-128"/>
              </a:rPr>
              <a:t>to the burden of osteoporosis through the IOF Global Patient Charter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CH" sz="2000" dirty="0" err="1"/>
              <a:t>Circulate</a:t>
            </a:r>
            <a:r>
              <a:rPr lang="fr-CH" sz="2000" dirty="0"/>
              <a:t> </a:t>
            </a:r>
            <a:r>
              <a:rPr lang="fr-CH" sz="2000" dirty="0" err="1"/>
              <a:t>petition</a:t>
            </a:r>
            <a:r>
              <a:rPr lang="fr-CH" sz="2000" dirty="0"/>
              <a:t> at </a:t>
            </a:r>
            <a:r>
              <a:rPr lang="fr-CH" sz="2000" dirty="0" err="1"/>
              <a:t>your</a:t>
            </a:r>
            <a:r>
              <a:rPr lang="fr-CH" sz="2000" dirty="0"/>
              <a:t> </a:t>
            </a:r>
            <a:r>
              <a:rPr lang="fr-CH" sz="2000" dirty="0" err="1"/>
              <a:t>event</a:t>
            </a:r>
            <a:endParaRPr lang="fr-CH" sz="2000" dirty="0"/>
          </a:p>
          <a:p>
            <a:pPr marL="457200" lvl="1" indent="0">
              <a:lnSpc>
                <a:spcPct val="100000"/>
              </a:lnSpc>
              <a:buNone/>
            </a:pPr>
            <a:endParaRPr lang="fr-CH" sz="2000" dirty="0"/>
          </a:p>
          <a:p>
            <a:pPr>
              <a:lnSpc>
                <a:spcPct val="100000"/>
              </a:lnSpc>
            </a:pPr>
            <a:r>
              <a:rPr lang="fr-CH" sz="2000" b="1" dirty="0">
                <a:solidFill>
                  <a:srgbClr val="FAA936"/>
                </a:solidFill>
              </a:rPr>
              <a:t>Use </a:t>
            </a:r>
            <a:r>
              <a:rPr lang="fr-CH" sz="2000" b="1" dirty="0" err="1">
                <a:solidFill>
                  <a:srgbClr val="FAA936"/>
                </a:solidFill>
              </a:rPr>
              <a:t>tablets</a:t>
            </a:r>
            <a:r>
              <a:rPr lang="fr-CH" sz="2000" b="1" dirty="0">
                <a:solidFill>
                  <a:srgbClr val="FAA936"/>
                </a:solidFill>
              </a:rPr>
              <a:t> and computers at </a:t>
            </a:r>
            <a:r>
              <a:rPr lang="fr-CH" sz="2000" b="1" dirty="0" err="1">
                <a:solidFill>
                  <a:srgbClr val="FAA936"/>
                </a:solidFill>
              </a:rPr>
              <a:t>your</a:t>
            </a:r>
            <a:r>
              <a:rPr lang="fr-CH" sz="2000" b="1" dirty="0">
                <a:solidFill>
                  <a:srgbClr val="FAA936"/>
                </a:solidFill>
              </a:rPr>
              <a:t> </a:t>
            </a:r>
            <a:r>
              <a:rPr lang="fr-CH" sz="2000" b="1" dirty="0" err="1">
                <a:solidFill>
                  <a:srgbClr val="FAA936"/>
                </a:solidFill>
              </a:rPr>
              <a:t>event</a:t>
            </a:r>
            <a:r>
              <a:rPr lang="fr-CH" sz="2000" b="1" dirty="0">
                <a:solidFill>
                  <a:srgbClr val="FAA936"/>
                </a:solidFill>
              </a:rPr>
              <a:t> to invite the public to: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CH" sz="2000" dirty="0" err="1"/>
              <a:t>Sign</a:t>
            </a:r>
            <a:r>
              <a:rPr lang="fr-CH" sz="2000" dirty="0"/>
              <a:t> the Charter online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CH" sz="2000" dirty="0" err="1"/>
              <a:t>Take</a:t>
            </a:r>
            <a:r>
              <a:rPr lang="fr-CH" sz="2000" dirty="0"/>
              <a:t> the Osteoporosis Risk Check online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fr-CH" sz="2000" dirty="0"/>
          </a:p>
          <a:p>
            <a:pPr>
              <a:lnSpc>
                <a:spcPct val="100000"/>
              </a:lnSpc>
            </a:pPr>
            <a:r>
              <a:rPr lang="fr-CH" altLang="en-US" sz="2000" b="1" dirty="0">
                <a:solidFill>
                  <a:srgbClr val="FAA936"/>
                </a:solidFill>
                <a:ea typeface="ＭＳ Ｐゴシック" panose="020B0600070205080204" pitchFamily="34" charset="-128"/>
              </a:rPr>
              <a:t>Online </a:t>
            </a:r>
            <a:r>
              <a:rPr lang="fr-CH" altLang="en-US" sz="2000" b="1" dirty="0" err="1">
                <a:solidFill>
                  <a:srgbClr val="FAA936"/>
                </a:solidFill>
                <a:ea typeface="ＭＳ Ｐゴシック" panose="020B0600070205080204" pitchFamily="34" charset="-128"/>
              </a:rPr>
              <a:t>resources</a:t>
            </a:r>
            <a:r>
              <a:rPr lang="fr-CH" altLang="en-US" sz="2000" b="1" dirty="0">
                <a:solidFill>
                  <a:srgbClr val="FAA936"/>
                </a:solidFill>
                <a:ea typeface="ＭＳ Ｐゴシック" panose="020B0600070205080204" pitchFamily="34" charset="-128"/>
              </a:rPr>
              <a:t> (</a:t>
            </a:r>
            <a:r>
              <a:rPr lang="fr-CH" altLang="en-US" sz="2000" b="1" dirty="0" err="1">
                <a:solidFill>
                  <a:srgbClr val="FAA936"/>
                </a:solidFill>
                <a:ea typeface="ＭＳ Ｐゴシック" panose="020B0600070205080204" pitchFamily="34" charset="-128"/>
              </a:rPr>
              <a:t>website</a:t>
            </a:r>
            <a:r>
              <a:rPr lang="fr-CH" altLang="en-US" sz="2000" b="1" dirty="0">
                <a:solidFill>
                  <a:srgbClr val="FAA936"/>
                </a:solidFill>
                <a:ea typeface="ＭＳ Ｐゴシック" panose="020B0600070205080204" pitchFamily="34" charset="-128"/>
              </a:rPr>
              <a:t>:  </a:t>
            </a:r>
            <a:r>
              <a:rPr lang="en-GB" altLang="en-US" sz="1800" b="1" dirty="0">
                <a:solidFill>
                  <a:prstClr val="black"/>
                </a:solidFill>
                <a:ea typeface="ＭＳ Ｐゴシック" panose="020B0600070205080204" pitchFamily="34" charset="-128"/>
                <a:hlinkClick r:id="rId3"/>
              </a:rPr>
              <a:t>http://globalpatientcharter.iofbonehealth.org/</a:t>
            </a:r>
            <a:r>
              <a:rPr lang="en-GB" altLang="en-US" sz="1800" b="1" dirty="0">
                <a:solidFill>
                  <a:prstClr val="black"/>
                </a:solidFill>
                <a:ea typeface="ＭＳ Ｐゴシック" panose="020B0600070205080204" pitchFamily="34" charset="-128"/>
              </a:rPr>
              <a:t> 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altLang="en-US" sz="20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GPC Factsheet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altLang="en-US" sz="20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GPC Infographics </a:t>
            </a:r>
          </a:p>
          <a:p>
            <a:endParaRPr lang="en-CH" dirty="0"/>
          </a:p>
        </p:txBody>
      </p:sp>
      <p:pic>
        <p:nvPicPr>
          <p:cNvPr id="5" name="Image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E013EAC1-0A34-402C-8E9E-044EDB461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117" y="5094088"/>
            <a:ext cx="3601883" cy="1595119"/>
          </a:xfrm>
          <a:prstGeom prst="rect">
            <a:avLst/>
          </a:prstGeom>
        </p:spPr>
      </p:pic>
      <p:pic>
        <p:nvPicPr>
          <p:cNvPr id="7" name="Image 4">
            <a:extLst>
              <a:ext uri="{FF2B5EF4-FFF2-40B4-BE49-F238E27FC236}">
                <a16:creationId xmlns:a16="http://schemas.microsoft.com/office/drawing/2014/main" id="{CDD289BA-DE97-4895-A9EC-AC26ADA56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625" y="168793"/>
            <a:ext cx="4864749" cy="111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48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886D570-753E-4C58-A79C-CA771D666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6" y="201951"/>
            <a:ext cx="252412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MATIC REPORTS - 2014 - Osteoporosis In Men">
            <a:extLst>
              <a:ext uri="{FF2B5EF4-FFF2-40B4-BE49-F238E27FC236}">
                <a16:creationId xmlns:a16="http://schemas.microsoft.com/office/drawing/2014/main" id="{6CCE5E36-5AA3-4B16-B0DC-8FF066855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553" y="154112"/>
            <a:ext cx="252412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MATIC REPORTS - 2016 - Gaps And Solutions In Bone Health">
            <a:extLst>
              <a:ext uri="{FF2B5EF4-FFF2-40B4-BE49-F238E27FC236}">
                <a16:creationId xmlns:a16="http://schemas.microsoft.com/office/drawing/2014/main" id="{DA9523DB-DB19-43F1-B266-F3C9455C3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657" y="3381146"/>
            <a:ext cx="238125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A706E04-324F-4FB9-92A5-137670E0FFEC}"/>
              </a:ext>
            </a:extLst>
          </p:cNvPr>
          <p:cNvSpPr txBox="1">
            <a:spLocks/>
          </p:cNvSpPr>
          <p:nvPr/>
        </p:nvSpPr>
        <p:spPr>
          <a:xfrm>
            <a:off x="222761" y="1224816"/>
            <a:ext cx="2952417" cy="33442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baseline="0">
                <a:solidFill>
                  <a:srgbClr val="003366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Thematic reports</a:t>
            </a:r>
          </a:p>
        </p:txBody>
      </p:sp>
    </p:spTree>
    <p:extLst>
      <p:ext uri="{BB962C8B-B14F-4D97-AF65-F5344CB8AC3E}">
        <p14:creationId xmlns:p14="http://schemas.microsoft.com/office/powerpoint/2010/main" val="3395475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C5829-FBD8-4658-B585-7F242792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F5107-01B8-4D17-A0F0-1E232B0795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6" descr="AUDITS - 2011 - THE MIDDLE EAST &amp; AFRICA REGIONAL AUDIT _ Epidemiology, costs &amp; burden of osteoporosis in 2011">
            <a:extLst>
              <a:ext uri="{FF2B5EF4-FFF2-40B4-BE49-F238E27FC236}">
                <a16:creationId xmlns:a16="http://schemas.microsoft.com/office/drawing/2014/main" id="{38956E1C-E4CA-4FFF-8C6A-5A79278B5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1256" y="552741"/>
            <a:ext cx="2475394" cy="334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UDITS - 2013 - Epidemiology">
            <a:extLst>
              <a:ext uri="{FF2B5EF4-FFF2-40B4-BE49-F238E27FC236}">
                <a16:creationId xmlns:a16="http://schemas.microsoft.com/office/drawing/2014/main" id="{5A44308B-EBBE-4B13-A686-C45C5DDD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7081" y="3901262"/>
            <a:ext cx="1899478" cy="256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F4ECD88F-EA8E-4907-8B80-FF8DEE1A4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020" y="552741"/>
            <a:ext cx="2374323" cy="3344118"/>
          </a:xfrm>
          <a:prstGeom prst="rect">
            <a:avLst/>
          </a:prstGeom>
        </p:spPr>
      </p:pic>
      <p:pic>
        <p:nvPicPr>
          <p:cNvPr id="8" name="Picture 4" descr="AUDITS - 2010 - Epidemiology">
            <a:extLst>
              <a:ext uri="{FF2B5EF4-FFF2-40B4-BE49-F238E27FC236}">
                <a16:creationId xmlns:a16="http://schemas.microsoft.com/office/drawing/2014/main" id="{40C4E9AC-CC73-403A-9D8C-C78854ADB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6853" y="3901262"/>
            <a:ext cx="1607127" cy="218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UDITS - 2012 - THE LATIN AMERICA REGIONAL AUDIT _ Epidemiology, costs &amp; burden of osteoporosis in 2012">
            <a:extLst>
              <a:ext uri="{FF2B5EF4-FFF2-40B4-BE49-F238E27FC236}">
                <a16:creationId xmlns:a16="http://schemas.microsoft.com/office/drawing/2014/main" id="{40080F8F-9D4F-412E-A0DA-63791CCC9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4275" y="4066861"/>
            <a:ext cx="1607128" cy="217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55D02AF-E35D-4562-A922-7F45EB4CACC2}"/>
              </a:ext>
            </a:extLst>
          </p:cNvPr>
          <p:cNvSpPr txBox="1">
            <a:spLocks/>
          </p:cNvSpPr>
          <p:nvPr/>
        </p:nvSpPr>
        <p:spPr>
          <a:xfrm>
            <a:off x="495086" y="279289"/>
            <a:ext cx="2952417" cy="33442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baseline="0">
                <a:solidFill>
                  <a:srgbClr val="003366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45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Regional Audits </a:t>
            </a:r>
            <a:endParaRPr lang="en-US" sz="4500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00950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43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42D6BE63-9FF1-4240-9764-335360679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640" y="227552"/>
            <a:ext cx="536852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CH" altLang="fr-FR" sz="3200" b="1" dirty="0">
                <a:solidFill>
                  <a:srgbClr val="003366"/>
                </a:solidFill>
                <a:latin typeface="+mn-lt"/>
                <a:cs typeface="Arial" panose="020B0604020202020204" pitchFamily="34" charset="0"/>
              </a:rPr>
              <a:t>VISION AND MISSION OF IOF </a:t>
            </a:r>
          </a:p>
        </p:txBody>
      </p:sp>
      <p:pic>
        <p:nvPicPr>
          <p:cNvPr id="5123" name="Picture 5" descr="Diagram&#10;&#10;Description automatically generated">
            <a:extLst>
              <a:ext uri="{FF2B5EF4-FFF2-40B4-BE49-F238E27FC236}">
                <a16:creationId xmlns:a16="http://schemas.microsoft.com/office/drawing/2014/main" id="{979A1857-E7F6-4699-8E72-EF7687094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2"/>
          <a:stretch>
            <a:fillRect/>
          </a:stretch>
        </p:blipFill>
        <p:spPr bwMode="auto">
          <a:xfrm>
            <a:off x="2025874" y="658282"/>
            <a:ext cx="6862184" cy="554143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E5CB4CC8-F1E6-4B50-9621-767082958766}"/>
              </a:ext>
            </a:extLst>
          </p:cNvPr>
          <p:cNvSpPr/>
          <p:nvPr/>
        </p:nvSpPr>
        <p:spPr>
          <a:xfrm>
            <a:off x="189468" y="1276220"/>
            <a:ext cx="2109019" cy="1998667"/>
          </a:xfrm>
          <a:prstGeom prst="flowChartAlternateProcess">
            <a:avLst/>
          </a:prstGeom>
          <a:solidFill>
            <a:srgbClr val="FAA936"/>
          </a:solidFill>
          <a:ln w="28575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b="1" cap="small" dirty="0">
                <a:ln w="12700">
                  <a:noFill/>
                </a:ln>
                <a:solidFill>
                  <a:srgbClr val="003366"/>
                </a:solidFill>
              </a:rPr>
              <a:t>Vision</a:t>
            </a:r>
          </a:p>
          <a:p>
            <a:pPr algn="ctr"/>
            <a:r>
              <a:rPr lang="en-GB" sz="1600" dirty="0">
                <a:latin typeface="+mn-lt"/>
              </a:rPr>
              <a:t>Our vision is a world without fragility fractures, in which healthy mobility is a reality for all</a:t>
            </a:r>
            <a:endParaRPr lang="fr-CH" sz="1600" dirty="0"/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4C89F57F-EF18-473D-AD5D-0C2AFEA7FE3A}"/>
              </a:ext>
            </a:extLst>
          </p:cNvPr>
          <p:cNvSpPr/>
          <p:nvPr/>
        </p:nvSpPr>
        <p:spPr>
          <a:xfrm>
            <a:off x="255942" y="3841055"/>
            <a:ext cx="2109019" cy="1998667"/>
          </a:xfrm>
          <a:prstGeom prst="flowChartAlternateProcess">
            <a:avLst/>
          </a:prstGeom>
          <a:solidFill>
            <a:srgbClr val="FAA936"/>
          </a:solidFill>
          <a:ln w="28575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b="1" cap="small" dirty="0">
                <a:ln w="12700">
                  <a:noFill/>
                </a:ln>
                <a:solidFill>
                  <a:srgbClr val="003366"/>
                </a:solidFill>
              </a:rPr>
              <a:t>MISSION</a:t>
            </a:r>
          </a:p>
          <a:p>
            <a:pPr algn="ctr"/>
            <a:r>
              <a:rPr lang="en-GB" sz="1600" dirty="0">
                <a:latin typeface="+mn-lt"/>
              </a:rPr>
              <a:t>To promote bone and musculoskeletal health as a worldwide priority.</a:t>
            </a:r>
          </a:p>
        </p:txBody>
      </p:sp>
    </p:spTree>
    <p:extLst>
      <p:ext uri="{BB962C8B-B14F-4D97-AF65-F5344CB8AC3E}">
        <p14:creationId xmlns:p14="http://schemas.microsoft.com/office/powerpoint/2010/main" val="3955162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A94AB20C-3352-44C5-A6EB-8603FD274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07" y="715049"/>
            <a:ext cx="6855063" cy="43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CH" altLang="fr-FR" sz="2400" dirty="0">
                <a:solidFill>
                  <a:srgbClr val="FAA936"/>
                </a:solidFill>
                <a:latin typeface="+mj-lt"/>
                <a:cs typeface="Arial" panose="020B0604020202020204" pitchFamily="34" charset="0"/>
              </a:rPr>
              <a:t>An extensive network of key stakeholders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ADC260-55AA-4682-BA38-1DF2460C8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07" y="74854"/>
            <a:ext cx="6855063" cy="64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CH" altLang="fr-FR" sz="2800" b="1" dirty="0">
                <a:solidFill>
                  <a:srgbClr val="003366"/>
                </a:solidFill>
                <a:latin typeface="+mj-lt"/>
                <a:cs typeface="Arial" panose="020B0604020202020204" pitchFamily="34" charset="0"/>
              </a:rPr>
              <a:t>The IOF </a:t>
            </a:r>
            <a:r>
              <a:rPr lang="fr-CH" altLang="fr-FR" sz="2800" b="1" dirty="0" err="1">
                <a:solidFill>
                  <a:srgbClr val="003366"/>
                </a:solidFill>
                <a:latin typeface="+mj-lt"/>
                <a:cs typeface="Arial" panose="020B0604020202020204" pitchFamily="34" charset="0"/>
              </a:rPr>
              <a:t>Committees</a:t>
            </a:r>
            <a:endParaRPr lang="fr-CH" altLang="fr-FR" sz="2800" b="1" dirty="0">
              <a:solidFill>
                <a:srgbClr val="0033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4EFC01-79D0-49CB-9685-2CDF988ACC77}"/>
              </a:ext>
            </a:extLst>
          </p:cNvPr>
          <p:cNvSpPr txBox="1"/>
          <p:nvPr/>
        </p:nvSpPr>
        <p:spPr>
          <a:xfrm>
            <a:off x="253307" y="1385436"/>
            <a:ext cx="312126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>
                <a:solidFill>
                  <a:srgbClr val="003366"/>
                </a:solidFill>
              </a:rPr>
              <a:t>The IOF </a:t>
            </a:r>
            <a:r>
              <a:rPr lang="fr-CH" sz="1600" b="1" dirty="0" err="1">
                <a:solidFill>
                  <a:srgbClr val="003366"/>
                </a:solidFill>
              </a:rPr>
              <a:t>Committee</a:t>
            </a:r>
            <a:r>
              <a:rPr lang="fr-CH" sz="1600" b="1" dirty="0">
                <a:solidFill>
                  <a:srgbClr val="003366"/>
                </a:solidFill>
              </a:rPr>
              <a:t> of National </a:t>
            </a:r>
            <a:r>
              <a:rPr lang="fr-CH" sz="1600" b="1" dirty="0" err="1">
                <a:solidFill>
                  <a:srgbClr val="003366"/>
                </a:solidFill>
              </a:rPr>
              <a:t>Societies</a:t>
            </a:r>
            <a:r>
              <a:rPr lang="fr-CH" sz="1600" b="1" dirty="0">
                <a:solidFill>
                  <a:srgbClr val="003366"/>
                </a:solidFill>
              </a:rPr>
              <a:t> </a:t>
            </a:r>
            <a:br>
              <a:rPr lang="fr-CH" sz="1400" dirty="0"/>
            </a:br>
            <a:endParaRPr lang="fr-CH" sz="1400" dirty="0"/>
          </a:p>
          <a:p>
            <a:r>
              <a:rPr lang="fr-CH" sz="1400" dirty="0"/>
              <a:t>A </a:t>
            </a:r>
            <a:r>
              <a:rPr lang="fr-CH" sz="1400" dirty="0" err="1"/>
              <a:t>comprehensive</a:t>
            </a:r>
            <a:r>
              <a:rPr lang="fr-CH" sz="1400" dirty="0"/>
              <a:t> </a:t>
            </a:r>
            <a:r>
              <a:rPr lang="fr-CH" sz="1400" b="1" dirty="0"/>
              <a:t>network of patients’ and </a:t>
            </a:r>
            <a:r>
              <a:rPr lang="fr-CH" sz="1400" b="1" dirty="0" err="1"/>
              <a:t>scientific</a:t>
            </a:r>
            <a:r>
              <a:rPr lang="fr-CH" sz="1400" b="1" dirty="0"/>
              <a:t> </a:t>
            </a:r>
            <a:r>
              <a:rPr lang="en-US" sz="1400" b="1" dirty="0"/>
              <a:t>organizations </a:t>
            </a:r>
            <a:r>
              <a:rPr lang="en-US" sz="1400" dirty="0"/>
              <a:t>showing interest in advocating on bone health, promoting </a:t>
            </a:r>
            <a:r>
              <a:rPr lang="en-US" sz="1400" b="1" dirty="0"/>
              <a:t>patient empowerment</a:t>
            </a:r>
            <a:r>
              <a:rPr lang="en-US" sz="1400" dirty="0"/>
              <a:t>, and </a:t>
            </a:r>
            <a:r>
              <a:rPr lang="en-US" sz="1400" b="1" dirty="0"/>
              <a:t>supporting research and education </a:t>
            </a:r>
            <a:r>
              <a:rPr lang="en-US" sz="1400" dirty="0"/>
              <a:t>of health professionals worldwide</a:t>
            </a:r>
            <a:endParaRPr lang="fr-CH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8865D-4C37-40C9-A006-DFCA440DD8CC}"/>
              </a:ext>
            </a:extLst>
          </p:cNvPr>
          <p:cNvSpPr txBox="1"/>
          <p:nvPr/>
        </p:nvSpPr>
        <p:spPr>
          <a:xfrm>
            <a:off x="4378738" y="1385436"/>
            <a:ext cx="385855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>
                <a:solidFill>
                  <a:srgbClr val="003366"/>
                </a:solidFill>
              </a:rPr>
              <a:t>The IOF </a:t>
            </a:r>
            <a:r>
              <a:rPr lang="fr-CH" sz="1600" b="1" dirty="0" err="1">
                <a:solidFill>
                  <a:srgbClr val="003366"/>
                </a:solidFill>
              </a:rPr>
              <a:t>Committee</a:t>
            </a:r>
            <a:r>
              <a:rPr lang="fr-CH" sz="1600" b="1" dirty="0">
                <a:solidFill>
                  <a:srgbClr val="003366"/>
                </a:solidFill>
              </a:rPr>
              <a:t> of Scientific </a:t>
            </a:r>
            <a:r>
              <a:rPr lang="fr-CH" sz="1600" b="1" dirty="0" err="1">
                <a:solidFill>
                  <a:srgbClr val="003366"/>
                </a:solidFill>
              </a:rPr>
              <a:t>Advisors</a:t>
            </a:r>
            <a:br>
              <a:rPr lang="fr-CH" sz="1400" dirty="0"/>
            </a:br>
            <a:endParaRPr lang="fr-CH" sz="1400" dirty="0"/>
          </a:p>
          <a:p>
            <a:r>
              <a:rPr lang="en-US" sz="1400" dirty="0"/>
              <a:t>The </a:t>
            </a:r>
            <a:r>
              <a:rPr lang="en-US" sz="1400" b="1" dirty="0"/>
              <a:t>medical and scientific community of IOF</a:t>
            </a:r>
            <a:r>
              <a:rPr lang="en-US" sz="1400" dirty="0"/>
              <a:t>. </a:t>
            </a:r>
            <a:br>
              <a:rPr lang="en-US" sz="1400" dirty="0"/>
            </a:br>
            <a:r>
              <a:rPr lang="en-US" sz="1400" dirty="0"/>
              <a:t>It's comprised of </a:t>
            </a:r>
            <a:r>
              <a:rPr lang="en-US" sz="1400" b="1" dirty="0"/>
              <a:t>162 global experts </a:t>
            </a:r>
            <a:r>
              <a:rPr lang="en-US" sz="1400" dirty="0"/>
              <a:t>in the field of osteoporosis and musculoskeletal health. </a:t>
            </a:r>
            <a:br>
              <a:rPr lang="en-US" sz="1400" dirty="0"/>
            </a:br>
            <a:r>
              <a:rPr lang="en-US" sz="1400" dirty="0"/>
              <a:t>The CSA mission entails </a:t>
            </a:r>
            <a:r>
              <a:rPr lang="en-US" sz="1400" b="1" dirty="0"/>
              <a:t>advising the Board </a:t>
            </a:r>
            <a:r>
              <a:rPr lang="en-US" sz="1400" dirty="0"/>
              <a:t>in all scientific matters related to IOF’s work, </a:t>
            </a:r>
            <a:r>
              <a:rPr lang="en-US" sz="1400" b="1" dirty="0"/>
              <a:t>further the clinical and research objectives </a:t>
            </a:r>
            <a:r>
              <a:rPr lang="en-US" sz="1400" dirty="0"/>
              <a:t>of IOF, </a:t>
            </a:r>
            <a:r>
              <a:rPr lang="en-US" sz="1400" b="1" dirty="0"/>
              <a:t>support national policy changes </a:t>
            </a:r>
            <a:r>
              <a:rPr lang="en-US" sz="1400" dirty="0"/>
              <a:t>and provide </a:t>
            </a:r>
            <a:r>
              <a:rPr lang="en-US" sz="1400" b="1" dirty="0"/>
              <a:t>recommendations for Best Practice </a:t>
            </a:r>
            <a:r>
              <a:rPr lang="en-US" sz="1400" dirty="0"/>
              <a:t>in the fields.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BCA70F-2DCA-47AE-80F0-1D672680A976}"/>
              </a:ext>
            </a:extLst>
          </p:cNvPr>
          <p:cNvSpPr txBox="1"/>
          <p:nvPr/>
        </p:nvSpPr>
        <p:spPr>
          <a:xfrm>
            <a:off x="735210" y="4163021"/>
            <a:ext cx="637316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>
                <a:solidFill>
                  <a:srgbClr val="003366"/>
                </a:solidFill>
              </a:rPr>
              <a:t>The IOF </a:t>
            </a:r>
            <a:r>
              <a:rPr lang="fr-CH" sz="1600" b="1" dirty="0" err="1">
                <a:solidFill>
                  <a:srgbClr val="003366"/>
                </a:solidFill>
              </a:rPr>
              <a:t>Committee</a:t>
            </a:r>
            <a:r>
              <a:rPr lang="fr-CH" sz="1600" b="1" dirty="0">
                <a:solidFill>
                  <a:srgbClr val="003366"/>
                </a:solidFill>
              </a:rPr>
              <a:t> of </a:t>
            </a:r>
            <a:r>
              <a:rPr lang="fr-CH" sz="1600" b="1" dirty="0" err="1">
                <a:solidFill>
                  <a:srgbClr val="003366"/>
                </a:solidFill>
              </a:rPr>
              <a:t>Corporate</a:t>
            </a:r>
            <a:r>
              <a:rPr lang="fr-CH" sz="1600" b="1" dirty="0">
                <a:solidFill>
                  <a:srgbClr val="003366"/>
                </a:solidFill>
              </a:rPr>
              <a:t> </a:t>
            </a:r>
            <a:r>
              <a:rPr lang="fr-CH" sz="1600" b="1" dirty="0" err="1">
                <a:solidFill>
                  <a:srgbClr val="003366"/>
                </a:solidFill>
              </a:rPr>
              <a:t>Advisors</a:t>
            </a:r>
            <a:br>
              <a:rPr lang="fr-CH" sz="1400" dirty="0"/>
            </a:br>
            <a:endParaRPr lang="fr-CH" sz="1400" dirty="0"/>
          </a:p>
          <a:p>
            <a:r>
              <a:rPr lang="en-US" sz="1400" dirty="0"/>
              <a:t>A unique forum composed of </a:t>
            </a:r>
            <a:r>
              <a:rPr lang="en-US" sz="1400" b="1" dirty="0"/>
              <a:t>a wide and diversified range of companies </a:t>
            </a:r>
            <a:r>
              <a:rPr lang="en-US" sz="1400" dirty="0"/>
              <a:t>committed to promoting bone health and improving osteoporosis and fracture prevention and care. Members of the Committee include leading companies in pharmaceuticals, </a:t>
            </a:r>
            <a:r>
              <a:rPr lang="en-US" sz="1400" dirty="0" err="1"/>
              <a:t>orthopaedic</a:t>
            </a:r>
            <a:r>
              <a:rPr lang="en-US" sz="1400" dirty="0"/>
              <a:t>/medical devices, and the food and nutrition industries.</a:t>
            </a:r>
            <a:endParaRPr lang="fr-CH" sz="1400" dirty="0"/>
          </a:p>
        </p:txBody>
      </p:sp>
      <p:pic>
        <p:nvPicPr>
          <p:cNvPr id="4" name="Graphic 3" descr="Connections with solid fill">
            <a:extLst>
              <a:ext uri="{FF2B5EF4-FFF2-40B4-BE49-F238E27FC236}">
                <a16:creationId xmlns:a16="http://schemas.microsoft.com/office/drawing/2014/main" id="{87EB0232-9D55-4517-A92B-3A08CA3AA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0806" y="1355243"/>
            <a:ext cx="1192013" cy="1192013"/>
          </a:xfrm>
          <a:prstGeom prst="rect">
            <a:avLst/>
          </a:prstGeom>
        </p:spPr>
      </p:pic>
      <p:pic>
        <p:nvPicPr>
          <p:cNvPr id="10" name="Graphic 9" descr="Microscope with solid fill">
            <a:extLst>
              <a:ext uri="{FF2B5EF4-FFF2-40B4-BE49-F238E27FC236}">
                <a16:creationId xmlns:a16="http://schemas.microsoft.com/office/drawing/2014/main" id="{85D549D5-1568-42D7-9345-753298D58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16619" y="869098"/>
            <a:ext cx="1192014" cy="1192014"/>
          </a:xfrm>
          <a:prstGeom prst="rect">
            <a:avLst/>
          </a:prstGeom>
        </p:spPr>
      </p:pic>
      <p:pic>
        <p:nvPicPr>
          <p:cNvPr id="12" name="Graphic 11" descr="Factory with solid fill">
            <a:extLst>
              <a:ext uri="{FF2B5EF4-FFF2-40B4-BE49-F238E27FC236}">
                <a16:creationId xmlns:a16="http://schemas.microsoft.com/office/drawing/2014/main" id="{DF7E08ED-97C9-4DEC-85B5-EE361F301F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16356" y="3567014"/>
            <a:ext cx="1192014" cy="119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23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2E0CD67F-D551-44CD-89F3-D76DA7C26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 t="5598" r="1768" b="16490"/>
          <a:stretch>
            <a:fillRect/>
          </a:stretch>
        </p:blipFill>
        <p:spPr bwMode="auto">
          <a:xfrm>
            <a:off x="524953" y="217226"/>
            <a:ext cx="8269235" cy="537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50D2A7-CFE0-4474-ADAD-037FB8ED0D59}"/>
              </a:ext>
            </a:extLst>
          </p:cNvPr>
          <p:cNvSpPr txBox="1"/>
          <p:nvPr/>
        </p:nvSpPr>
        <p:spPr>
          <a:xfrm>
            <a:off x="1987370" y="972412"/>
            <a:ext cx="53444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269 patient &amp; </a:t>
            </a:r>
            <a:r>
              <a:rPr lang="fr-CH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medical</a:t>
            </a:r>
            <a:r>
              <a:rPr lang="fr-CH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societies</a:t>
            </a:r>
            <a:r>
              <a:rPr lang="fr-CH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148 countries</a:t>
            </a:r>
          </a:p>
          <a:p>
            <a:r>
              <a:rPr lang="fr-CH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representing</a:t>
            </a:r>
            <a:r>
              <a:rPr lang="fr-CH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H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88% </a:t>
            </a:r>
            <a:r>
              <a:rPr lang="fr-CH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 the global population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34081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543" y="2621903"/>
            <a:ext cx="9601469" cy="911142"/>
          </a:xfrm>
        </p:spPr>
        <p:txBody>
          <a:bodyPr/>
          <a:lstStyle/>
          <a:p>
            <a:r>
              <a:rPr lang="en-US" sz="4000" dirty="0"/>
              <a:t>The IOF University Network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543" y="3533755"/>
            <a:ext cx="8319022" cy="623453"/>
          </a:xfrm>
        </p:spPr>
        <p:txBody>
          <a:bodyPr/>
          <a:lstStyle/>
          <a:p>
            <a:r>
              <a:rPr lang="en-GB" dirty="0"/>
              <a:t>Multidisciplinary collaboration worldwide</a:t>
            </a:r>
          </a:p>
        </p:txBody>
      </p:sp>
    </p:spTree>
    <p:extLst>
      <p:ext uri="{BB962C8B-B14F-4D97-AF65-F5344CB8AC3E}">
        <p14:creationId xmlns:p14="http://schemas.microsoft.com/office/powerpoint/2010/main" val="22207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4E0EF-EBEF-41DF-A270-6A35EF183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Scope and Objectives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692993-D4FD-4AE5-9795-F461C30ABD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4D9CDD-864B-4705-9465-D5F74453AB4D}"/>
              </a:ext>
            </a:extLst>
          </p:cNvPr>
          <p:cNvSpPr/>
          <p:nvPr/>
        </p:nvSpPr>
        <p:spPr>
          <a:xfrm>
            <a:off x="1806528" y="1584516"/>
            <a:ext cx="2518893" cy="1329716"/>
          </a:xfrm>
          <a:prstGeom prst="rect">
            <a:avLst/>
          </a:prstGeom>
          <a:solidFill>
            <a:srgbClr val="FAA936"/>
          </a:solidFill>
          <a:ln w="38100">
            <a:solidFill>
              <a:srgbClr val="FAA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>
            <a:norm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Expand the IOF Network </a:t>
            </a:r>
            <a:r>
              <a:rPr lang="en-US" sz="1600" dirty="0">
                <a:solidFill>
                  <a:schemeClr val="bg1"/>
                </a:solidFill>
              </a:rPr>
              <a:t>by integrating renowned Universities worldwide</a:t>
            </a:r>
          </a:p>
        </p:txBody>
      </p:sp>
      <p:pic>
        <p:nvPicPr>
          <p:cNvPr id="5" name="Graphic 4" descr="Connections with solid fill">
            <a:extLst>
              <a:ext uri="{FF2B5EF4-FFF2-40B4-BE49-F238E27FC236}">
                <a16:creationId xmlns:a16="http://schemas.microsoft.com/office/drawing/2014/main" id="{39872E7F-DF59-464D-A917-5E4362E75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709" y="1796724"/>
            <a:ext cx="1206605" cy="12066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279554-2FE2-471A-8A95-28A9020CD2A1}"/>
              </a:ext>
            </a:extLst>
          </p:cNvPr>
          <p:cNvSpPr/>
          <p:nvPr/>
        </p:nvSpPr>
        <p:spPr>
          <a:xfrm>
            <a:off x="1806529" y="3153971"/>
            <a:ext cx="2518893" cy="1438256"/>
          </a:xfrm>
          <a:prstGeom prst="rect">
            <a:avLst/>
          </a:prstGeom>
          <a:solidFill>
            <a:srgbClr val="FAA936"/>
          </a:solidFill>
          <a:ln w="38100">
            <a:solidFill>
              <a:srgbClr val="FAA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Universities will be </a:t>
            </a:r>
            <a:r>
              <a:rPr lang="en-US" sz="1600" b="1" dirty="0">
                <a:solidFill>
                  <a:schemeClr val="bg1"/>
                </a:solidFill>
              </a:rPr>
              <a:t>Allied Members of the IOF Committee of National Societies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07EFC8-BD78-4C05-91D9-247FB9CE7200}"/>
              </a:ext>
            </a:extLst>
          </p:cNvPr>
          <p:cNvSpPr/>
          <p:nvPr/>
        </p:nvSpPr>
        <p:spPr>
          <a:xfrm>
            <a:off x="6132671" y="1516249"/>
            <a:ext cx="2409595" cy="1206605"/>
          </a:xfrm>
          <a:prstGeom prst="rect">
            <a:avLst/>
          </a:prstGeom>
          <a:solidFill>
            <a:srgbClr val="FAA936"/>
          </a:solidFill>
          <a:ln w="38100">
            <a:solidFill>
              <a:srgbClr val="FAA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>
            <a:norm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 Share knowledge </a:t>
            </a:r>
            <a:r>
              <a:rPr lang="en-US" sz="1600" dirty="0">
                <a:solidFill>
                  <a:schemeClr val="bg1"/>
                </a:solidFill>
              </a:rPr>
              <a:t>on the latest developments and challenges in the bone field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F3BF02-C3B1-446A-9EC9-C5D4474B5814}"/>
              </a:ext>
            </a:extLst>
          </p:cNvPr>
          <p:cNvSpPr/>
          <p:nvPr/>
        </p:nvSpPr>
        <p:spPr>
          <a:xfrm>
            <a:off x="1806528" y="4831966"/>
            <a:ext cx="2518893" cy="1438256"/>
          </a:xfrm>
          <a:prstGeom prst="rect">
            <a:avLst/>
          </a:prstGeom>
          <a:solidFill>
            <a:srgbClr val="FAA936"/>
          </a:solidFill>
          <a:ln w="38100">
            <a:solidFill>
              <a:srgbClr val="FAA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Support the</a:t>
            </a:r>
            <a:r>
              <a:rPr lang="en-US" sz="1600" b="1" dirty="0">
                <a:solidFill>
                  <a:schemeClr val="bg1"/>
                </a:solidFill>
              </a:rPr>
              <a:t> next generation of KOLs </a:t>
            </a:r>
            <a:r>
              <a:rPr lang="en-US" sz="1600" dirty="0">
                <a:solidFill>
                  <a:schemeClr val="bg1"/>
                </a:solidFill>
              </a:rPr>
              <a:t>of in the field of osteoporosis and musculoskeletal diseases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F21BD0-2745-40F2-B45A-188E7C37B5B5}"/>
              </a:ext>
            </a:extLst>
          </p:cNvPr>
          <p:cNvSpPr/>
          <p:nvPr/>
        </p:nvSpPr>
        <p:spPr>
          <a:xfrm>
            <a:off x="6132673" y="2905243"/>
            <a:ext cx="2409595" cy="1719413"/>
          </a:xfrm>
          <a:prstGeom prst="rect">
            <a:avLst/>
          </a:prstGeom>
          <a:solidFill>
            <a:srgbClr val="FAA936"/>
          </a:solidFill>
          <a:ln w="38100">
            <a:solidFill>
              <a:srgbClr val="FAA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rIns="180000" rtlCol="0" anchor="ctr">
            <a:no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Develop research projects </a:t>
            </a:r>
            <a:r>
              <a:rPr lang="en-US" sz="1600" dirty="0">
                <a:solidFill>
                  <a:schemeClr val="bg1"/>
                </a:solidFill>
              </a:rPr>
              <a:t>to encourage young scientists and young HCPs to pursue studies in the field of osteoporosis and musculoskeletal diseases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46DC84-EEFB-4DC3-A20E-6F4329EAFAD0}"/>
              </a:ext>
            </a:extLst>
          </p:cNvPr>
          <p:cNvSpPr/>
          <p:nvPr/>
        </p:nvSpPr>
        <p:spPr>
          <a:xfrm>
            <a:off x="6132672" y="4788391"/>
            <a:ext cx="2409595" cy="1438256"/>
          </a:xfrm>
          <a:prstGeom prst="rect">
            <a:avLst/>
          </a:prstGeom>
          <a:solidFill>
            <a:srgbClr val="FAA936"/>
          </a:solidFill>
          <a:ln w="38100">
            <a:solidFill>
              <a:srgbClr val="FAA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>
            <a:norm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Elaborate </a:t>
            </a:r>
            <a:r>
              <a:rPr lang="en-US" sz="1600" b="1" dirty="0" err="1">
                <a:solidFill>
                  <a:schemeClr val="bg1"/>
                </a:solidFill>
              </a:rPr>
              <a:t>programmes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for young scientists and health professionals collectively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5" name="Graphic 14" descr="Scientist male with solid fill">
            <a:extLst>
              <a:ext uri="{FF2B5EF4-FFF2-40B4-BE49-F238E27FC236}">
                <a16:creationId xmlns:a16="http://schemas.microsoft.com/office/drawing/2014/main" id="{C3AE5DA7-45B6-4325-8C52-E3824A0E9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167" y="5047117"/>
            <a:ext cx="914400" cy="914400"/>
          </a:xfrm>
          <a:prstGeom prst="rect">
            <a:avLst/>
          </a:prstGeom>
        </p:spPr>
      </p:pic>
      <p:pic>
        <p:nvPicPr>
          <p:cNvPr id="17" name="Graphic 16" descr="Lightbulb and gear with solid fill">
            <a:extLst>
              <a:ext uri="{FF2B5EF4-FFF2-40B4-BE49-F238E27FC236}">
                <a16:creationId xmlns:a16="http://schemas.microsoft.com/office/drawing/2014/main" id="{641A7DC8-8A6A-4DC7-87F8-BF9442B978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91586" y="1796724"/>
            <a:ext cx="914400" cy="914400"/>
          </a:xfrm>
          <a:prstGeom prst="rect">
            <a:avLst/>
          </a:prstGeom>
        </p:spPr>
      </p:pic>
      <p:pic>
        <p:nvPicPr>
          <p:cNvPr id="21" name="Graphic 20" descr="Microscope with solid fill">
            <a:extLst>
              <a:ext uri="{FF2B5EF4-FFF2-40B4-BE49-F238E27FC236}">
                <a16:creationId xmlns:a16="http://schemas.microsoft.com/office/drawing/2014/main" id="{B79B2516-C739-48D4-9DE8-F897FC9B73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25807" y="3307749"/>
            <a:ext cx="914400" cy="914400"/>
          </a:xfrm>
          <a:prstGeom prst="rect">
            <a:avLst/>
          </a:prstGeom>
        </p:spPr>
      </p:pic>
      <p:pic>
        <p:nvPicPr>
          <p:cNvPr id="23" name="Graphic 22" descr="Graduation cap with solid fill">
            <a:extLst>
              <a:ext uri="{FF2B5EF4-FFF2-40B4-BE49-F238E27FC236}">
                <a16:creationId xmlns:a16="http://schemas.microsoft.com/office/drawing/2014/main" id="{803443E3-C80D-41AF-97AC-C05F43663B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21667" y="5047117"/>
            <a:ext cx="914400" cy="914400"/>
          </a:xfrm>
          <a:prstGeom prst="rect">
            <a:avLst/>
          </a:prstGeom>
        </p:spPr>
      </p:pic>
      <p:pic>
        <p:nvPicPr>
          <p:cNvPr id="2050" name="Picture 2" descr="Membership Sports Club Hub – My CMS">
            <a:extLst>
              <a:ext uri="{FF2B5EF4-FFF2-40B4-BE49-F238E27FC236}">
                <a16:creationId xmlns:a16="http://schemas.microsoft.com/office/drawing/2014/main" id="{5E9DA80F-B8BB-4CF9-B299-1F29316A3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54" y="3429000"/>
            <a:ext cx="1381606" cy="91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047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University building icon blue - Transparent PNG &amp; SVG ...">
            <a:extLst>
              <a:ext uri="{FF2B5EF4-FFF2-40B4-BE49-F238E27FC236}">
                <a16:creationId xmlns:a16="http://schemas.microsoft.com/office/drawing/2014/main" id="{B67AF791-62D5-414E-B43F-A9FBA6FE7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46" y="1922417"/>
            <a:ext cx="2453368" cy="2453368"/>
          </a:xfrm>
          <a:prstGeom prst="rect">
            <a:avLst/>
          </a:prstGeom>
          <a:solidFill>
            <a:srgbClr val="003366"/>
          </a:solidFill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6DC1AAF-CCB7-4DC9-BC81-1BCB2A57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47" y="159546"/>
            <a:ext cx="8265923" cy="603034"/>
          </a:xfrm>
        </p:spPr>
        <p:txBody>
          <a:bodyPr/>
          <a:lstStyle/>
          <a:p>
            <a:r>
              <a:rPr lang="fr-CH" dirty="0" err="1"/>
              <a:t>Membership</a:t>
            </a:r>
            <a:r>
              <a:rPr lang="fr-CH" dirty="0"/>
              <a:t> </a:t>
            </a:r>
            <a:r>
              <a:rPr lang="fr-CH" dirty="0" err="1"/>
              <a:t>Benefits</a:t>
            </a:r>
            <a:endParaRPr lang="en-GB" dirty="0"/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718B1BAF-5B80-432A-A9F6-C3F74FD3E0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9998337"/>
              </p:ext>
            </p:extLst>
          </p:nvPr>
        </p:nvGraphicFramePr>
        <p:xfrm>
          <a:off x="2383970" y="932260"/>
          <a:ext cx="6760030" cy="4993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78896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47F16-32F3-45F7-BB71-B07DCAC50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95" y="279289"/>
            <a:ext cx="7603362" cy="603034"/>
          </a:xfrm>
        </p:spPr>
        <p:txBody>
          <a:bodyPr/>
          <a:lstStyle/>
          <a:p>
            <a:r>
              <a:rPr lang="en-GB" dirty="0"/>
              <a:t>How to join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631E5A-42B1-4B35-9C7D-8C92366D514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2023" y="1586891"/>
            <a:ext cx="8499953" cy="2923463"/>
          </a:xfrm>
        </p:spPr>
        <p:txBody>
          <a:bodyPr anchor="ctr">
            <a:normAutofit/>
          </a:bodyPr>
          <a:lstStyle/>
          <a:p>
            <a:pPr algn="l"/>
            <a:r>
              <a:rPr lang="en-US" sz="2000" b="0" i="0" dirty="0">
                <a:solidFill>
                  <a:srgbClr val="003366"/>
                </a:solidFill>
                <a:effectLst/>
                <a:latin typeface="Roboto"/>
              </a:rPr>
              <a:t>By joining your University will </a:t>
            </a:r>
            <a:r>
              <a:rPr lang="en-US" sz="2000" b="1" i="0" dirty="0">
                <a:solidFill>
                  <a:srgbClr val="003366"/>
                </a:solidFill>
                <a:effectLst/>
                <a:latin typeface="Roboto"/>
              </a:rPr>
              <a:t>actively take part in the global voice dedicated to osteoporosis, fragility fractures and musculoskeletal disorders </a:t>
            </a:r>
            <a:r>
              <a:rPr lang="en-US" sz="2000" b="0" i="0" dirty="0">
                <a:solidFill>
                  <a:srgbClr val="003366"/>
                </a:solidFill>
                <a:effectLst/>
                <a:latin typeface="Roboto"/>
              </a:rPr>
              <a:t>around the world.</a:t>
            </a:r>
          </a:p>
          <a:p>
            <a:pPr algn="l"/>
            <a:r>
              <a:rPr lang="en-US" sz="2000" b="0" i="0" dirty="0">
                <a:solidFill>
                  <a:srgbClr val="003366"/>
                </a:solidFill>
                <a:effectLst/>
                <a:latin typeface="Roboto"/>
              </a:rPr>
              <a:t>Your institution will be an </a:t>
            </a:r>
            <a:r>
              <a:rPr lang="en-US" sz="2000" b="1" i="0" dirty="0">
                <a:solidFill>
                  <a:srgbClr val="003366"/>
                </a:solidFill>
                <a:effectLst/>
                <a:latin typeface="Roboto"/>
              </a:rPr>
              <a:t>Allied Member </a:t>
            </a:r>
            <a:r>
              <a:rPr lang="en-US" sz="2000" b="0" i="0" dirty="0">
                <a:solidFill>
                  <a:srgbClr val="003366"/>
                </a:solidFill>
                <a:effectLst/>
                <a:latin typeface="Roboto"/>
              </a:rPr>
              <a:t>of the Committee of National Societies </a:t>
            </a:r>
          </a:p>
          <a:p>
            <a:pPr algn="l"/>
            <a:r>
              <a:rPr lang="en-US" sz="2000" b="1" i="0" dirty="0">
                <a:solidFill>
                  <a:srgbClr val="003366"/>
                </a:solidFill>
                <a:effectLst/>
                <a:latin typeface="Roboto"/>
              </a:rPr>
              <a:t>Members in the IOF network </a:t>
            </a:r>
            <a:r>
              <a:rPr lang="en-US" sz="2000" b="0" i="0" dirty="0">
                <a:solidFill>
                  <a:srgbClr val="003366"/>
                </a:solidFill>
                <a:effectLst/>
                <a:latin typeface="Roboto"/>
              </a:rPr>
              <a:t>represent a broad range of related interests.</a:t>
            </a:r>
          </a:p>
          <a:p>
            <a:pPr algn="l"/>
            <a:r>
              <a:rPr lang="en-US" sz="2000" b="1" dirty="0">
                <a:solidFill>
                  <a:srgbClr val="003366"/>
                </a:solidFill>
                <a:latin typeface="Roboto"/>
              </a:rPr>
              <a:t>Free membership 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8A80197-6348-4B73-86E9-6A898224872C}"/>
              </a:ext>
            </a:extLst>
          </p:cNvPr>
          <p:cNvSpPr/>
          <p:nvPr/>
        </p:nvSpPr>
        <p:spPr>
          <a:xfrm>
            <a:off x="148612" y="5039009"/>
            <a:ext cx="1250068" cy="765890"/>
          </a:xfrm>
          <a:prstGeom prst="rightArrow">
            <a:avLst/>
          </a:prstGeom>
          <a:solidFill>
            <a:srgbClr val="FAA936"/>
          </a:solidFill>
          <a:ln w="28575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921DFF-8251-42F7-A4E9-3328982EF289}"/>
              </a:ext>
            </a:extLst>
          </p:cNvPr>
          <p:cNvSpPr txBox="1"/>
          <p:nvPr/>
        </p:nvSpPr>
        <p:spPr>
          <a:xfrm>
            <a:off x="1631313" y="4926654"/>
            <a:ext cx="6239304" cy="990599"/>
          </a:xfrm>
          <a:prstGeom prst="rect">
            <a:avLst/>
          </a:prstGeom>
          <a:noFill/>
          <a:ln w="38100">
            <a:solidFill>
              <a:srgbClr val="FAA936"/>
            </a:solidFill>
          </a:ln>
        </p:spPr>
        <p:txBody>
          <a:bodyPr wrap="square" rtlCol="0"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366"/>
                </a:solidFill>
              </a:rPr>
              <a:t>Fill out the IOF University Network </a:t>
            </a:r>
            <a:r>
              <a:rPr lang="en-GB" sz="2000" b="1" dirty="0">
                <a:solidFill>
                  <a:srgbClr val="003366"/>
                </a:solidFill>
              </a:rPr>
              <a:t>Application Form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366"/>
                </a:solidFill>
              </a:rPr>
              <a:t>Send it to </a:t>
            </a:r>
            <a:r>
              <a:rPr lang="en-GB" sz="2000" dirty="0" err="1">
                <a:solidFill>
                  <a:srgbClr val="00336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lorelei.demullier@osteoporosis.foundation</a:t>
            </a:r>
            <a:r>
              <a:rPr lang="en-GB" sz="2000" dirty="0">
                <a:solidFill>
                  <a:srgbClr val="003366"/>
                </a:solidFill>
              </a:rPr>
              <a:t> </a:t>
            </a:r>
          </a:p>
        </p:txBody>
      </p:sp>
      <p:pic>
        <p:nvPicPr>
          <p:cNvPr id="5" name="Graphic 4" descr="User network with solid fill">
            <a:extLst>
              <a:ext uri="{FF2B5EF4-FFF2-40B4-BE49-F238E27FC236}">
                <a16:creationId xmlns:a16="http://schemas.microsoft.com/office/drawing/2014/main" id="{EF644A36-17DB-4AB1-80F4-BD998B5AE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8691" y="0"/>
            <a:ext cx="1679825" cy="167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40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</TotalTime>
  <Words>939</Words>
  <Application>Microsoft Office PowerPoint</Application>
  <PresentationFormat>On-screen Show (4:3)</PresentationFormat>
  <Paragraphs>161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 Light</vt:lpstr>
      <vt:lpstr>Calibri</vt:lpstr>
      <vt:lpstr>Arial</vt:lpstr>
      <vt:lpstr>Wingdings</vt:lpstr>
      <vt:lpstr>Roboto</vt:lpstr>
      <vt:lpstr>Office Theme</vt:lpstr>
      <vt:lpstr>The IOF University Network</vt:lpstr>
      <vt:lpstr>IOF and its Committees</vt:lpstr>
      <vt:lpstr>PowerPoint Presentation</vt:lpstr>
      <vt:lpstr>PowerPoint Presentation</vt:lpstr>
      <vt:lpstr>PowerPoint Presentation</vt:lpstr>
      <vt:lpstr>The IOF University Network</vt:lpstr>
      <vt:lpstr>Scope and Objectives</vt:lpstr>
      <vt:lpstr>Membership Benefits</vt:lpstr>
      <vt:lpstr>How to join</vt:lpstr>
      <vt:lpstr>IOF resources and flagship operations</vt:lpstr>
      <vt:lpstr>Educational Hub</vt:lpstr>
      <vt:lpstr>IOF Scientific &amp; Education Activities and Resources </vt:lpstr>
      <vt:lpstr>IOF Scientific Journals </vt:lpstr>
      <vt:lpstr>IOF Events </vt:lpstr>
      <vt:lpstr>BoneCast webinar</vt:lpstr>
      <vt:lpstr>Osteoporosis Essentials Course</vt:lpstr>
      <vt:lpstr>IOF Advocacy Activities and Resources </vt:lpstr>
      <vt:lpstr>PowerPoint Presentation</vt:lpstr>
      <vt:lpstr>World Osteoporosis Day</vt:lpstr>
      <vt:lpstr>RISK CHECK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Loreleï Demullier</cp:lastModifiedBy>
  <cp:revision>257</cp:revision>
  <cp:lastPrinted>2020-05-12T15:22:21Z</cp:lastPrinted>
  <dcterms:created xsi:type="dcterms:W3CDTF">2017-12-11T14:06:40Z</dcterms:created>
  <dcterms:modified xsi:type="dcterms:W3CDTF">2021-06-10T12:02:47Z</dcterms:modified>
</cp:coreProperties>
</file>