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98" r:id="rId7"/>
    <p:sldId id="297" r:id="rId8"/>
    <p:sldId id="299" r:id="rId9"/>
    <p:sldId id="295" r:id="rId10"/>
    <p:sldId id="259" r:id="rId11"/>
    <p:sldId id="258" r:id="rId12"/>
    <p:sldId id="260" r:id="rId13"/>
    <p:sldId id="261" r:id="rId14"/>
    <p:sldId id="262" r:id="rId15"/>
    <p:sldId id="265" r:id="rId16"/>
    <p:sldId id="264" r:id="rId17"/>
    <p:sldId id="290" r:id="rId18"/>
    <p:sldId id="291" r:id="rId19"/>
    <p:sldId id="269" r:id="rId20"/>
    <p:sldId id="270" r:id="rId21"/>
    <p:sldId id="271" r:id="rId22"/>
    <p:sldId id="272" r:id="rId23"/>
    <p:sldId id="292" r:id="rId24"/>
    <p:sldId id="274" r:id="rId25"/>
    <p:sldId id="275" r:id="rId26"/>
    <p:sldId id="276" r:id="rId27"/>
    <p:sldId id="277" r:id="rId28"/>
    <p:sldId id="278" r:id="rId29"/>
    <p:sldId id="293" r:id="rId30"/>
    <p:sldId id="280" r:id="rId31"/>
    <p:sldId id="281" r:id="rId32"/>
    <p:sldId id="282" r:id="rId33"/>
    <p:sldId id="283" r:id="rId34"/>
    <p:sldId id="284" r:id="rId35"/>
    <p:sldId id="294" r:id="rId36"/>
    <p:sldId id="286" r:id="rId37"/>
    <p:sldId id="287" r:id="rId38"/>
    <p:sldId id="288" r:id="rId39"/>
    <p:sldId id="28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5B731D-5CD3-D20F-C2EC-0DCF83851459}" name="Dominique Pierroz" initials="DP" userId="S::dominique.pierroz@osteoporosis.foundation::743956bd-b26d-438f-9b92-506a6a8e6bbc" providerId="AD"/>
  <p188:author id="{7F983446-0468-DF80-E5A9-98FF306BAA45}" name="Kristina Bulasheva" initials="KB" userId="S::kbulasheva@iofnyon.onmicrosoft.com::e327a66b-d2ed-453d-9042-8d595575941e" providerId="AD"/>
  <p188:author id="{503197C4-C94D-47BF-6C90-03B752D59920}" name="Ines Ribeiro" initials="IR" userId="S::ines.ribeiro@osteoporosis.foundation::e11e23b1-1ba4-4ed5-b01a-9c248eeca468" providerId="AD"/>
  <p188:author id="{792AE4C5-496F-B427-B53C-99E4E0D25AA1}" name="Kristina Bulasheva" initials="KB" userId="S::kristina.bulasheva@osteoporosis.foundation::e327a66b-d2ed-453d-9042-8d59557594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AA836"/>
    <a:srgbClr val="173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57195-6343-4AD0-9281-774475A9E089}" v="25" dt="2023-10-09T15:43:26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1" autoAdjust="0"/>
    <p:restoredTop sz="96327" autoAdjust="0"/>
  </p:normalViewPr>
  <p:slideViewPr>
    <p:cSldViewPr snapToGrid="0">
      <p:cViewPr varScale="1">
        <p:scale>
          <a:sx n="79" d="100"/>
          <a:sy n="79" d="100"/>
        </p:scale>
        <p:origin x="8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/>
              <a:t>Answer with </a:t>
            </a:r>
            <a:r>
              <a:rPr lang="en-GB" sz="1400" b="1" baseline="0" dirty="0"/>
              <a:t>“Yes”</a:t>
            </a:r>
            <a:endParaRPr lang="en-GB" sz="1400" b="1" dirty="0"/>
          </a:p>
        </c:rich>
      </c:tx>
      <c:layout>
        <c:manualLayout>
          <c:xMode val="edge"/>
          <c:yMode val="edge"/>
          <c:x val="0.37989477162618079"/>
          <c:y val="4.2706416588651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6650227139078"/>
          <c:y val="0.16397145462762694"/>
          <c:w val="0.71813723748425484"/>
          <c:h val="0.67046013978112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E-45F8-9CEC-C3DD80B31F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0E-45F8-9CEC-C3DD80B31F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E-45F8-9CEC-C3DD80B31F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0E-45F8-9CEC-C3DD80B31F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South Korea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0E-45F8-9CEC-C3DD80B31F2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0E-45F8-9CEC-C3DD80B31F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7424400"/>
        <c:axId val="811963968"/>
      </c:barChart>
      <c:catAx>
        <c:axId val="807424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1963968"/>
        <c:crosses val="autoZero"/>
        <c:auto val="1"/>
        <c:lblAlgn val="ctr"/>
        <c:lblOffset val="100"/>
        <c:noMultiLvlLbl val="0"/>
      </c:catAx>
      <c:valAx>
        <c:axId val="81196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aseline="0" dirty="0"/>
                  <a:t>Rate (%) of respondents</a:t>
                </a:r>
                <a:endParaRPr lang="en-GB" sz="1000" dirty="0"/>
              </a:p>
            </c:rich>
          </c:tx>
          <c:layout>
            <c:manualLayout>
              <c:xMode val="edge"/>
              <c:yMode val="edge"/>
              <c:x val="3.1023982404494103E-2"/>
              <c:y val="0.284040713002119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42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07410934299334"/>
          <c:y val="0.86135815820339834"/>
          <c:w val="0.88392589065700666"/>
          <c:h val="8.7394141890219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Sheet3!$A$17:$A$28</c:f>
              <c:strCache>
                <c:ptCount val="12"/>
                <c:pt idx="0">
                  <c:v>Vitamin D</c:v>
                </c:pt>
                <c:pt idx="1">
                  <c:v>Bazedoxifene</c:v>
                </c:pt>
                <c:pt idx="2">
                  <c:v>Teriparatide</c:v>
                </c:pt>
                <c:pt idx="3">
                  <c:v>Romosozumab</c:v>
                </c:pt>
                <c:pt idx="4">
                  <c:v>Denosumab</c:v>
                </c:pt>
                <c:pt idx="5">
                  <c:v>Minodronate</c:v>
                </c:pt>
                <c:pt idx="6">
                  <c:v>Ibandronate</c:v>
                </c:pt>
                <c:pt idx="7">
                  <c:v>Risedronate</c:v>
                </c:pt>
                <c:pt idx="8">
                  <c:v>Raloxifene</c:v>
                </c:pt>
                <c:pt idx="9">
                  <c:v>Vitamin K*</c:v>
                </c:pt>
                <c:pt idx="10">
                  <c:v>Zoledronic acid</c:v>
                </c:pt>
                <c:pt idx="11">
                  <c:v>MHT</c:v>
                </c:pt>
              </c:strCache>
            </c:strRef>
          </c:cat>
          <c:val>
            <c:numRef>
              <c:f>Sheet3!$B$17:$B$28</c:f>
              <c:numCache>
                <c:formatCode>General</c:formatCode>
                <c:ptCount val="12"/>
                <c:pt idx="0">
                  <c:v>56</c:v>
                </c:pt>
                <c:pt idx="1">
                  <c:v>23</c:v>
                </c:pt>
                <c:pt idx="2">
                  <c:v>20</c:v>
                </c:pt>
                <c:pt idx="3">
                  <c:v>20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  <c:pt idx="7">
                  <c:v>7</c:v>
                </c:pt>
                <c:pt idx="8">
                  <c:v>6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C-45E6-8AE5-D99BB27DA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830047"/>
        <c:axId val="600361263"/>
      </c:barChart>
      <c:catAx>
        <c:axId val="595830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361263"/>
        <c:crosses val="autoZero"/>
        <c:auto val="1"/>
        <c:lblAlgn val="ctr"/>
        <c:lblOffset val="100"/>
        <c:noMultiLvlLbl val="0"/>
      </c:catAx>
      <c:valAx>
        <c:axId val="600361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Number</a:t>
                </a:r>
                <a:r>
                  <a:rPr lang="en-GB" baseline="0" dirty="0"/>
                  <a:t> of respondents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830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9525" cap="rnd">
              <a:solidFill>
                <a:schemeClr val="accent1">
                  <a:shade val="1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3366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A6-45DF-B6CE-15F67DD847B2}"/>
              </c:ext>
            </c:extLst>
          </c:dPt>
          <c:dPt>
            <c:idx val="1"/>
            <c:invertIfNegative val="0"/>
            <c:bubble3D val="0"/>
            <c:spPr>
              <a:solidFill>
                <a:srgbClr val="FAA836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A6-45DF-B6CE-15F67DD847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A6-45DF-B6CE-15F67DD847B2}"/>
              </c:ext>
            </c:extLst>
          </c:dPt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I have had a diagnostic scan
 to check my bone density</c:v>
                </c:pt>
                <c:pt idx="2">
                  <c:v>Yes, Osteoporosis risk factors were 
checked or discussed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0.313</c:v>
                </c:pt>
                <c:pt idx="1">
                  <c:v>0.65300000000000002</c:v>
                </c:pt>
                <c:pt idx="2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E-4E51-BCA3-04547C053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23128248"/>
        <c:axId val="117493824"/>
      </c:barChart>
      <c:catAx>
        <c:axId val="523128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493824"/>
        <c:crosses val="autoZero"/>
        <c:auto val="1"/>
        <c:lblAlgn val="l"/>
        <c:lblOffset val="100"/>
        <c:noMultiLvlLbl val="0"/>
      </c:catAx>
      <c:valAx>
        <c:axId val="11749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128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56333964042766"/>
          <c:y val="0.75647791953216836"/>
          <c:w val="0.68533675308608977"/>
          <c:h val="0.20782190013975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6058415444452"/>
          <c:y val="6.855960084040065E-2"/>
          <c:w val="0.83968242964572615"/>
          <c:h val="0.69009326622178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Wrist</c:v>
                </c:pt>
                <c:pt idx="1">
                  <c:v>Spine</c:v>
                </c:pt>
                <c:pt idx="2">
                  <c:v>Upper arm</c:v>
                </c:pt>
                <c:pt idx="3">
                  <c:v>Rib</c:v>
                </c:pt>
                <c:pt idx="4">
                  <c:v>Hip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82</c:v>
                </c:pt>
                <c:pt idx="1">
                  <c:v>41</c:v>
                </c:pt>
                <c:pt idx="2">
                  <c:v>36</c:v>
                </c:pt>
                <c:pt idx="3">
                  <c:v>28</c:v>
                </c:pt>
                <c:pt idx="4">
                  <c:v>15</c:v>
                </c:pt>
                <c:pt idx="5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7-4940-9EC6-6E4FB2965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371616"/>
        <c:axId val="476538976"/>
      </c:barChart>
      <c:catAx>
        <c:axId val="4843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538976"/>
        <c:crosses val="autoZero"/>
        <c:auto val="1"/>
        <c:lblAlgn val="ctr"/>
        <c:lblOffset val="100"/>
        <c:noMultiLvlLbl val="0"/>
      </c:catAx>
      <c:valAx>
        <c:axId val="47653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Number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3716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strRef>
              <c:f>Sheet2!$A$15:$A$25</c:f>
              <c:strCache>
                <c:ptCount val="11"/>
                <c:pt idx="0">
                  <c:v>Calcium</c:v>
                </c:pt>
                <c:pt idx="1">
                  <c:v>Vitamin D</c:v>
                </c:pt>
                <c:pt idx="2">
                  <c:v>Alendronate</c:v>
                </c:pt>
                <c:pt idx="3">
                  <c:v>Denosumab</c:v>
                </c:pt>
                <c:pt idx="4">
                  <c:v>Zoledronic acid</c:v>
                </c:pt>
                <c:pt idx="5">
                  <c:v>Risedronate</c:v>
                </c:pt>
                <c:pt idx="6">
                  <c:v>Vitamin K</c:v>
                </c:pt>
                <c:pt idx="7">
                  <c:v>Collagen</c:v>
                </c:pt>
                <c:pt idx="8">
                  <c:v>Teriparatide</c:v>
                </c:pt>
                <c:pt idx="9">
                  <c:v>Magnesium</c:v>
                </c:pt>
                <c:pt idx="10">
                  <c:v>Romosozumab</c:v>
                </c:pt>
              </c:strCache>
            </c:strRef>
          </c:cat>
          <c:val>
            <c:numRef>
              <c:f>Sheet2!$B$15:$B$25</c:f>
              <c:numCache>
                <c:formatCode>General</c:formatCode>
                <c:ptCount val="11"/>
                <c:pt idx="0">
                  <c:v>43</c:v>
                </c:pt>
                <c:pt idx="1">
                  <c:v>34</c:v>
                </c:pt>
                <c:pt idx="2">
                  <c:v>33</c:v>
                </c:pt>
                <c:pt idx="3">
                  <c:v>24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4-4548-903B-0AB69CAE4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829087"/>
        <c:axId val="600368207"/>
      </c:barChart>
      <c:catAx>
        <c:axId val="59582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368207"/>
        <c:crosses val="autoZero"/>
        <c:auto val="1"/>
        <c:lblAlgn val="ctr"/>
        <c:lblOffset val="100"/>
        <c:noMultiLvlLbl val="0"/>
      </c:catAx>
      <c:valAx>
        <c:axId val="600368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Number</a:t>
                </a:r>
                <a:r>
                  <a:rPr lang="en-GB" baseline="0" dirty="0"/>
                  <a:t>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82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9525" cap="rnd">
              <a:solidFill>
                <a:schemeClr val="accent1">
                  <a:shade val="1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3366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A0-4EDC-A30E-F46737B7A37A}"/>
              </c:ext>
            </c:extLst>
          </c:dPt>
          <c:dPt>
            <c:idx val="1"/>
            <c:invertIfNegative val="0"/>
            <c:bubble3D val="0"/>
            <c:spPr>
              <a:solidFill>
                <a:srgbClr val="FAA836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A0-4EDC-A30E-F46737B7A3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A0-4EDC-A30E-F46737B7A37A}"/>
              </c:ext>
            </c:extLst>
          </c:dPt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I have had a diagnostic scan
 to check my bone density</c:v>
                </c:pt>
                <c:pt idx="2">
                  <c:v>Yes, Osteoporosis risk factors were 
checked or discussed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0.20799999999999999</c:v>
                </c:pt>
                <c:pt idx="1">
                  <c:v>0.71899999999999997</c:v>
                </c:pt>
                <c:pt idx="2">
                  <c:v>0.186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E-4E51-BCA3-04547C053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23128248"/>
        <c:axId val="117493824"/>
      </c:barChart>
      <c:catAx>
        <c:axId val="523128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493824"/>
        <c:crossesAt val="0"/>
        <c:auto val="1"/>
        <c:lblAlgn val="l"/>
        <c:lblOffset val="100"/>
        <c:noMultiLvlLbl val="0"/>
      </c:catAx>
      <c:valAx>
        <c:axId val="11749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128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56333964042766"/>
          <c:y val="0.75647791953216836"/>
          <c:w val="0.68533675308608977"/>
          <c:h val="0.20782190013975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Wrist</c:v>
                </c:pt>
                <c:pt idx="1">
                  <c:v>Spine</c:v>
                </c:pt>
                <c:pt idx="2">
                  <c:v>Upper arm</c:v>
                </c:pt>
                <c:pt idx="3">
                  <c:v>Rib</c:v>
                </c:pt>
                <c:pt idx="4">
                  <c:v>Hip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120</c:v>
                </c:pt>
                <c:pt idx="1">
                  <c:v>102</c:v>
                </c:pt>
                <c:pt idx="2">
                  <c:v>52</c:v>
                </c:pt>
                <c:pt idx="3">
                  <c:v>42</c:v>
                </c:pt>
                <c:pt idx="4">
                  <c:v>31</c:v>
                </c:pt>
                <c:pt idx="5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7-4940-9EC6-6E4FB2965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371616"/>
        <c:axId val="476538976"/>
      </c:barChart>
      <c:catAx>
        <c:axId val="4843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538976"/>
        <c:crosses val="autoZero"/>
        <c:auto val="1"/>
        <c:lblAlgn val="ctr"/>
        <c:lblOffset val="100"/>
        <c:noMultiLvlLbl val="0"/>
      </c:catAx>
      <c:valAx>
        <c:axId val="47653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Number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37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5.0925925925925923E-2"/>
          <c:w val="0.84396062992125986"/>
          <c:h val="0.58637904636920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Sheet5!$A$14:$A$23</c:f>
              <c:strCache>
                <c:ptCount val="10"/>
                <c:pt idx="0">
                  <c:v>Calcium</c:v>
                </c:pt>
                <c:pt idx="1">
                  <c:v>Vitamin D</c:v>
                </c:pt>
                <c:pt idx="2">
                  <c:v>Denosumab</c:v>
                </c:pt>
                <c:pt idx="3">
                  <c:v>Teriparatide</c:v>
                </c:pt>
                <c:pt idx="4">
                  <c:v>Alendronate</c:v>
                </c:pt>
                <c:pt idx="5">
                  <c:v>Ibandronate</c:v>
                </c:pt>
                <c:pt idx="6">
                  <c:v>Risedronate</c:v>
                </c:pt>
                <c:pt idx="7">
                  <c:v>Romosozumab</c:v>
                </c:pt>
                <c:pt idx="8">
                  <c:v>Zoledronic acid</c:v>
                </c:pt>
                <c:pt idx="9">
                  <c:v>Raloxifene</c:v>
                </c:pt>
              </c:strCache>
            </c:strRef>
          </c:cat>
          <c:val>
            <c:numRef>
              <c:f>Sheet5!$B$14:$B$23</c:f>
              <c:numCache>
                <c:formatCode>General</c:formatCode>
                <c:ptCount val="10"/>
                <c:pt idx="0">
                  <c:v>45</c:v>
                </c:pt>
                <c:pt idx="1">
                  <c:v>40</c:v>
                </c:pt>
                <c:pt idx="2">
                  <c:v>38</c:v>
                </c:pt>
                <c:pt idx="3">
                  <c:v>34</c:v>
                </c:pt>
                <c:pt idx="4">
                  <c:v>33</c:v>
                </c:pt>
                <c:pt idx="5">
                  <c:v>6</c:v>
                </c:pt>
                <c:pt idx="6">
                  <c:v>5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6-4EE7-BABF-86D8942C8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9027295"/>
        <c:axId val="1639332479"/>
      </c:barChart>
      <c:catAx>
        <c:axId val="59902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332479"/>
        <c:crosses val="autoZero"/>
        <c:auto val="1"/>
        <c:lblAlgn val="ctr"/>
        <c:lblOffset val="100"/>
        <c:noMultiLvlLbl val="0"/>
      </c:catAx>
      <c:valAx>
        <c:axId val="1639332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</a:t>
                </a:r>
                <a:r>
                  <a:rPr lang="en-GB" baseline="0"/>
                  <a:t> of respondents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027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9525" cap="rnd">
              <a:solidFill>
                <a:schemeClr val="accent1">
                  <a:shade val="1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3366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A0-4EDC-A30E-F46737B7A37A}"/>
              </c:ext>
            </c:extLst>
          </c:dPt>
          <c:dPt>
            <c:idx val="1"/>
            <c:invertIfNegative val="0"/>
            <c:bubble3D val="0"/>
            <c:spPr>
              <a:solidFill>
                <a:srgbClr val="FAA836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A0-4EDC-A30E-F46737B7A3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A0-4EDC-A30E-F46737B7A37A}"/>
              </c:ext>
            </c:extLst>
          </c:dPt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I have had a diagnostic scan
 to check my bone density</c:v>
                </c:pt>
                <c:pt idx="2">
                  <c:v>Yes, Osteoporosis risk factors were 
checked or discussed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0.313</c:v>
                </c:pt>
                <c:pt idx="1">
                  <c:v>0.61499999999999999</c:v>
                </c:pt>
                <c:pt idx="2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E-4E51-BCA3-04547C053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23128248"/>
        <c:axId val="117493824"/>
      </c:barChart>
      <c:catAx>
        <c:axId val="523128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493824"/>
        <c:crosses val="autoZero"/>
        <c:auto val="1"/>
        <c:lblAlgn val="l"/>
        <c:lblOffset val="100"/>
        <c:noMultiLvlLbl val="0"/>
      </c:catAx>
      <c:valAx>
        <c:axId val="11749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128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56333964042766"/>
          <c:y val="0.75647791953216836"/>
          <c:w val="0.68533675308608977"/>
          <c:h val="0.20782190013975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Wrist</c:v>
                </c:pt>
                <c:pt idx="1">
                  <c:v>Spine</c:v>
                </c:pt>
                <c:pt idx="2">
                  <c:v>Upper arm</c:v>
                </c:pt>
                <c:pt idx="3">
                  <c:v>Rib</c:v>
                </c:pt>
                <c:pt idx="4">
                  <c:v>Hip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7-4940-9EC6-6E4FB2965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371616"/>
        <c:axId val="476538976"/>
      </c:barChart>
      <c:catAx>
        <c:axId val="4843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538976"/>
        <c:crosses val="autoZero"/>
        <c:auto val="1"/>
        <c:lblAlgn val="ctr"/>
        <c:lblOffset val="100"/>
        <c:noMultiLvlLbl val="0"/>
      </c:catAx>
      <c:valAx>
        <c:axId val="47653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Number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37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1714785651793"/>
          <c:y val="5.0925925925925923E-2"/>
          <c:w val="0.85662729658792647"/>
          <c:h val="0.623844050743657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Sheet1!$A$10:$A$16</c:f>
              <c:strCache>
                <c:ptCount val="7"/>
                <c:pt idx="0">
                  <c:v>Denosumab</c:v>
                </c:pt>
                <c:pt idx="1">
                  <c:v>Ibandronate</c:v>
                </c:pt>
                <c:pt idx="2">
                  <c:v>Vitamin D</c:v>
                </c:pt>
                <c:pt idx="3">
                  <c:v>Alendronate</c:v>
                </c:pt>
                <c:pt idx="4">
                  <c:v>Risedronate</c:v>
                </c:pt>
                <c:pt idx="5">
                  <c:v>Raloxifene</c:v>
                </c:pt>
                <c:pt idx="6">
                  <c:v>Calcium </c:v>
                </c:pt>
              </c:strCache>
            </c:strRef>
          </c:cat>
          <c:val>
            <c:numRef>
              <c:f>Sheet1!$B$10:$B$16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8-4A4F-8C7E-D71A765A0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9697391"/>
        <c:axId val="1639311151"/>
      </c:barChart>
      <c:catAx>
        <c:axId val="58969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311151"/>
        <c:crosses val="autoZero"/>
        <c:auto val="1"/>
        <c:lblAlgn val="ctr"/>
        <c:lblOffset val="100"/>
        <c:noMultiLvlLbl val="0"/>
      </c:catAx>
      <c:valAx>
        <c:axId val="1639311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</a:t>
                </a:r>
                <a:r>
                  <a:rPr lang="en-GB" baseline="0"/>
                  <a:t> of respondents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69739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GB" sz="14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Answer with “No”</a:t>
            </a:r>
          </a:p>
        </c:rich>
      </c:tx>
      <c:layout>
        <c:manualLayout>
          <c:xMode val="edge"/>
          <c:yMode val="edge"/>
          <c:x val="0.36052507443806725"/>
          <c:y val="2.2191910751474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GB" sz="14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3-44CE-A25E-014E2A0385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3-44CE-A25E-014E2A0385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3-44CE-A25E-014E2A03851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3-44CE-A25E-014E2A03851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South Korea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23-44CE-A25E-014E2A03851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23-44CE-A25E-014E2A03851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7448336"/>
        <c:axId val="1105157488"/>
      </c:barChart>
      <c:catAx>
        <c:axId val="797448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5157488"/>
        <c:crosses val="autoZero"/>
        <c:auto val="1"/>
        <c:lblAlgn val="ctr"/>
        <c:lblOffset val="100"/>
        <c:noMultiLvlLbl val="0"/>
      </c:catAx>
      <c:valAx>
        <c:axId val="110515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dirty="0"/>
                  <a:t>Rate</a:t>
                </a:r>
                <a:r>
                  <a:rPr lang="en-GB" sz="1000" baseline="0" dirty="0"/>
                  <a:t> (%) of respondents</a:t>
                </a:r>
                <a:endParaRPr lang="en-GB" sz="1000" dirty="0"/>
              </a:p>
            </c:rich>
          </c:tx>
          <c:layout>
            <c:manualLayout>
              <c:xMode val="edge"/>
              <c:yMode val="edge"/>
              <c:x val="2.8096329852387341E-2"/>
              <c:y val="0.219388340395632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44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9525" cap="rnd">
              <a:solidFill>
                <a:schemeClr val="accent1">
                  <a:shade val="1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3366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A0-4EDC-A30E-F46737B7A37A}"/>
              </c:ext>
            </c:extLst>
          </c:dPt>
          <c:dPt>
            <c:idx val="1"/>
            <c:invertIfNegative val="0"/>
            <c:bubble3D val="0"/>
            <c:spPr>
              <a:solidFill>
                <a:srgbClr val="FAA836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A0-4EDC-A30E-F46737B7A3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A0-4EDC-A30E-F46737B7A37A}"/>
              </c:ext>
            </c:extLst>
          </c:dPt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I have had a diagnostic scan
 to check my bone density</c:v>
                </c:pt>
                <c:pt idx="2">
                  <c:v>Yes, Osteoporosis risk factors were 
checked or discussed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0.224</c:v>
                </c:pt>
                <c:pt idx="1">
                  <c:v>0.72799999999999998</c:v>
                </c:pt>
                <c:pt idx="2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E-4E51-BCA3-04547C053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23128248"/>
        <c:axId val="117493824"/>
      </c:barChart>
      <c:catAx>
        <c:axId val="523128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493824"/>
        <c:crosses val="autoZero"/>
        <c:auto val="1"/>
        <c:lblAlgn val="l"/>
        <c:lblOffset val="100"/>
        <c:noMultiLvlLbl val="0"/>
      </c:catAx>
      <c:valAx>
        <c:axId val="11749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128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56333964042766"/>
          <c:y val="0.75647791953216836"/>
          <c:w val="0.68533675308608977"/>
          <c:h val="0.20782190013975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/>
              <a:t>Answer</a:t>
            </a:r>
            <a:r>
              <a:rPr lang="en-GB" sz="1400" b="1" baseline="0" dirty="0"/>
              <a:t> with “No”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07708022273397"/>
          <c:y val="0.19123390196898166"/>
          <c:w val="0.79378337158564627"/>
          <c:h val="0.61566973064255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4-407C-B092-DCCEA83228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D4-407C-B092-DCCEA83228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D4-407C-B092-DCCEA83228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D4-407C-B092-DCCEA832289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South Korea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D4-407C-B092-DCCEA832289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</c:formatCode>
                <c:ptCount val="1"/>
                <c:pt idx="0">
                  <c:v>45.08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D4-407C-B092-DCCEA83228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5640064"/>
        <c:axId val="1026708176"/>
      </c:barChart>
      <c:catAx>
        <c:axId val="103564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6708176"/>
        <c:crosses val="autoZero"/>
        <c:auto val="1"/>
        <c:lblAlgn val="ctr"/>
        <c:lblOffset val="100"/>
        <c:noMultiLvlLbl val="0"/>
      </c:catAx>
      <c:valAx>
        <c:axId val="102670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dirty="0"/>
                  <a:t>Rate</a:t>
                </a:r>
                <a:r>
                  <a:rPr lang="en-GB" sz="1000" baseline="0" dirty="0"/>
                  <a:t> (</a:t>
                </a:r>
                <a:r>
                  <a:rPr lang="en-GB" sz="1000" dirty="0"/>
                  <a:t>%</a:t>
                </a:r>
                <a:r>
                  <a:rPr lang="en-GB" sz="1000" baseline="0" dirty="0"/>
                  <a:t>) of respondents</a:t>
                </a:r>
                <a:endParaRPr lang="en-GB" sz="1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4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/>
              <a:t>Answer with “No”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02772032731483"/>
          <c:y val="0.1691241885287437"/>
          <c:w val="0.78385937304185982"/>
          <c:h val="0.6601044884674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22-4410-B3AE-0D680B671C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22-4410-B3AE-0D680B671C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39.200000000000003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22-4410-B3AE-0D680B671C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22-4410-B3AE-0D680B671C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South Korea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22-4410-B3AE-0D680B671C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</c:formatCode>
                <c:ptCount val="1"/>
                <c:pt idx="0">
                  <c:v>32.659999999999997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22-4410-B3AE-0D680B671C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3112447"/>
        <c:axId val="1026701728"/>
      </c:barChart>
      <c:catAx>
        <c:axId val="1583112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6701728"/>
        <c:crosses val="autoZero"/>
        <c:auto val="1"/>
        <c:lblAlgn val="ctr"/>
        <c:lblOffset val="100"/>
        <c:noMultiLvlLbl val="0"/>
      </c:catAx>
      <c:valAx>
        <c:axId val="102670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aseline="0" dirty="0"/>
                  <a:t>Rate (%) of respondents</a:t>
                </a:r>
                <a:endParaRPr lang="en-GB" sz="1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11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44288205883732E-2"/>
          <c:y val="4.5282137556583113E-2"/>
          <c:w val="0.90970664664977818"/>
          <c:h val="0.75169148084765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Back pain</c:v>
                </c:pt>
                <c:pt idx="1">
                  <c:v>Height loss</c:v>
                </c:pt>
                <c:pt idx="2">
                  <c:v>Neither back pain nor height loss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50</c:v>
                </c:pt>
                <c:pt idx="1">
                  <c:v>24</c:v>
                </c:pt>
                <c:pt idx="2" formatCode="General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0-4D79-AECA-4D6728CB6B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Back pain</c:v>
                </c:pt>
                <c:pt idx="1">
                  <c:v>Height loss</c:v>
                </c:pt>
                <c:pt idx="2">
                  <c:v>Neither back pain nor height loss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26.8</c:v>
                </c:pt>
                <c:pt idx="1">
                  <c:v>6.7</c:v>
                </c:pt>
                <c:pt idx="2">
                  <c:v>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40-4D79-AECA-4D6728CB6B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Back pain</c:v>
                </c:pt>
                <c:pt idx="1">
                  <c:v>Height loss</c:v>
                </c:pt>
                <c:pt idx="2">
                  <c:v>Neither back pain nor height loss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58.6</c:v>
                </c:pt>
                <c:pt idx="1">
                  <c:v>22.6</c:v>
                </c:pt>
                <c:pt idx="2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40-4D79-AECA-4D6728CB6B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Back pain</c:v>
                </c:pt>
                <c:pt idx="1">
                  <c:v>Height loss</c:v>
                </c:pt>
                <c:pt idx="2">
                  <c:v>Neither back pain nor height loss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61.4</c:v>
                </c:pt>
                <c:pt idx="1">
                  <c:v>25.7</c:v>
                </c:pt>
                <c:pt idx="2">
                  <c:v>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40-4D79-AECA-4D6728CB6BA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South Korea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Back pain</c:v>
                </c:pt>
                <c:pt idx="1">
                  <c:v>Height loss</c:v>
                </c:pt>
                <c:pt idx="2">
                  <c:v>Neither back pain nor height loss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50.3</c:v>
                </c:pt>
                <c:pt idx="1">
                  <c:v>11.9</c:v>
                </c:pt>
                <c:pt idx="2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40-4D79-AECA-4D6728CB6BA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Back pain</c:v>
                </c:pt>
                <c:pt idx="1">
                  <c:v>Height loss</c:v>
                </c:pt>
                <c:pt idx="2">
                  <c:v>Neither back pain nor height loss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49.4</c:v>
                </c:pt>
                <c:pt idx="1">
                  <c:v>18.100000000000001</c:v>
                </c:pt>
                <c:pt idx="2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40-4D79-AECA-4D6728CB6B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46239"/>
        <c:axId val="1586954719"/>
      </c:barChart>
      <c:catAx>
        <c:axId val="480346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954719"/>
        <c:crosses val="autoZero"/>
        <c:auto val="1"/>
        <c:lblAlgn val="ctr"/>
        <c:lblOffset val="100"/>
        <c:noMultiLvlLbl val="0"/>
      </c:catAx>
      <c:valAx>
        <c:axId val="1586954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dirty="0"/>
                  <a:t>Rate</a:t>
                </a:r>
                <a:r>
                  <a:rPr lang="en-GB" sz="1100" baseline="0" dirty="0"/>
                  <a:t> (%) of answers over total number of collected answers</a:t>
                </a:r>
                <a:endParaRPr lang="en-GB" sz="11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34623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Wrist</c:v>
                </c:pt>
                <c:pt idx="1">
                  <c:v>Spine</c:v>
                </c:pt>
                <c:pt idx="2">
                  <c:v>Upper arm</c:v>
                </c:pt>
                <c:pt idx="3">
                  <c:v>Hip</c:v>
                </c:pt>
                <c:pt idx="4">
                  <c:v>Rib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570</c:v>
                </c:pt>
                <c:pt idx="1">
                  <c:v>236</c:v>
                </c:pt>
                <c:pt idx="2">
                  <c:v>156</c:v>
                </c:pt>
                <c:pt idx="3">
                  <c:v>128</c:v>
                </c:pt>
                <c:pt idx="4">
                  <c:v>117</c:v>
                </c:pt>
                <c:pt idx="5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7-4940-9EC6-6E4FB2965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371616"/>
        <c:axId val="476538976"/>
      </c:barChart>
      <c:catAx>
        <c:axId val="4843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538976"/>
        <c:crosses val="autoZero"/>
        <c:auto val="1"/>
        <c:lblAlgn val="ctr"/>
        <c:lblOffset val="100"/>
        <c:noMultiLvlLbl val="0"/>
      </c:catAx>
      <c:valAx>
        <c:axId val="47653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Number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3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37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Sheet4!$A$3:$A$13</c:f>
              <c:strCache>
                <c:ptCount val="11"/>
                <c:pt idx="0">
                  <c:v>Alendronate</c:v>
                </c:pt>
                <c:pt idx="1">
                  <c:v>Calcium</c:v>
                </c:pt>
                <c:pt idx="2">
                  <c:v>Vitamin D</c:v>
                </c:pt>
                <c:pt idx="3">
                  <c:v>Risedronate</c:v>
                </c:pt>
                <c:pt idx="4">
                  <c:v>Denusomab</c:v>
                </c:pt>
                <c:pt idx="5">
                  <c:v>Zoledronic Acid</c:v>
                </c:pt>
                <c:pt idx="6">
                  <c:v>Ibandronate</c:v>
                </c:pt>
                <c:pt idx="7">
                  <c:v>Teriparatide</c:v>
                </c:pt>
                <c:pt idx="8">
                  <c:v>Romosozumab</c:v>
                </c:pt>
                <c:pt idx="9">
                  <c:v>Strontium</c:v>
                </c:pt>
                <c:pt idx="10">
                  <c:v>Abaloparatide</c:v>
                </c:pt>
              </c:strCache>
            </c:strRef>
          </c:cat>
          <c:val>
            <c:numRef>
              <c:f>Sheet4!$B$3:$B$13</c:f>
              <c:numCache>
                <c:formatCode>General</c:formatCode>
                <c:ptCount val="11"/>
                <c:pt idx="0">
                  <c:v>410</c:v>
                </c:pt>
                <c:pt idx="1">
                  <c:v>337</c:v>
                </c:pt>
                <c:pt idx="2">
                  <c:v>237</c:v>
                </c:pt>
                <c:pt idx="3">
                  <c:v>56</c:v>
                </c:pt>
                <c:pt idx="4">
                  <c:v>41</c:v>
                </c:pt>
                <c:pt idx="5">
                  <c:v>37</c:v>
                </c:pt>
                <c:pt idx="6">
                  <c:v>13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0-4B5A-8EED-0919F2EC4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9700751"/>
        <c:axId val="600376639"/>
      </c:barChart>
      <c:catAx>
        <c:axId val="58970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376639"/>
        <c:crosses val="autoZero"/>
        <c:auto val="1"/>
        <c:lblAlgn val="ctr"/>
        <c:lblOffset val="100"/>
        <c:noMultiLvlLbl val="0"/>
      </c:catAx>
      <c:valAx>
        <c:axId val="60037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</a:t>
                </a:r>
                <a:r>
                  <a:rPr lang="en-GB" baseline="0"/>
                  <a:t> of respondents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700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9525" cap="rnd">
              <a:solidFill>
                <a:schemeClr val="accent1">
                  <a:shade val="1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3366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A0-4EDC-A30E-F46737B7A37A}"/>
              </c:ext>
            </c:extLst>
          </c:dPt>
          <c:dPt>
            <c:idx val="1"/>
            <c:invertIfNegative val="0"/>
            <c:bubble3D val="0"/>
            <c:spPr>
              <a:solidFill>
                <a:srgbClr val="FAA836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A0-4EDC-A30E-F46737B7A3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9525" cap="rnd">
                <a:solidFill>
                  <a:schemeClr val="accent1">
                    <a:shade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A0-4EDC-A30E-F46737B7A37A}"/>
              </c:ext>
            </c:extLst>
          </c:dPt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I have had a diagnostic scan
 to check my bone density</c:v>
                </c:pt>
                <c:pt idx="2">
                  <c:v>Yes, Osteoporosis risk factors were 
checked or discussed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0.51100000000000001</c:v>
                </c:pt>
                <c:pt idx="1">
                  <c:v>0.437</c:v>
                </c:pt>
                <c:pt idx="2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E-4E51-BCA3-04547C053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23128248"/>
        <c:axId val="117493824"/>
      </c:barChart>
      <c:catAx>
        <c:axId val="523128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493824"/>
        <c:crossesAt val="0"/>
        <c:auto val="1"/>
        <c:lblAlgn val="l"/>
        <c:lblOffset val="100"/>
        <c:noMultiLvlLbl val="0"/>
      </c:catAx>
      <c:valAx>
        <c:axId val="11749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128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56333964042766"/>
          <c:y val="0.75647791953216836"/>
          <c:w val="0.68533675308608977"/>
          <c:h val="0.20782190013975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Wrist</c:v>
                </c:pt>
                <c:pt idx="1">
                  <c:v>Spine</c:v>
                </c:pt>
                <c:pt idx="2">
                  <c:v>Upper arm</c:v>
                </c:pt>
                <c:pt idx="3">
                  <c:v>Hip</c:v>
                </c:pt>
                <c:pt idx="4">
                  <c:v>Rib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82</c:v>
                </c:pt>
                <c:pt idx="1">
                  <c:v>49</c:v>
                </c:pt>
                <c:pt idx="2">
                  <c:v>37</c:v>
                </c:pt>
                <c:pt idx="3">
                  <c:v>20</c:v>
                </c:pt>
                <c:pt idx="4">
                  <c:v>17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2-4765-AF26-065C92EED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371616"/>
        <c:axId val="476538976"/>
      </c:barChart>
      <c:catAx>
        <c:axId val="4843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538976"/>
        <c:crosses val="autoZero"/>
        <c:auto val="1"/>
        <c:lblAlgn val="ctr"/>
        <c:lblOffset val="100"/>
        <c:noMultiLvlLbl val="0"/>
      </c:catAx>
      <c:valAx>
        <c:axId val="47653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Number of respondents</a:t>
                </a:r>
              </a:p>
            </c:rich>
          </c:tx>
          <c:layout>
            <c:manualLayout>
              <c:xMode val="edge"/>
              <c:yMode val="edge"/>
              <c:x val="0"/>
              <c:y val="7.413126938841943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3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3716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FA546-1834-4780-AA7F-89DFC92596D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DC4BF-B527-4908-BFFE-67911C30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4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h/iofbonehealth/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://www.osteoporosis.foundation/" TargetMode="External"/><Relationship Id="rId7" Type="http://schemas.openxmlformats.org/officeDocument/2006/relationships/hyperlink" Target="https://www.youtube.com/user/iofbonehealth/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iofbonehealth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www.instagram.com/international_osteoporosis/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hyperlink" Target="https://www.facebook.com/iofbonehealth/" TargetMode="External"/><Relationship Id="rId9" Type="http://schemas.openxmlformats.org/officeDocument/2006/relationships/hyperlink" Target="https://www.linkedin.com/company/international-osteoporosis-foundation/" TargetMode="External"/><Relationship Id="rId1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>
            <a:extLst>
              <a:ext uri="{FF2B5EF4-FFF2-40B4-BE49-F238E27FC236}">
                <a16:creationId xmlns:a16="http://schemas.microsoft.com/office/drawing/2014/main" id="{026F84F0-8C28-4F0D-9706-A3FA9D399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B9915D3D-21F5-49A6-A1B3-7F8D25EACD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5084" y="389129"/>
            <a:ext cx="1639145" cy="8168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D68A96-84EF-45AA-9ED6-467CFB5500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834" y="2204938"/>
            <a:ext cx="7149164" cy="911142"/>
          </a:xfrm>
        </p:spPr>
        <p:txBody>
          <a:bodyPr anchor="b">
            <a:noAutofit/>
          </a:bodyPr>
          <a:lstStyle>
            <a:lvl1pPr algn="l">
              <a:defRPr sz="3900" b="1" i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A5E8A06-D2AD-4338-BBD3-C4E0B0E06C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5834" y="3121531"/>
            <a:ext cx="7134726" cy="623453"/>
          </a:xfrm>
        </p:spPr>
        <p:txBody>
          <a:bodyPr>
            <a:noAutofit/>
          </a:bodyPr>
          <a:lstStyle>
            <a:lvl1pPr marL="0" indent="0" algn="l">
              <a:buNone/>
              <a:defRPr sz="3400" b="0" i="0" baseline="0">
                <a:solidFill>
                  <a:srgbClr val="FAA93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 case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1917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>
            <a:extLst>
              <a:ext uri="{FF2B5EF4-FFF2-40B4-BE49-F238E27FC236}">
                <a16:creationId xmlns:a16="http://schemas.microsoft.com/office/drawing/2014/main" id="{8CA56ED5-35BA-4F68-9254-347FFD067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33"/>
            <a:ext cx="12192000" cy="6153477"/>
          </a:xfrm>
          <a:prstGeom prst="rect">
            <a:avLst/>
          </a:prstGeom>
        </p:spPr>
      </p:pic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FB52820-AEB4-448E-9CF7-CEFEC4BA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CD3E-9ACD-4331-916E-48A4B5948A17}" type="datetimeFigureOut">
              <a:rPr lang="en-GB" smtClean="0"/>
              <a:t>10/10/2023</a:t>
            </a:fld>
            <a:endParaRPr lang="en-GB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3B17E33A-6602-4C90-A416-DCEBDFE99A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00800" y="6367808"/>
            <a:ext cx="835600" cy="41640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7B27362-61E3-48A5-92AB-18C0ABFA9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94" y="279289"/>
            <a:ext cx="11482305" cy="603034"/>
          </a:xfrm>
        </p:spPr>
        <p:txBody>
          <a:bodyPr>
            <a:noAutofit/>
          </a:bodyPr>
          <a:lstStyle>
            <a:lvl1pPr>
              <a:defRPr sz="3400" b="1" i="0" baseline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D478C68-2B3C-4C48-A6D4-65DD71C01B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924" y="882324"/>
            <a:ext cx="11482304" cy="446944"/>
          </a:xfrm>
        </p:spPr>
        <p:txBody>
          <a:bodyPr>
            <a:noAutofit/>
          </a:bodyPr>
          <a:lstStyle>
            <a:lvl1pPr marL="0" indent="0" algn="l">
              <a:buNone/>
              <a:defRPr sz="2300" b="0" i="0" baseline="0">
                <a:solidFill>
                  <a:srgbClr val="FAA93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 case subtitle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6F9B2C5-EB61-4929-917D-6B920BD85E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4095" y="1583266"/>
            <a:ext cx="11482305" cy="3886201"/>
          </a:xfrm>
        </p:spPr>
        <p:txBody>
          <a:bodyPr/>
          <a:lstStyle>
            <a:lvl1pPr>
              <a:buClr>
                <a:srgbClr val="FAA936"/>
              </a:buClr>
              <a:defRPr sz="2200"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buClr>
                <a:srgbClr val="FAA936"/>
              </a:buClr>
              <a:defRPr sz="22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buClr>
                <a:srgbClr val="FAA936"/>
              </a:buClr>
              <a:defRPr sz="22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buClr>
                <a:srgbClr val="FAA936"/>
              </a:buClr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buClr>
                <a:srgbClr val="FAA936"/>
              </a:buClr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07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625A7FE0-353E-4143-82E7-7E57793F7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33"/>
            <a:ext cx="12192000" cy="6153477"/>
          </a:xfrm>
          <a:prstGeom prst="rect">
            <a:avLst/>
          </a:prstGeom>
        </p:spPr>
      </p:pic>
      <p:sp>
        <p:nvSpPr>
          <p:cNvPr id="8" name="Marcador de Posição da Data 3">
            <a:extLst>
              <a:ext uri="{FF2B5EF4-FFF2-40B4-BE49-F238E27FC236}">
                <a16:creationId xmlns:a16="http://schemas.microsoft.com/office/drawing/2014/main" id="{45599796-26CF-4FAE-82D7-631BA425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5C3CD3E-9ACD-4331-916E-48A4B5948A17}" type="datetimeFigureOut">
              <a:rPr lang="en-GB" smtClean="0"/>
              <a:t>10/10/2023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082BCB-D572-4E94-B78C-1594C2D4D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00800" y="6367808"/>
            <a:ext cx="835600" cy="41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3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>
            <a:extLst>
              <a:ext uri="{FF2B5EF4-FFF2-40B4-BE49-F238E27FC236}">
                <a16:creationId xmlns:a16="http://schemas.microsoft.com/office/drawing/2014/main" id="{96EDC911-5D8D-4909-BA09-390DD34E2D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82800"/>
            <a:ext cx="12192000" cy="9144000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CEA4727E-9522-494A-92CA-5210433301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5236" y="4863318"/>
            <a:ext cx="286902" cy="286902"/>
          </a:xfrm>
          <a:prstGeom prst="rect">
            <a:avLst/>
          </a:prstGeom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9C5F7A16-FD94-48CD-9276-F2B1555B85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06762" y="4858071"/>
            <a:ext cx="286902" cy="286902"/>
          </a:xfrm>
          <a:prstGeom prst="rect">
            <a:avLst/>
          </a:prstGeom>
        </p:spPr>
      </p:pic>
      <p:pic>
        <p:nvPicPr>
          <p:cNvPr id="11" name="Picture 21">
            <a:extLst>
              <a:ext uri="{FF2B5EF4-FFF2-40B4-BE49-F238E27FC236}">
                <a16:creationId xmlns:a16="http://schemas.microsoft.com/office/drawing/2014/main" id="{EE5186F2-D1A8-44B0-8A88-D7768BF750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53160" y="4863318"/>
            <a:ext cx="286902" cy="286902"/>
          </a:xfrm>
          <a:prstGeom prst="rect">
            <a:avLst/>
          </a:prstGeom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DBB4831-3E48-45FA-94A5-199B0D198C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37122" y="4863318"/>
            <a:ext cx="286902" cy="286902"/>
          </a:xfrm>
          <a:prstGeom prst="rect">
            <a:avLst/>
          </a:prstGeom>
        </p:spPr>
      </p:pic>
      <p:pic>
        <p:nvPicPr>
          <p:cNvPr id="13" name="Picture 23">
            <a:extLst>
              <a:ext uri="{FF2B5EF4-FFF2-40B4-BE49-F238E27FC236}">
                <a16:creationId xmlns:a16="http://schemas.microsoft.com/office/drawing/2014/main" id="{ABD90C0D-58D2-4844-9701-2C8CB17036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19827" y="4863318"/>
            <a:ext cx="286902" cy="286902"/>
          </a:xfrm>
          <a:prstGeom prst="rect">
            <a:avLst/>
          </a:prstGeom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40D599F1-3DDD-40F7-828B-3EE2F774E1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69198" y="4863318"/>
            <a:ext cx="286902" cy="286902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2483455D-2355-42BD-A5A8-619225556C53}"/>
              </a:ext>
            </a:extLst>
          </p:cNvPr>
          <p:cNvSpPr txBox="1"/>
          <p:nvPr userDrawn="1"/>
        </p:nvSpPr>
        <p:spPr>
          <a:xfrm>
            <a:off x="1964267" y="2659559"/>
            <a:ext cx="8263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200" b="0" i="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Our vision is a world without fragility fractures,</a:t>
            </a:r>
          </a:p>
          <a:p>
            <a:pPr algn="ctr">
              <a:lnSpc>
                <a:spcPct val="100000"/>
              </a:lnSpc>
            </a:pPr>
            <a:r>
              <a:rPr lang="en-US" sz="2200" b="0" i="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in which healthy mobility is a reality for all.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471A3461-4479-4285-9507-5DC1C7D073A6}"/>
              </a:ext>
            </a:extLst>
          </p:cNvPr>
          <p:cNvSpPr txBox="1"/>
          <p:nvPr userDrawn="1"/>
        </p:nvSpPr>
        <p:spPr>
          <a:xfrm>
            <a:off x="5572817" y="4297148"/>
            <a:ext cx="104636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rgbClr val="003366"/>
                </a:solidFill>
                <a:latin typeface="Calibri Light" charset="0"/>
                <a:ea typeface="Calibri Light" charset="0"/>
                <a:cs typeface="Calibri Light" charset="0"/>
              </a:rPr>
              <a:t>Join us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5339807E-86B3-4938-BFFD-E9C982D350D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943778" y="1022592"/>
            <a:ext cx="2304443" cy="114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5">
            <a:extLst>
              <a:ext uri="{FF2B5EF4-FFF2-40B4-BE49-F238E27FC236}">
                <a16:creationId xmlns:a16="http://schemas.microsoft.com/office/drawing/2014/main" id="{2D86A840-1E88-48B0-8237-F0E5ACEAA3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82800"/>
            <a:ext cx="12192000" cy="9144000"/>
          </a:xfrm>
          <a:prstGeom prst="rect">
            <a:avLst/>
          </a:prstGeom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3C223ECD-13C9-4709-ACEC-7425EF73CB16}"/>
              </a:ext>
            </a:extLst>
          </p:cNvPr>
          <p:cNvSpPr txBox="1"/>
          <p:nvPr userDrawn="1"/>
        </p:nvSpPr>
        <p:spPr>
          <a:xfrm>
            <a:off x="2074229" y="1832803"/>
            <a:ext cx="6704478" cy="341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http://www.osteoporosis.foundation/</a:t>
            </a:r>
            <a:endParaRPr lang="en-US" sz="1800" b="0" i="0" u="none" dirty="0">
              <a:solidFill>
                <a:srgbClr val="003366"/>
              </a:solidFill>
              <a:latin typeface="Calibri Light" panose="020F0302020204030204" pitchFamily="34" charset="0"/>
              <a:ea typeface="Calibri Light" charset="0"/>
              <a:cs typeface="Calibri Light" panose="020F0302020204030204" pitchFamily="34" charset="0"/>
            </a:endParaRPr>
          </a:p>
          <a:p>
            <a:pPr algn="l">
              <a:lnSpc>
                <a:spcPts val="3700"/>
              </a:lnSpc>
            </a:pP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</a:t>
            </a: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com/</a:t>
            </a:r>
            <a:r>
              <a:rPr lang="en-US" sz="1800" b="0" i="0" u="none" dirty="0" err="1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iofbonehealth</a:t>
            </a: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800" b="0" i="0" u="none" dirty="0">
              <a:solidFill>
                <a:srgbClr val="003366"/>
              </a:solidFill>
              <a:latin typeface="Calibri Light" panose="020F0302020204030204" pitchFamily="34" charset="0"/>
              <a:ea typeface="Calibri Light" charset="0"/>
              <a:cs typeface="Calibri Light" panose="020F0302020204030204" pitchFamily="34" charset="0"/>
            </a:endParaRPr>
          </a:p>
          <a:p>
            <a:pPr algn="l">
              <a:lnSpc>
                <a:spcPts val="3700"/>
              </a:lnSpc>
            </a:pP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instagram.</a:t>
            </a: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com/international_osteoporosis/</a:t>
            </a:r>
            <a:endParaRPr lang="en-US" sz="1800" b="0" i="0" u="none" dirty="0">
              <a:solidFill>
                <a:srgbClr val="003366"/>
              </a:solidFill>
              <a:latin typeface="Calibri Light" panose="020F0302020204030204" pitchFamily="34" charset="0"/>
              <a:ea typeface="Calibri Light" charset="0"/>
              <a:cs typeface="Calibri Light" panose="020F0302020204030204" pitchFamily="34" charset="0"/>
            </a:endParaRPr>
          </a:p>
          <a:p>
            <a:pPr algn="l">
              <a:lnSpc>
                <a:spcPts val="3700"/>
              </a:lnSpc>
            </a:pP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twitter.</a:t>
            </a: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com/</a:t>
            </a:r>
            <a:r>
              <a:rPr lang="en-US" sz="1800" b="0" i="0" u="none" dirty="0" err="1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iofbonehealth</a:t>
            </a: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800" b="0" i="0" u="none" dirty="0">
              <a:solidFill>
                <a:srgbClr val="003366"/>
              </a:solidFill>
              <a:latin typeface="Calibri Light" panose="020F0302020204030204" pitchFamily="34" charset="0"/>
              <a:ea typeface="Calibri Light" charset="0"/>
              <a:cs typeface="Calibri Light" panose="020F0302020204030204" pitchFamily="34" charset="0"/>
            </a:endParaRPr>
          </a:p>
          <a:p>
            <a:pPr algn="l">
              <a:lnSpc>
                <a:spcPts val="3700"/>
              </a:lnSpc>
            </a:pP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youtube.</a:t>
            </a: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com/</a:t>
            </a:r>
            <a:r>
              <a:rPr lang="en-US" sz="1800" b="0" i="0" u="none" dirty="0" err="1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iofbonehealth</a:t>
            </a: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800" b="0" i="0" u="none" dirty="0">
              <a:solidFill>
                <a:srgbClr val="003366"/>
              </a:solidFill>
              <a:latin typeface="Calibri Light" panose="020F0302020204030204" pitchFamily="34" charset="0"/>
              <a:ea typeface="Calibri Light" charset="0"/>
              <a:cs typeface="Calibri Light" panose="020F0302020204030204" pitchFamily="34" charset="0"/>
            </a:endParaRPr>
          </a:p>
          <a:p>
            <a:pPr algn="l">
              <a:lnSpc>
                <a:spcPts val="3700"/>
              </a:lnSpc>
            </a:pP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pinterest.</a:t>
            </a: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com/</a:t>
            </a:r>
            <a:r>
              <a:rPr lang="en-US" sz="1800" b="0" i="0" u="none" dirty="0" err="1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iofbonehealth</a:t>
            </a: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800" b="0" i="0" u="none" dirty="0">
              <a:solidFill>
                <a:srgbClr val="003366"/>
              </a:solidFill>
              <a:latin typeface="Calibri Light" panose="020F0302020204030204" pitchFamily="34" charset="0"/>
              <a:ea typeface="Calibri Light" charset="0"/>
              <a:cs typeface="Calibri Light" panose="020F0302020204030204" pitchFamily="34" charset="0"/>
            </a:endParaRPr>
          </a:p>
          <a:p>
            <a:pPr algn="l">
              <a:lnSpc>
                <a:spcPts val="3700"/>
              </a:lnSpc>
            </a:pP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</a:t>
            </a:r>
            <a:r>
              <a:rPr lang="en-US" sz="1800" b="0" i="0" u="none" dirty="0">
                <a:solidFill>
                  <a:srgbClr val="003366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com/company/international-osteoporosis-foundation/</a:t>
            </a:r>
            <a:endParaRPr lang="en-US" sz="1800" b="0" i="0" u="none" dirty="0">
              <a:solidFill>
                <a:srgbClr val="003366"/>
              </a:solidFill>
              <a:latin typeface="Calibri Light" panose="020F0302020204030204" pitchFamily="34" charset="0"/>
              <a:ea typeface="Calibri Light" charset="0"/>
              <a:cs typeface="Calibri Light" panose="020F0302020204030204" pitchFamily="34" charset="0"/>
            </a:endParaRPr>
          </a:p>
        </p:txBody>
      </p:sp>
      <p:pic>
        <p:nvPicPr>
          <p:cNvPr id="11" name="Picture 25">
            <a:extLst>
              <a:ext uri="{FF2B5EF4-FFF2-40B4-BE49-F238E27FC236}">
                <a16:creationId xmlns:a16="http://schemas.microsoft.com/office/drawing/2014/main" id="{1144FDAB-7CE6-41EC-B450-B14324BC2B2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435084" y="394580"/>
            <a:ext cx="1639145" cy="816831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110E26E0-4101-4ACC-998D-51CFE4EB5FA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42026" y="2501880"/>
            <a:ext cx="286902" cy="286902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0D9768F0-1D61-4630-BA41-6185E4B3E02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38826" y="2033275"/>
            <a:ext cx="286902" cy="286902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83FB01E8-CEEC-4BF5-8A17-9E385F0A909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38826" y="4824725"/>
            <a:ext cx="286902" cy="286902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00825A3-2BCE-4C33-BDA8-EE923E64C3F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38826" y="3435067"/>
            <a:ext cx="286902" cy="286902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0B1E7CF3-3AEC-477B-A7B1-41C3D086D1B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38826" y="3907436"/>
            <a:ext cx="286902" cy="286902"/>
          </a:xfrm>
          <a:prstGeom prst="rect">
            <a:avLst/>
          </a:prstGeom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FFF9C3C5-8AFD-4863-9DAE-C9EA7C6DF3C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738826" y="4371105"/>
            <a:ext cx="286902" cy="286902"/>
          </a:xfrm>
          <a:prstGeom prst="rect">
            <a:avLst/>
          </a:prstGeom>
        </p:spPr>
      </p:pic>
      <p:pic>
        <p:nvPicPr>
          <p:cNvPr id="18" name="Picture 24">
            <a:extLst>
              <a:ext uri="{FF2B5EF4-FFF2-40B4-BE49-F238E27FC236}">
                <a16:creationId xmlns:a16="http://schemas.microsoft.com/office/drawing/2014/main" id="{9C75F236-5BB9-4452-8C06-183EF0DDD4E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742026" y="2951879"/>
            <a:ext cx="286902" cy="2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4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41BD13E4-E0DB-4B07-8B8A-104D608D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8F61159-4C90-404F-988B-57B24DE2B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25AA714-21FB-4AA9-88B6-0B67A5963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CD3E-9ACD-4331-916E-48A4B5948A1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A0EF822-A7F9-4E6E-BB36-476341EC9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4A8634-5D69-44FF-A820-3A7ABFE88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EA85-078E-4CF9-AAB3-A7D43B2B1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27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EDB6-546A-4F97-A519-C22C03616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GB" dirty="0"/>
              <a:t>World Osteoporosis Day Survey 2023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D97C7C-A433-438C-8882-58313F50EDE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AA836"/>
                </a:solidFill>
              </a:rPr>
              <a:t>5 countries – 5 languages – women aged 60+</a:t>
            </a:r>
          </a:p>
        </p:txBody>
      </p:sp>
    </p:spTree>
    <p:extLst>
      <p:ext uri="{BB962C8B-B14F-4D97-AF65-F5344CB8AC3E}">
        <p14:creationId xmlns:p14="http://schemas.microsoft.com/office/powerpoint/2010/main" val="306211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3E92-AC46-B5E8-5636-AE7CC35B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United </a:t>
            </a:r>
            <a:r>
              <a:rPr lang="fr-CH" dirty="0" err="1"/>
              <a:t>Kingdom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654F7-324E-8EBF-4322-FA701CE31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err="1"/>
              <a:t>Detailed</a:t>
            </a:r>
            <a:r>
              <a:rPr lang="fr-CH" dirty="0"/>
              <a:t> </a:t>
            </a:r>
            <a:r>
              <a:rPr lang="fr-CH" dirty="0" err="1"/>
              <a:t>results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5E8589E-40E1-8329-2007-F89711827E4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4095" y="1583266"/>
            <a:ext cx="11197545" cy="883097"/>
          </a:xfrm>
        </p:spPr>
        <p:txBody>
          <a:bodyPr>
            <a:normAutofit/>
          </a:bodyPr>
          <a:lstStyle/>
          <a:p>
            <a:r>
              <a:rPr lang="fr-CH" sz="2000" dirty="0"/>
              <a:t>Q3: </a:t>
            </a:r>
            <a:r>
              <a:rPr lang="en-US" sz="2000" dirty="0"/>
              <a:t>After your break, were you given a diagnostic scan to assess for osteoporosis? </a:t>
            </a:r>
          </a:p>
          <a:p>
            <a:pPr marL="0" indent="0">
              <a:buNone/>
            </a:pPr>
            <a:r>
              <a:rPr lang="en-US" sz="1400" dirty="0"/>
              <a:t>       1’385 out of 2’200 women that said yes to the first question, answered this question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AC2F7-89AC-9AB0-8C18-0F4D69783ABC}"/>
              </a:ext>
            </a:extLst>
          </p:cNvPr>
          <p:cNvSpPr txBox="1"/>
          <p:nvPr/>
        </p:nvSpPr>
        <p:spPr>
          <a:xfrm>
            <a:off x="7087019" y="3842371"/>
            <a:ext cx="47472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If yes, what medication(s) were you prescribed: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F8517A-0D5F-8636-F6EA-B29B8E68046A}"/>
              </a:ext>
            </a:extLst>
          </p:cNvPr>
          <p:cNvSpPr/>
          <p:nvPr/>
        </p:nvSpPr>
        <p:spPr>
          <a:xfrm>
            <a:off x="4102665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</a:t>
            </a:r>
            <a:r>
              <a:rPr lang="fr-CH" sz="1600" dirty="0">
                <a:latin typeface="+mj-lt"/>
              </a:rPr>
              <a:t> (862 resp.)</a:t>
            </a:r>
          </a:p>
          <a:p>
            <a:pPr algn="ctr"/>
            <a:r>
              <a:rPr lang="fr-CH" sz="2000" b="1" dirty="0">
                <a:latin typeface="+mj-lt"/>
              </a:rPr>
              <a:t>62.2%</a:t>
            </a:r>
            <a:endParaRPr lang="en-US" b="1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B253E8-4481-40C8-5493-0CDA060DBCF4}"/>
              </a:ext>
            </a:extLst>
          </p:cNvPr>
          <p:cNvSpPr/>
          <p:nvPr/>
        </p:nvSpPr>
        <p:spPr>
          <a:xfrm>
            <a:off x="6476214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</a:t>
            </a:r>
            <a:r>
              <a:rPr lang="fr-CH" sz="1600" dirty="0">
                <a:latin typeface="+mj-lt"/>
              </a:rPr>
              <a:t> (523 resp.)</a:t>
            </a:r>
          </a:p>
          <a:p>
            <a:pPr algn="ctr"/>
            <a:r>
              <a:rPr lang="fr-CH" sz="2000" b="1" dirty="0">
                <a:latin typeface="+mj-lt"/>
              </a:rPr>
              <a:t>37.8%</a:t>
            </a:r>
            <a:endParaRPr lang="en-US" b="1" dirty="0">
              <a:latin typeface="+mj-lt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FAEA56-3DBE-2845-7673-CA776CD44BD2}"/>
              </a:ext>
            </a:extLst>
          </p:cNvPr>
          <p:cNvSpPr txBox="1">
            <a:spLocks/>
          </p:cNvSpPr>
          <p:nvPr/>
        </p:nvSpPr>
        <p:spPr>
          <a:xfrm>
            <a:off x="351924" y="3325946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Q4: </a:t>
            </a:r>
            <a:r>
              <a:rPr lang="en-US" sz="2000" dirty="0"/>
              <a:t>After your break, did you receive medication for osteoporosis?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  1’409 out of 2’200 women that said yes to the first question, answered this question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E8099B-5A1C-0D88-CD78-C302ECFE9837}"/>
              </a:ext>
            </a:extLst>
          </p:cNvPr>
          <p:cNvSpPr/>
          <p:nvPr/>
        </p:nvSpPr>
        <p:spPr>
          <a:xfrm>
            <a:off x="727167" y="4399029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</a:t>
            </a:r>
            <a:r>
              <a:rPr lang="fr-CH" sz="1600" dirty="0">
                <a:latin typeface="+mj-lt"/>
              </a:rPr>
              <a:t> (802 resp.)</a:t>
            </a:r>
          </a:p>
          <a:p>
            <a:pPr algn="ctr"/>
            <a:r>
              <a:rPr lang="fr-CH" sz="2000" b="1" dirty="0">
                <a:latin typeface="+mj-lt"/>
              </a:rPr>
              <a:t>56.9%</a:t>
            </a:r>
            <a:endParaRPr lang="en-US" b="1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4EFA6A-F214-718C-C864-48992D01D879}"/>
              </a:ext>
            </a:extLst>
          </p:cNvPr>
          <p:cNvSpPr/>
          <p:nvPr/>
        </p:nvSpPr>
        <p:spPr>
          <a:xfrm>
            <a:off x="3100716" y="4399029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</a:t>
            </a:r>
            <a:r>
              <a:rPr lang="fr-CH" sz="1600" dirty="0">
                <a:latin typeface="+mj-lt"/>
              </a:rPr>
              <a:t> (607 resp.)</a:t>
            </a:r>
          </a:p>
          <a:p>
            <a:pPr algn="ctr"/>
            <a:r>
              <a:rPr lang="fr-CH" sz="2000" b="1" dirty="0">
                <a:latin typeface="+mj-lt"/>
              </a:rPr>
              <a:t>43.1%</a:t>
            </a:r>
            <a:endParaRPr lang="en-US" b="1" dirty="0"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EF0C0F5-5463-30F5-013A-21AE3E31B2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547838"/>
              </p:ext>
            </p:extLst>
          </p:nvPr>
        </p:nvGraphicFramePr>
        <p:xfrm>
          <a:off x="6476214" y="39789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06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D18B-033B-01EC-72F1-393B2A65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United </a:t>
            </a:r>
            <a:r>
              <a:rPr lang="fr-CH" dirty="0" err="1"/>
              <a:t>Kingdom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14429-C8B7-2496-C413-159B85134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1’400 </a:t>
            </a:r>
            <a:r>
              <a:rPr lang="fr-CH" dirty="0" err="1"/>
              <a:t>women</a:t>
            </a:r>
            <a:r>
              <a:rPr lang="fr-CH" dirty="0"/>
              <a:t>, </a:t>
            </a:r>
            <a:r>
              <a:rPr lang="fr-CH" dirty="0" err="1"/>
              <a:t>who</a:t>
            </a:r>
            <a:r>
              <a:rPr lang="fr-CH" dirty="0"/>
              <a:t> </a:t>
            </a:r>
            <a:r>
              <a:rPr lang="fr-CH" dirty="0" err="1"/>
              <a:t>replied</a:t>
            </a:r>
            <a:r>
              <a:rPr lang="fr-CH" dirty="0"/>
              <a:t> ‘NO’ to the 1st question: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CA08B6A-4E25-1EFE-608E-8E01F459F0B6}"/>
              </a:ext>
            </a:extLst>
          </p:cNvPr>
          <p:cNvSpPr txBox="1">
            <a:spLocks/>
          </p:cNvSpPr>
          <p:nvPr/>
        </p:nvSpPr>
        <p:spPr>
          <a:xfrm>
            <a:off x="354095" y="1583266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Q5: </a:t>
            </a:r>
            <a:r>
              <a:rPr lang="en-US" sz="2000" dirty="0"/>
              <a:t>Has your doctor ever discussed bone health or osteoporosis with you?</a:t>
            </a:r>
          </a:p>
          <a:p>
            <a:pPr marL="0" indent="0">
              <a:buNone/>
            </a:pPr>
            <a:r>
              <a:rPr lang="en-US" sz="1400" dirty="0"/>
              <a:t>      2’143 responses by 1’400 women answered this question (with multiple choice) 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A015ED4-F291-50B1-EFFC-D5A499505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759917"/>
              </p:ext>
            </p:extLst>
          </p:nvPr>
        </p:nvGraphicFramePr>
        <p:xfrm>
          <a:off x="574158" y="2466363"/>
          <a:ext cx="11037835" cy="226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3304133-BA4D-CBDB-2721-FDCEDF10E7D3}"/>
              </a:ext>
            </a:extLst>
          </p:cNvPr>
          <p:cNvSpPr txBox="1"/>
          <p:nvPr/>
        </p:nvSpPr>
        <p:spPr>
          <a:xfrm>
            <a:off x="2960016" y="2681814"/>
            <a:ext cx="857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latin typeface="+mj-lt"/>
              </a:rPr>
              <a:t>256 resp.</a:t>
            </a:r>
            <a:endParaRPr lang="en-US" sz="12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0D7562-3089-D668-643F-F7CF0AD1DFC0}"/>
              </a:ext>
            </a:extLst>
          </p:cNvPr>
          <p:cNvSpPr txBox="1"/>
          <p:nvPr/>
        </p:nvSpPr>
        <p:spPr>
          <a:xfrm>
            <a:off x="8429134" y="3064674"/>
            <a:ext cx="857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latin typeface="+mj-lt"/>
              </a:rPr>
              <a:t>936 resp.</a:t>
            </a:r>
            <a:endParaRPr lang="en-US" sz="12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CF1F8-B023-5305-4B99-C450865835D4}"/>
              </a:ext>
            </a:extLst>
          </p:cNvPr>
          <p:cNvSpPr txBox="1"/>
          <p:nvPr/>
        </p:nvSpPr>
        <p:spPr>
          <a:xfrm>
            <a:off x="9734144" y="3445421"/>
            <a:ext cx="985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latin typeface="+mj-lt"/>
              </a:rPr>
              <a:t>1’1K resp.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578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623E-B20A-A995-35E9-67BFBDB2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United </a:t>
            </a:r>
            <a:r>
              <a:rPr lang="fr-CH" dirty="0" err="1"/>
              <a:t>Kingdom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CD3EA-D011-42E2-3CCC-2CDBBE456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1’400 </a:t>
            </a:r>
            <a:r>
              <a:rPr lang="fr-CH" dirty="0" err="1"/>
              <a:t>women</a:t>
            </a:r>
            <a:r>
              <a:rPr lang="fr-CH" dirty="0"/>
              <a:t>, </a:t>
            </a:r>
            <a:r>
              <a:rPr lang="fr-CH" dirty="0" err="1"/>
              <a:t>who</a:t>
            </a:r>
            <a:r>
              <a:rPr lang="fr-CH" dirty="0"/>
              <a:t> </a:t>
            </a:r>
            <a:r>
              <a:rPr lang="fr-CH" dirty="0" err="1"/>
              <a:t>replied</a:t>
            </a:r>
            <a:r>
              <a:rPr lang="fr-CH" dirty="0"/>
              <a:t> ‘NO’ to the 1st question: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DAD49D0-61BB-07D6-B910-46A864D636C2}"/>
              </a:ext>
            </a:extLst>
          </p:cNvPr>
          <p:cNvSpPr txBox="1">
            <a:spLocks/>
          </p:cNvSpPr>
          <p:nvPr/>
        </p:nvSpPr>
        <p:spPr>
          <a:xfrm>
            <a:off x="351924" y="1706160"/>
            <a:ext cx="11197545" cy="1300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Q6: </a:t>
            </a:r>
            <a:r>
              <a:rPr lang="en-US" sz="2000" dirty="0"/>
              <a:t>Spine fractures due to osteoporosis often remain undiagnosed. Have you noticed any of these symptoms?</a:t>
            </a:r>
          </a:p>
          <a:p>
            <a:pPr marL="0" indent="0">
              <a:buNone/>
            </a:pPr>
            <a:r>
              <a:rPr lang="en-US" sz="1400" dirty="0"/>
              <a:t>     2’144 responses by 1’400 people answered this question (with multiple choice)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D7F3AD-A1C5-600B-DF89-3BF2A9FFFD88}"/>
              </a:ext>
            </a:extLst>
          </p:cNvPr>
          <p:cNvSpPr/>
          <p:nvPr/>
        </p:nvSpPr>
        <p:spPr>
          <a:xfrm>
            <a:off x="488367" y="4035638"/>
            <a:ext cx="2682849" cy="114501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Back Pain (1’100 resp.)</a:t>
            </a:r>
          </a:p>
          <a:p>
            <a:pPr algn="ctr"/>
            <a:r>
              <a:rPr lang="fr-CH" sz="2800" b="1" dirty="0"/>
              <a:t>51.3%</a:t>
            </a:r>
            <a:endParaRPr lang="en-US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A5CC7A-E5D4-62F5-9ECA-57A55F965112}"/>
              </a:ext>
            </a:extLst>
          </p:cNvPr>
          <p:cNvSpPr/>
          <p:nvPr/>
        </p:nvSpPr>
        <p:spPr>
          <a:xfrm>
            <a:off x="9020785" y="4035638"/>
            <a:ext cx="2682848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err="1">
                <a:latin typeface="+mj-lt"/>
              </a:rPr>
              <a:t>Neither</a:t>
            </a:r>
            <a:r>
              <a:rPr lang="fr-CH" sz="2000" dirty="0">
                <a:latin typeface="+mj-lt"/>
              </a:rPr>
              <a:t> (902 resp.)</a:t>
            </a:r>
          </a:p>
          <a:p>
            <a:pPr algn="ctr"/>
            <a:r>
              <a:rPr lang="fr-CH" sz="2800" b="1" dirty="0"/>
              <a:t>42.1%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C3CC01-2A2E-64A2-AA87-95C518185D0F}"/>
              </a:ext>
            </a:extLst>
          </p:cNvPr>
          <p:cNvSpPr/>
          <p:nvPr/>
        </p:nvSpPr>
        <p:spPr>
          <a:xfrm>
            <a:off x="3894625" y="4035638"/>
            <a:ext cx="4396902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</a:rPr>
              <a:t>Height Loss (of 4 cm/ 1.5 inches or more) (514 resp.)  </a:t>
            </a:r>
          </a:p>
          <a:p>
            <a:pPr algn="ctr"/>
            <a:r>
              <a:rPr lang="fr-CH" sz="2800" b="1" dirty="0"/>
              <a:t>24%</a:t>
            </a:r>
            <a:endParaRPr lang="en-US" sz="2800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3A314B0-EF03-69D8-323B-F3144E536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383" y="3006815"/>
            <a:ext cx="1124277" cy="90667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87FC27F-8188-AE65-1E5A-1379972CC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6819" y="3016915"/>
            <a:ext cx="1124277" cy="89657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44FF867-875F-5AAA-8761-3D771073AF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2839" y="3035810"/>
            <a:ext cx="882342" cy="8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8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EDB6-546A-4F97-A519-C22C03616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468" y="1613577"/>
            <a:ext cx="9144000" cy="2387600"/>
          </a:xfrm>
        </p:spPr>
        <p:txBody>
          <a:bodyPr/>
          <a:lstStyle/>
          <a:p>
            <a:r>
              <a:rPr lang="en-GB" dirty="0"/>
              <a:t>Survey in Japan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D97C7C-A433-438C-8882-58313F50EDE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1’116 responses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62B680-6615-E3CD-2561-B9C2AED5F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68" y="1711731"/>
            <a:ext cx="2337421" cy="15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8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7CD3891-E784-C9C8-DF4A-839BD98DD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56" y="269160"/>
            <a:ext cx="2939453" cy="3596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C1100A-FC66-6B1F-C6B8-93D3660C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Japan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2CD89-4FAE-7C35-AACE-6BE0FF9176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>
                <a:solidFill>
                  <a:srgbClr val="FAA836"/>
                </a:solidFill>
              </a:rPr>
              <a:t>Key stats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F4953-CC56-EBE8-7C69-75715E0F8551}"/>
              </a:ext>
            </a:extLst>
          </p:cNvPr>
          <p:cNvSpPr txBox="1"/>
          <p:nvPr/>
        </p:nvSpPr>
        <p:spPr>
          <a:xfrm>
            <a:off x="536895" y="1503067"/>
            <a:ext cx="769225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fr-CH" sz="2400" b="1" dirty="0">
                <a:solidFill>
                  <a:srgbClr val="173C66"/>
                </a:solidFill>
              </a:rPr>
              <a:t>Facebook post</a:t>
            </a: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Reached </a:t>
            </a:r>
            <a:r>
              <a:rPr lang="en-GB" sz="2000" b="1" dirty="0">
                <a:latin typeface="+mj-lt"/>
              </a:rPr>
              <a:t>252’600</a:t>
            </a:r>
            <a:r>
              <a:rPr lang="en-GB" sz="2000" dirty="0">
                <a:latin typeface="+mj-lt"/>
              </a:rPr>
              <a:t> women</a:t>
            </a: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5’216</a:t>
            </a:r>
            <a:r>
              <a:rPr lang="en-GB" sz="2000" dirty="0">
                <a:latin typeface="+mj-lt"/>
              </a:rPr>
              <a:t> of them clicked the link</a:t>
            </a: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Over </a:t>
            </a:r>
            <a:r>
              <a:rPr lang="en-GB" sz="2000" b="1" dirty="0">
                <a:latin typeface="+mj-lt"/>
              </a:rPr>
              <a:t>550</a:t>
            </a:r>
            <a:r>
              <a:rPr lang="en-GB" sz="2000" dirty="0">
                <a:latin typeface="+mj-lt"/>
              </a:rPr>
              <a:t> post reactions with women sharing their stories and starting conversations</a:t>
            </a: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endParaRPr lang="fr-CH" sz="2000" dirty="0">
              <a:latin typeface="+mj-lt"/>
            </a:endParaRPr>
          </a:p>
          <a:p>
            <a:endParaRPr lang="fr-CH" sz="2000" dirty="0"/>
          </a:p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63B1E9-2FDB-72FF-B532-3F689D2C891F}"/>
              </a:ext>
            </a:extLst>
          </p:cNvPr>
          <p:cNvSpPr/>
          <p:nvPr/>
        </p:nvSpPr>
        <p:spPr>
          <a:xfrm>
            <a:off x="984479" y="4137324"/>
            <a:ext cx="2159326" cy="114501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Surveys </a:t>
            </a:r>
            <a:r>
              <a:rPr lang="fr-CH" sz="2000" dirty="0" err="1">
                <a:latin typeface="+mj-lt"/>
              </a:rPr>
              <a:t>started</a:t>
            </a:r>
            <a:endParaRPr lang="fr-CH" sz="2000" dirty="0">
              <a:latin typeface="+mj-lt"/>
            </a:endParaRPr>
          </a:p>
          <a:p>
            <a:pPr algn="ctr"/>
            <a:r>
              <a:rPr lang="fr-CH" sz="2800" b="1" dirty="0"/>
              <a:t>1’841</a:t>
            </a:r>
            <a:endParaRPr lang="en-US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E7A1C4-59DD-1FA9-076F-50B5077ACB3B}"/>
              </a:ext>
            </a:extLst>
          </p:cNvPr>
          <p:cNvSpPr/>
          <p:nvPr/>
        </p:nvSpPr>
        <p:spPr>
          <a:xfrm>
            <a:off x="3331475" y="4137324"/>
            <a:ext cx="2159326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Surveys </a:t>
            </a:r>
            <a:r>
              <a:rPr lang="fr-CH" sz="2000" dirty="0" err="1">
                <a:latin typeface="+mj-lt"/>
              </a:rPr>
              <a:t>submitted</a:t>
            </a:r>
            <a:endParaRPr lang="fr-CH" sz="2000" dirty="0">
              <a:latin typeface="+mj-lt"/>
            </a:endParaRPr>
          </a:p>
          <a:p>
            <a:pPr algn="ctr"/>
            <a:r>
              <a:rPr lang="fr-CH" sz="2800" b="1" dirty="0"/>
              <a:t>1’116</a:t>
            </a:r>
            <a:endParaRPr lang="en-US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816A5B-3C06-F07C-6CFA-31B557C7337A}"/>
              </a:ext>
            </a:extLst>
          </p:cNvPr>
          <p:cNvSpPr/>
          <p:nvPr/>
        </p:nvSpPr>
        <p:spPr>
          <a:xfrm>
            <a:off x="5678471" y="4137324"/>
            <a:ext cx="2159326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Completion rate </a:t>
            </a:r>
          </a:p>
          <a:p>
            <a:pPr algn="ctr"/>
            <a:r>
              <a:rPr lang="fr-CH" sz="2800" b="1" dirty="0"/>
              <a:t>60%</a:t>
            </a:r>
            <a:endParaRPr lang="en-US" sz="2800" b="1" dirty="0"/>
          </a:p>
        </p:txBody>
      </p:sp>
      <p:pic>
        <p:nvPicPr>
          <p:cNvPr id="20" name="Picture 19" descr="A computer monitor with a blank screen&#10;&#10;Description automatically generated">
            <a:extLst>
              <a:ext uri="{FF2B5EF4-FFF2-40B4-BE49-F238E27FC236}">
                <a16:creationId xmlns:a16="http://schemas.microsoft.com/office/drawing/2014/main" id="{4EC040F0-D4B0-D57C-6790-81DF9F639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37" y="3126258"/>
            <a:ext cx="3512470" cy="2922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177E69-326E-1170-29C4-87935E691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199" y="3345845"/>
            <a:ext cx="2946865" cy="18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5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149CD4A4-83A2-9A79-483C-72B07AFD1117}"/>
              </a:ext>
            </a:extLst>
          </p:cNvPr>
          <p:cNvSpPr txBox="1">
            <a:spLocks/>
          </p:cNvSpPr>
          <p:nvPr/>
        </p:nvSpPr>
        <p:spPr>
          <a:xfrm>
            <a:off x="354095" y="3182992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Q2: </a:t>
            </a:r>
            <a:r>
              <a:rPr lang="en-US" sz="2000" dirty="0"/>
              <a:t>Which bone(s) did you break: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 232 out of 1’116 women that said yes, answered this question (multiple answers possible)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921758B7-14AE-84A0-A7FD-22B2F9CFD9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899774"/>
              </p:ext>
            </p:extLst>
          </p:nvPr>
        </p:nvGraphicFramePr>
        <p:xfrm>
          <a:off x="1557914" y="4063714"/>
          <a:ext cx="3707273" cy="227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F0CDB2A2-F74D-F1A9-FBB9-716CFD429828}"/>
              </a:ext>
            </a:extLst>
          </p:cNvPr>
          <p:cNvSpPr txBox="1"/>
          <p:nvPr/>
        </p:nvSpPr>
        <p:spPr>
          <a:xfrm>
            <a:off x="4617146" y="4135039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36.2%</a:t>
            </a:r>
            <a:endParaRPr lang="en-US" sz="11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9E8384-BE6F-8AFE-72FF-26896DCDCD1A}"/>
              </a:ext>
            </a:extLst>
          </p:cNvPr>
          <p:cNvSpPr txBox="1"/>
          <p:nvPr/>
        </p:nvSpPr>
        <p:spPr>
          <a:xfrm>
            <a:off x="4202511" y="5239071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8.8%</a:t>
            </a:r>
            <a:endParaRPr lang="en-US" sz="11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D6F160-5EA6-AA92-250E-6363D7775B10}"/>
              </a:ext>
            </a:extLst>
          </p:cNvPr>
          <p:cNvSpPr txBox="1"/>
          <p:nvPr/>
        </p:nvSpPr>
        <p:spPr>
          <a:xfrm>
            <a:off x="3700588" y="5237217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8.6%</a:t>
            </a:r>
            <a:endParaRPr lang="en-US" sz="11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F1E7DA-1469-38F6-ED97-12FEECE91F9B}"/>
              </a:ext>
            </a:extLst>
          </p:cNvPr>
          <p:cNvSpPr txBox="1"/>
          <p:nvPr/>
        </p:nvSpPr>
        <p:spPr>
          <a:xfrm>
            <a:off x="3254881" y="4946811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15.9%</a:t>
            </a:r>
            <a:endParaRPr lang="en-US" sz="1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789FF9-AF9C-24F2-57D6-BB62901652D8}"/>
              </a:ext>
            </a:extLst>
          </p:cNvPr>
          <p:cNvSpPr txBox="1"/>
          <p:nvPr/>
        </p:nvSpPr>
        <p:spPr>
          <a:xfrm>
            <a:off x="2809174" y="4782718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21.1%</a:t>
            </a:r>
            <a:endParaRPr lang="en-US" sz="11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DE8576-B74B-CAEC-56C2-2ACF92ABFE9F}"/>
              </a:ext>
            </a:extLst>
          </p:cNvPr>
          <p:cNvSpPr txBox="1"/>
          <p:nvPr/>
        </p:nvSpPr>
        <p:spPr>
          <a:xfrm>
            <a:off x="2323765" y="4260165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35.3%</a:t>
            </a:r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5DBB9-D701-D13D-F245-CBB6893F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Japan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14B9A-60E5-AB29-A8F9-E6413E5E4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err="1"/>
              <a:t>Detailed</a:t>
            </a:r>
            <a:r>
              <a:rPr lang="fr-CH" dirty="0"/>
              <a:t> </a:t>
            </a:r>
            <a:r>
              <a:rPr lang="fr-CH" dirty="0" err="1"/>
              <a:t>results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EFC7E66-FBCC-F500-F438-358BFF04DF7F}"/>
              </a:ext>
            </a:extLst>
          </p:cNvPr>
          <p:cNvSpPr txBox="1">
            <a:spLocks/>
          </p:cNvSpPr>
          <p:nvPr/>
        </p:nvSpPr>
        <p:spPr>
          <a:xfrm>
            <a:off x="354095" y="1583266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/>
              <a:t>Q1: </a:t>
            </a:r>
            <a:r>
              <a:rPr lang="en-US" sz="2000"/>
              <a:t>After the age of 50, did you break a bone after a minor fall or bump?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/>
              <a:t>      1’116 out of 1’116 women answered this question</a:t>
            </a:r>
            <a:endParaRPr lang="en-US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4726F46-5799-7EAD-3D78-BEE3B0B1CB13}"/>
              </a:ext>
            </a:extLst>
          </p:cNvPr>
          <p:cNvSpPr/>
          <p:nvPr/>
        </p:nvSpPr>
        <p:spPr>
          <a:xfrm>
            <a:off x="4102665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</a:t>
            </a:r>
            <a:r>
              <a:rPr lang="fr-CH" sz="1600" dirty="0">
                <a:latin typeface="+mj-lt"/>
              </a:rPr>
              <a:t> (818 resp.)</a:t>
            </a:r>
          </a:p>
          <a:p>
            <a:pPr algn="ctr"/>
            <a:r>
              <a:rPr lang="fr-CH" sz="2000" b="1" dirty="0">
                <a:latin typeface="+mj-lt"/>
              </a:rPr>
              <a:t>73.3%</a:t>
            </a:r>
            <a:endParaRPr lang="en-US" b="1" dirty="0"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A5B4C5-27C4-D7B9-C957-D8FD431E29B0}"/>
              </a:ext>
            </a:extLst>
          </p:cNvPr>
          <p:cNvSpPr/>
          <p:nvPr/>
        </p:nvSpPr>
        <p:spPr>
          <a:xfrm>
            <a:off x="6476214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 </a:t>
            </a:r>
            <a:r>
              <a:rPr lang="fr-CH" sz="1600" dirty="0">
                <a:latin typeface="+mj-lt"/>
              </a:rPr>
              <a:t>(298 resp.)</a:t>
            </a:r>
          </a:p>
          <a:p>
            <a:pPr algn="ctr"/>
            <a:r>
              <a:rPr lang="fr-CH" sz="2000" b="1" dirty="0">
                <a:latin typeface="+mj-lt"/>
              </a:rPr>
              <a:t>26.7%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784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3E92-AC46-B5E8-5636-AE7CC35B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Japan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654F7-324E-8EBF-4322-FA701CE31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err="1"/>
              <a:t>Detailed</a:t>
            </a:r>
            <a:r>
              <a:rPr lang="fr-CH" dirty="0"/>
              <a:t> </a:t>
            </a:r>
            <a:r>
              <a:rPr lang="fr-CH" dirty="0" err="1"/>
              <a:t>Results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5E8589E-40E1-8329-2007-F89711827E4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4095" y="1583266"/>
            <a:ext cx="11197545" cy="883097"/>
          </a:xfrm>
        </p:spPr>
        <p:txBody>
          <a:bodyPr>
            <a:normAutofit/>
          </a:bodyPr>
          <a:lstStyle/>
          <a:p>
            <a:r>
              <a:rPr lang="fr-CH" sz="2000" dirty="0"/>
              <a:t>Q3: </a:t>
            </a:r>
            <a:r>
              <a:rPr lang="en-US" sz="2000" dirty="0"/>
              <a:t>After your break, were you given a diagnostic scan to assess for osteoporosis? </a:t>
            </a:r>
          </a:p>
          <a:p>
            <a:pPr marL="0" indent="0">
              <a:buNone/>
            </a:pPr>
            <a:r>
              <a:rPr lang="en-US" sz="1400" dirty="0"/>
              <a:t>       293 out of 1’116 women that said yes to the first question, answered this question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FF141F3-11F6-8321-F6C9-36E4738B0756}"/>
              </a:ext>
            </a:extLst>
          </p:cNvPr>
          <p:cNvSpPr txBox="1">
            <a:spLocks/>
          </p:cNvSpPr>
          <p:nvPr/>
        </p:nvSpPr>
        <p:spPr>
          <a:xfrm>
            <a:off x="333750" y="3331723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Q4: </a:t>
            </a:r>
            <a:r>
              <a:rPr lang="en-US" sz="2000" dirty="0"/>
              <a:t>After your break, did you receive medication for osteoporosis?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  298 out of 1’116 women that said yes to the first question, answered this question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AC2F7-89AC-9AB0-8C18-0F4D69783ABC}"/>
              </a:ext>
            </a:extLst>
          </p:cNvPr>
          <p:cNvSpPr txBox="1"/>
          <p:nvPr/>
        </p:nvSpPr>
        <p:spPr>
          <a:xfrm>
            <a:off x="7216956" y="3726655"/>
            <a:ext cx="47472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If yes, what medication(s) were you prescribed: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A687F1-C077-00D4-37DD-7764880F9DA6}"/>
              </a:ext>
            </a:extLst>
          </p:cNvPr>
          <p:cNvSpPr/>
          <p:nvPr/>
        </p:nvSpPr>
        <p:spPr>
          <a:xfrm>
            <a:off x="727167" y="4399029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</a:t>
            </a:r>
            <a:r>
              <a:rPr lang="fr-CH" sz="1600" dirty="0">
                <a:latin typeface="+mj-lt"/>
              </a:rPr>
              <a:t> (172 resp.)</a:t>
            </a:r>
          </a:p>
          <a:p>
            <a:pPr algn="ctr"/>
            <a:r>
              <a:rPr lang="fr-CH" sz="2000" b="1" dirty="0">
                <a:latin typeface="+mj-lt"/>
              </a:rPr>
              <a:t>57.7%</a:t>
            </a:r>
            <a:endParaRPr lang="en-US" b="1" dirty="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C4F35A-B480-D03D-0718-EFDC78E4E9D5}"/>
              </a:ext>
            </a:extLst>
          </p:cNvPr>
          <p:cNvSpPr/>
          <p:nvPr/>
        </p:nvSpPr>
        <p:spPr>
          <a:xfrm>
            <a:off x="3100716" y="4399029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</a:t>
            </a:r>
            <a:r>
              <a:rPr lang="fr-CH" sz="1600" dirty="0">
                <a:latin typeface="+mj-lt"/>
              </a:rPr>
              <a:t> (126 resp.)</a:t>
            </a:r>
          </a:p>
          <a:p>
            <a:pPr algn="ctr"/>
            <a:r>
              <a:rPr lang="fr-CH" sz="2000" b="1" dirty="0">
                <a:latin typeface="+mj-lt"/>
              </a:rPr>
              <a:t>42.3%</a:t>
            </a:r>
            <a:endParaRPr lang="en-US" b="1" dirty="0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427717-6432-E348-0983-EE460C205669}"/>
              </a:ext>
            </a:extLst>
          </p:cNvPr>
          <p:cNvSpPr/>
          <p:nvPr/>
        </p:nvSpPr>
        <p:spPr>
          <a:xfrm>
            <a:off x="4102665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</a:t>
            </a:r>
            <a:r>
              <a:rPr lang="fr-CH" sz="1600" dirty="0">
                <a:latin typeface="+mj-lt"/>
              </a:rPr>
              <a:t> (197 resp.)</a:t>
            </a:r>
          </a:p>
          <a:p>
            <a:pPr algn="ctr"/>
            <a:r>
              <a:rPr lang="fr-CH" sz="2000" b="1" dirty="0">
                <a:latin typeface="+mj-lt"/>
              </a:rPr>
              <a:t>67.2%</a:t>
            </a:r>
            <a:endParaRPr lang="en-US" b="1" dirty="0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FC796B-17B7-AE5C-09FF-5F4D8DB6E0A3}"/>
              </a:ext>
            </a:extLst>
          </p:cNvPr>
          <p:cNvSpPr/>
          <p:nvPr/>
        </p:nvSpPr>
        <p:spPr>
          <a:xfrm>
            <a:off x="6476214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</a:t>
            </a:r>
            <a:r>
              <a:rPr lang="fr-CH" sz="1600" dirty="0">
                <a:latin typeface="+mj-lt"/>
              </a:rPr>
              <a:t> (96 resp.)</a:t>
            </a:r>
          </a:p>
          <a:p>
            <a:pPr algn="ctr"/>
            <a:r>
              <a:rPr lang="fr-CH" sz="2000" b="1" dirty="0">
                <a:latin typeface="+mj-lt"/>
              </a:rPr>
              <a:t>32.8%</a:t>
            </a:r>
            <a:endParaRPr lang="en-US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B81D2-070C-51D3-CBDF-A4323BDE36A9}"/>
              </a:ext>
            </a:extLst>
          </p:cNvPr>
          <p:cNvSpPr txBox="1"/>
          <p:nvPr/>
        </p:nvSpPr>
        <p:spPr>
          <a:xfrm>
            <a:off x="6999242" y="6365986"/>
            <a:ext cx="2267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*Categorised as prescription medication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538B832-DA07-C1C6-AC24-F4095AE8D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734773"/>
              </p:ext>
            </p:extLst>
          </p:nvPr>
        </p:nvGraphicFramePr>
        <p:xfrm>
          <a:off x="6694522" y="3982437"/>
          <a:ext cx="4417615" cy="243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88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D18B-033B-01EC-72F1-393B2A65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Japan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14429-C8B7-2496-C413-159B85134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298 </a:t>
            </a:r>
            <a:r>
              <a:rPr lang="fr-CH" dirty="0" err="1"/>
              <a:t>women</a:t>
            </a:r>
            <a:r>
              <a:rPr lang="fr-CH" dirty="0"/>
              <a:t>, </a:t>
            </a:r>
            <a:r>
              <a:rPr lang="fr-CH" dirty="0" err="1"/>
              <a:t>who</a:t>
            </a:r>
            <a:r>
              <a:rPr lang="fr-CH" dirty="0"/>
              <a:t> </a:t>
            </a:r>
            <a:r>
              <a:rPr lang="fr-CH" dirty="0" err="1"/>
              <a:t>replied</a:t>
            </a:r>
            <a:r>
              <a:rPr lang="fr-CH" dirty="0"/>
              <a:t> ‘NO’ to the 1st question: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CA08B6A-4E25-1EFE-608E-8E01F459F0B6}"/>
              </a:ext>
            </a:extLst>
          </p:cNvPr>
          <p:cNvSpPr txBox="1">
            <a:spLocks/>
          </p:cNvSpPr>
          <p:nvPr/>
        </p:nvSpPr>
        <p:spPr>
          <a:xfrm>
            <a:off x="354095" y="1583266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Q5: </a:t>
            </a:r>
            <a:r>
              <a:rPr lang="en-US" sz="2000" dirty="0"/>
              <a:t>Has your doctor ever discussed bone health or osteoporosis with you?</a:t>
            </a:r>
          </a:p>
          <a:p>
            <a:pPr marL="0" indent="0">
              <a:buNone/>
            </a:pPr>
            <a:r>
              <a:rPr lang="en-US" sz="1400" dirty="0"/>
              <a:t>      321 responses by 298 answered this question </a:t>
            </a:r>
            <a:r>
              <a:rPr lang="en-US" sz="1400" b="1" dirty="0"/>
              <a:t>(with multiple choice) 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A015ED4-F291-50B1-EFFC-D5A499505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100439"/>
              </p:ext>
            </p:extLst>
          </p:nvPr>
        </p:nvGraphicFramePr>
        <p:xfrm>
          <a:off x="574158" y="2466363"/>
          <a:ext cx="11037835" cy="226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3304133-BA4D-CBDB-2721-FDCEDF10E7D3}"/>
              </a:ext>
            </a:extLst>
          </p:cNvPr>
          <p:cNvSpPr txBox="1"/>
          <p:nvPr/>
        </p:nvSpPr>
        <p:spPr>
          <a:xfrm>
            <a:off x="2637799" y="2627019"/>
            <a:ext cx="857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latin typeface="+mj-lt"/>
              </a:rPr>
              <a:t>34 </a:t>
            </a:r>
            <a:r>
              <a:rPr lang="fr-CH" sz="1100" dirty="0"/>
              <a:t>resp.</a:t>
            </a:r>
            <a:endParaRPr lang="en-US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0D7562-3089-D668-643F-F7CF0AD1DFC0}"/>
              </a:ext>
            </a:extLst>
          </p:cNvPr>
          <p:cNvSpPr txBox="1"/>
          <p:nvPr/>
        </p:nvSpPr>
        <p:spPr>
          <a:xfrm>
            <a:off x="5523947" y="3460810"/>
            <a:ext cx="857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latin typeface="+mj-lt"/>
              </a:rPr>
              <a:t>93 resp.</a:t>
            </a:r>
            <a:endParaRPr lang="en-US" sz="12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CF1F8-B023-5305-4B99-C450865835D4}"/>
              </a:ext>
            </a:extLst>
          </p:cNvPr>
          <p:cNvSpPr txBox="1"/>
          <p:nvPr/>
        </p:nvSpPr>
        <p:spPr>
          <a:xfrm>
            <a:off x="10650912" y="3041683"/>
            <a:ext cx="118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latin typeface="+mj-lt"/>
              </a:rPr>
              <a:t>194 resp.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488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623E-B20A-A995-35E9-67BFBDB2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Japan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CD3EA-D011-42E2-3CCC-2CDBBE456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298 </a:t>
            </a:r>
            <a:r>
              <a:rPr lang="fr-CH" dirty="0" err="1"/>
              <a:t>women</a:t>
            </a:r>
            <a:r>
              <a:rPr lang="fr-CH" dirty="0"/>
              <a:t>, </a:t>
            </a:r>
            <a:r>
              <a:rPr lang="fr-CH" dirty="0" err="1"/>
              <a:t>who</a:t>
            </a:r>
            <a:r>
              <a:rPr lang="fr-CH" dirty="0"/>
              <a:t> </a:t>
            </a:r>
            <a:r>
              <a:rPr lang="fr-CH" dirty="0" err="1"/>
              <a:t>replied</a:t>
            </a:r>
            <a:r>
              <a:rPr lang="fr-CH" dirty="0"/>
              <a:t> ‘NO’ to the 1st question: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DAD49D0-61BB-07D6-B910-46A864D636C2}"/>
              </a:ext>
            </a:extLst>
          </p:cNvPr>
          <p:cNvSpPr txBox="1">
            <a:spLocks/>
          </p:cNvSpPr>
          <p:nvPr/>
        </p:nvSpPr>
        <p:spPr>
          <a:xfrm>
            <a:off x="351924" y="1706160"/>
            <a:ext cx="11197545" cy="1300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Q6: </a:t>
            </a:r>
            <a:r>
              <a:rPr lang="en-US" sz="2000" dirty="0"/>
              <a:t>Spine fractures due to osteoporosis often remain undiagnosed. Have you noticed any of these symptoms?</a:t>
            </a:r>
          </a:p>
          <a:p>
            <a:pPr marL="0" indent="0">
              <a:buNone/>
            </a:pPr>
            <a:r>
              <a:rPr lang="en-US" sz="1400" dirty="0"/>
              <a:t>     306 responses by 298 women answered this question </a:t>
            </a:r>
            <a:r>
              <a:rPr lang="en-US" sz="1400" b="1" dirty="0"/>
              <a:t>(with multiple choice)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F539AB-47EF-976A-DF61-C653078F85CC}"/>
              </a:ext>
            </a:extLst>
          </p:cNvPr>
          <p:cNvSpPr/>
          <p:nvPr/>
        </p:nvSpPr>
        <p:spPr>
          <a:xfrm>
            <a:off x="488367" y="4035638"/>
            <a:ext cx="2682849" cy="114501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Back Pain (79 resp.)</a:t>
            </a:r>
          </a:p>
          <a:p>
            <a:pPr algn="ctr"/>
            <a:r>
              <a:rPr lang="fr-CH" sz="2800" b="1" dirty="0"/>
              <a:t>26.8%</a:t>
            </a:r>
            <a:endParaRPr lang="en-US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924F2-72A9-30BB-8E4D-004341634091}"/>
              </a:ext>
            </a:extLst>
          </p:cNvPr>
          <p:cNvSpPr/>
          <p:nvPr/>
        </p:nvSpPr>
        <p:spPr>
          <a:xfrm>
            <a:off x="9020785" y="4035638"/>
            <a:ext cx="2682848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err="1">
                <a:latin typeface="+mj-lt"/>
              </a:rPr>
              <a:t>Neither</a:t>
            </a:r>
            <a:r>
              <a:rPr lang="fr-CH" sz="2000" dirty="0">
                <a:latin typeface="+mj-lt"/>
              </a:rPr>
              <a:t> (208 resp.)</a:t>
            </a:r>
          </a:p>
          <a:p>
            <a:pPr algn="ctr"/>
            <a:r>
              <a:rPr lang="fr-CH" sz="2800" b="1" dirty="0"/>
              <a:t>70.3%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EEB608-D6BF-E9BA-5F8F-276250D66486}"/>
              </a:ext>
            </a:extLst>
          </p:cNvPr>
          <p:cNvSpPr/>
          <p:nvPr/>
        </p:nvSpPr>
        <p:spPr>
          <a:xfrm>
            <a:off x="3894625" y="4035638"/>
            <a:ext cx="4396902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</a:rPr>
              <a:t>Height Loss (of 4 cm/ 1.5 inches or more) (19 resp.)  </a:t>
            </a:r>
          </a:p>
          <a:p>
            <a:pPr algn="ctr"/>
            <a:r>
              <a:rPr lang="fr-CH" sz="2800" b="1" dirty="0"/>
              <a:t>6.7%</a:t>
            </a:r>
            <a:endParaRPr lang="en-US" sz="2800" b="1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1835B4A-9861-E366-9FE5-42E6F0E60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383" y="3006815"/>
            <a:ext cx="1124277" cy="9066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3A6339A-E8DF-9689-4828-0F8497166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6819" y="3016915"/>
            <a:ext cx="1124277" cy="8965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F07FC9-F00A-A5BA-3FD4-2177D250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2839" y="3035810"/>
            <a:ext cx="882342" cy="8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8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EDB6-546A-4F97-A519-C22C03616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9509"/>
            <a:ext cx="9144000" cy="2387600"/>
          </a:xfrm>
        </p:spPr>
        <p:txBody>
          <a:bodyPr/>
          <a:lstStyle/>
          <a:p>
            <a:r>
              <a:rPr lang="en-GB" dirty="0"/>
              <a:t>Survey in Brazil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D97C7C-A433-438C-8882-58313F50EDE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127109"/>
            <a:ext cx="9144000" cy="16557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1’155 responses</a:t>
            </a:r>
          </a:p>
        </p:txBody>
      </p:sp>
      <p:pic>
        <p:nvPicPr>
          <p:cNvPr id="2050" name="Picture 2" descr="Flag of Brazil | History, Meaning &amp; Design | Britannica">
            <a:extLst>
              <a:ext uri="{FF2B5EF4-FFF2-40B4-BE49-F238E27FC236}">
                <a16:creationId xmlns:a16="http://schemas.microsoft.com/office/drawing/2014/main" id="{26B2974A-DEBE-A43D-6C9C-636BB84F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14943"/>
            <a:ext cx="2313482" cy="16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31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EC37-9BA5-C4A2-233F-9069EED1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>
                <a:latin typeface="+mn-lt"/>
              </a:rPr>
              <a:t>Summary</a:t>
            </a:r>
            <a:endParaRPr lang="en-US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B3023-1A92-7C97-219D-A4BF015C5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September 6 – </a:t>
            </a:r>
            <a:r>
              <a:rPr lang="fr-CH" dirty="0" err="1">
                <a:latin typeface="+mn-lt"/>
              </a:rPr>
              <a:t>October</a:t>
            </a:r>
            <a:r>
              <a:rPr lang="fr-CH" dirty="0"/>
              <a:t> 6, 2023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14061-F777-95DE-FEDE-FC41B7427E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1924" y="1485899"/>
            <a:ext cx="11482305" cy="3886201"/>
          </a:xfrm>
        </p:spPr>
        <p:txBody>
          <a:bodyPr>
            <a:normAutofit/>
          </a:bodyPr>
          <a:lstStyle/>
          <a:p>
            <a:r>
              <a:rPr lang="fr-CH" sz="1800" dirty="0">
                <a:latin typeface="+mj-lt"/>
              </a:rPr>
              <a:t>5 Facebook </a:t>
            </a:r>
            <a:r>
              <a:rPr lang="fr-CH" sz="1800" dirty="0" err="1">
                <a:latin typeface="+mj-lt"/>
              </a:rPr>
              <a:t>posts</a:t>
            </a:r>
            <a:r>
              <a:rPr lang="fr-CH" sz="1800" dirty="0">
                <a:latin typeface="+mj-lt"/>
              </a:rPr>
              <a:t> in national </a:t>
            </a:r>
            <a:r>
              <a:rPr lang="fr-CH" sz="1800" dirty="0" err="1">
                <a:latin typeface="+mj-lt"/>
              </a:rPr>
              <a:t>languages</a:t>
            </a:r>
            <a:r>
              <a:rPr lang="fr-CH" sz="1800" dirty="0">
                <a:latin typeface="+mj-lt"/>
              </a:rPr>
              <a:t> </a:t>
            </a:r>
            <a:r>
              <a:rPr lang="fr-CH" sz="1800" dirty="0" err="1">
                <a:latin typeface="+mj-lt"/>
              </a:rPr>
              <a:t>were</a:t>
            </a:r>
            <a:r>
              <a:rPr lang="fr-CH" sz="1800" dirty="0">
                <a:latin typeface="+mj-lt"/>
              </a:rPr>
              <a:t> </a:t>
            </a:r>
            <a:r>
              <a:rPr lang="fr-CH" sz="1800" dirty="0" err="1">
                <a:latin typeface="+mj-lt"/>
              </a:rPr>
              <a:t>disseminated</a:t>
            </a:r>
            <a:r>
              <a:rPr lang="fr-CH" sz="1800" dirty="0">
                <a:latin typeface="+mj-lt"/>
              </a:rPr>
              <a:t> in 5 countries to </a:t>
            </a:r>
            <a:r>
              <a:rPr lang="fr-CH" sz="1800" dirty="0" err="1">
                <a:latin typeface="+mj-lt"/>
              </a:rPr>
              <a:t>women</a:t>
            </a:r>
            <a:r>
              <a:rPr lang="fr-CH" sz="1800" dirty="0">
                <a:latin typeface="+mj-lt"/>
              </a:rPr>
              <a:t> </a:t>
            </a:r>
            <a:r>
              <a:rPr lang="fr-CH" sz="1800" dirty="0" err="1">
                <a:latin typeface="+mj-lt"/>
              </a:rPr>
              <a:t>age</a:t>
            </a:r>
            <a:r>
              <a:rPr lang="fr-CH" sz="1800" dirty="0">
                <a:latin typeface="+mj-lt"/>
              </a:rPr>
              <a:t> 60+ </a:t>
            </a:r>
            <a:r>
              <a:rPr lang="fr-CH" sz="1800" dirty="0" err="1">
                <a:latin typeface="+mj-lt"/>
              </a:rPr>
              <a:t>promoting</a:t>
            </a:r>
            <a:r>
              <a:rPr lang="fr-CH" sz="1800" dirty="0">
                <a:latin typeface="+mj-lt"/>
              </a:rPr>
              <a:t> the </a:t>
            </a:r>
            <a:r>
              <a:rPr lang="fr-CH" sz="1800" dirty="0" err="1">
                <a:latin typeface="+mj-lt"/>
              </a:rPr>
              <a:t>survey</a:t>
            </a:r>
            <a:endParaRPr lang="fr-CH" sz="1800" dirty="0">
              <a:latin typeface="+mj-lt"/>
            </a:endParaRPr>
          </a:p>
          <a:p>
            <a:pPr lvl="1"/>
            <a:r>
              <a:rPr lang="fr-CH" sz="1800" dirty="0">
                <a:latin typeface="+mj-lt"/>
              </a:rPr>
              <a:t>United </a:t>
            </a:r>
            <a:r>
              <a:rPr lang="fr-CH" sz="1800" dirty="0" err="1">
                <a:latin typeface="+mj-lt"/>
              </a:rPr>
              <a:t>Kingdom</a:t>
            </a:r>
            <a:r>
              <a:rPr lang="fr-CH" sz="1800" dirty="0">
                <a:latin typeface="+mj-lt"/>
              </a:rPr>
              <a:t> (English) – </a:t>
            </a:r>
            <a:r>
              <a:rPr lang="fr-CH" sz="1800" dirty="0" err="1">
                <a:latin typeface="+mj-lt"/>
              </a:rPr>
              <a:t>reached</a:t>
            </a:r>
            <a:r>
              <a:rPr lang="fr-CH" sz="1800" dirty="0">
                <a:latin typeface="+mj-lt"/>
              </a:rPr>
              <a:t> 141.4K people</a:t>
            </a:r>
          </a:p>
          <a:p>
            <a:pPr lvl="1"/>
            <a:r>
              <a:rPr lang="fr-CH" sz="1800" dirty="0">
                <a:latin typeface="+mj-lt"/>
              </a:rPr>
              <a:t>Japan (</a:t>
            </a:r>
            <a:r>
              <a:rPr lang="fr-CH" sz="1800" dirty="0" err="1">
                <a:latin typeface="+mj-lt"/>
              </a:rPr>
              <a:t>Japanese</a:t>
            </a:r>
            <a:r>
              <a:rPr lang="fr-CH" sz="1800" dirty="0">
                <a:latin typeface="+mj-lt"/>
              </a:rPr>
              <a:t>) - </a:t>
            </a:r>
            <a:r>
              <a:rPr lang="fr-CH" sz="1800" dirty="0" err="1">
                <a:latin typeface="+mj-lt"/>
              </a:rPr>
              <a:t>reached</a:t>
            </a:r>
            <a:r>
              <a:rPr lang="fr-CH" sz="1800" dirty="0">
                <a:latin typeface="+mj-lt"/>
              </a:rPr>
              <a:t> 252.6K people</a:t>
            </a:r>
          </a:p>
          <a:p>
            <a:pPr lvl="1"/>
            <a:r>
              <a:rPr lang="fr-CH" sz="1800" dirty="0">
                <a:latin typeface="+mj-lt"/>
              </a:rPr>
              <a:t>Brazil (</a:t>
            </a:r>
            <a:r>
              <a:rPr lang="fr-CH" sz="1800" dirty="0" err="1">
                <a:latin typeface="+mj-lt"/>
              </a:rPr>
              <a:t>Portuguese</a:t>
            </a:r>
            <a:r>
              <a:rPr lang="fr-CH" sz="1800" dirty="0">
                <a:latin typeface="+mj-lt"/>
              </a:rPr>
              <a:t>) - </a:t>
            </a:r>
            <a:r>
              <a:rPr lang="fr-CH" sz="1800" dirty="0" err="1">
                <a:latin typeface="+mj-lt"/>
              </a:rPr>
              <a:t>reached</a:t>
            </a:r>
            <a:r>
              <a:rPr lang="fr-CH" sz="1800" dirty="0">
                <a:latin typeface="+mj-lt"/>
              </a:rPr>
              <a:t> </a:t>
            </a:r>
            <a:r>
              <a:rPr lang="fr-CH" sz="1800" b="1" dirty="0">
                <a:latin typeface="+mj-lt"/>
              </a:rPr>
              <a:t>1.4M</a:t>
            </a:r>
            <a:r>
              <a:rPr lang="fr-CH" sz="1800" dirty="0">
                <a:latin typeface="+mj-lt"/>
              </a:rPr>
              <a:t> people</a:t>
            </a:r>
          </a:p>
          <a:p>
            <a:pPr lvl="1"/>
            <a:r>
              <a:rPr lang="fr-CH" sz="1800" dirty="0">
                <a:latin typeface="+mj-lt"/>
              </a:rPr>
              <a:t>Spain (</a:t>
            </a:r>
            <a:r>
              <a:rPr lang="fr-CH" sz="1800" dirty="0" err="1">
                <a:latin typeface="+mj-lt"/>
              </a:rPr>
              <a:t>Spanish</a:t>
            </a:r>
            <a:r>
              <a:rPr lang="fr-CH" sz="1800" dirty="0">
                <a:latin typeface="+mj-lt"/>
              </a:rPr>
              <a:t>) - </a:t>
            </a:r>
            <a:r>
              <a:rPr lang="fr-CH" sz="1800" dirty="0" err="1">
                <a:latin typeface="+mj-lt"/>
              </a:rPr>
              <a:t>reached</a:t>
            </a:r>
            <a:r>
              <a:rPr lang="fr-CH" sz="1800" dirty="0">
                <a:latin typeface="+mj-lt"/>
              </a:rPr>
              <a:t> 651.6K people</a:t>
            </a:r>
          </a:p>
          <a:p>
            <a:pPr lvl="1"/>
            <a:r>
              <a:rPr lang="fr-CH" sz="1800" dirty="0">
                <a:latin typeface="+mj-lt"/>
              </a:rPr>
              <a:t>South </a:t>
            </a:r>
            <a:r>
              <a:rPr lang="fr-CH" sz="1800" dirty="0" err="1">
                <a:latin typeface="+mj-lt"/>
              </a:rPr>
              <a:t>Korea</a:t>
            </a:r>
            <a:r>
              <a:rPr lang="fr-CH" sz="1800" dirty="0">
                <a:latin typeface="+mj-lt"/>
              </a:rPr>
              <a:t> (</a:t>
            </a:r>
            <a:r>
              <a:rPr lang="fr-CH" sz="1800" dirty="0" err="1">
                <a:latin typeface="+mj-lt"/>
              </a:rPr>
              <a:t>Korean</a:t>
            </a:r>
            <a:r>
              <a:rPr lang="fr-CH" sz="1800" dirty="0">
                <a:latin typeface="+mj-lt"/>
              </a:rPr>
              <a:t>) - </a:t>
            </a:r>
            <a:r>
              <a:rPr lang="fr-CH" sz="1800" dirty="0" err="1">
                <a:latin typeface="+mj-lt"/>
              </a:rPr>
              <a:t>reached</a:t>
            </a:r>
            <a:r>
              <a:rPr lang="fr-CH" sz="1800" dirty="0">
                <a:latin typeface="+mj-lt"/>
              </a:rPr>
              <a:t> 137.3K people</a:t>
            </a:r>
          </a:p>
          <a:p>
            <a:pPr marL="457200" lvl="1" indent="0">
              <a:buNone/>
            </a:pPr>
            <a:endParaRPr lang="fr-CH" sz="1800" dirty="0">
              <a:latin typeface="+mj-lt"/>
            </a:endParaRPr>
          </a:p>
          <a:p>
            <a:pPr marL="0" indent="0">
              <a:buNone/>
            </a:pPr>
            <a:r>
              <a:rPr lang="fr-CH" sz="1800" dirty="0" err="1">
                <a:latin typeface="+mj-lt"/>
              </a:rPr>
              <a:t>Overall</a:t>
            </a:r>
            <a:r>
              <a:rPr lang="fr-CH" sz="1800" dirty="0">
                <a:latin typeface="+mj-lt"/>
              </a:rPr>
              <a:t>, the </a:t>
            </a:r>
            <a:r>
              <a:rPr lang="fr-CH" sz="1800" dirty="0" err="1">
                <a:latin typeface="+mj-lt"/>
              </a:rPr>
              <a:t>campaign</a:t>
            </a:r>
            <a:r>
              <a:rPr lang="fr-CH" sz="1800" dirty="0">
                <a:latin typeface="+mj-lt"/>
              </a:rPr>
              <a:t> has </a:t>
            </a:r>
            <a:r>
              <a:rPr lang="fr-CH" sz="1800" dirty="0" err="1">
                <a:latin typeface="+mj-lt"/>
              </a:rPr>
              <a:t>reached</a:t>
            </a:r>
            <a:r>
              <a:rPr lang="fr-CH" sz="1800" dirty="0">
                <a:latin typeface="+mj-lt"/>
              </a:rPr>
              <a:t> </a:t>
            </a:r>
            <a:r>
              <a:rPr lang="fr-CH" sz="1800" b="1" dirty="0">
                <a:latin typeface="+mj-lt"/>
              </a:rPr>
              <a:t>2’580’000+</a:t>
            </a:r>
            <a:r>
              <a:rPr lang="fr-CH" sz="1800" dirty="0">
                <a:latin typeface="+mj-lt"/>
              </a:rPr>
              <a:t> </a:t>
            </a:r>
            <a:r>
              <a:rPr lang="fr-CH" sz="1800" dirty="0" err="1">
                <a:latin typeface="+mj-lt"/>
              </a:rPr>
              <a:t>women</a:t>
            </a:r>
            <a:r>
              <a:rPr lang="fr-CH" sz="1800" dirty="0">
                <a:latin typeface="+mj-lt"/>
              </a:rPr>
              <a:t> and </a:t>
            </a:r>
            <a:r>
              <a:rPr lang="fr-CH" sz="1800" dirty="0" err="1">
                <a:latin typeface="+mj-lt"/>
              </a:rPr>
              <a:t>was</a:t>
            </a:r>
            <a:r>
              <a:rPr lang="fr-CH" sz="1800" dirty="0">
                <a:latin typeface="+mj-lt"/>
              </a:rPr>
              <a:t> </a:t>
            </a:r>
            <a:r>
              <a:rPr lang="fr-CH" sz="1800" dirty="0" err="1">
                <a:latin typeface="+mj-lt"/>
              </a:rPr>
              <a:t>clicked</a:t>
            </a:r>
            <a:r>
              <a:rPr lang="fr-CH" sz="1800" dirty="0">
                <a:latin typeface="+mj-lt"/>
              </a:rPr>
              <a:t> on over 80’000 times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i="0" u="none" strike="noStrike" dirty="0">
                <a:solidFill>
                  <a:srgbClr val="212121"/>
                </a:solidFill>
                <a:effectLst/>
                <a:latin typeface="+mj-lt"/>
              </a:rPr>
              <a:t>5 separate surveys were issued (1 per country)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i="0" u="none" strike="noStrike" dirty="0">
                <a:solidFill>
                  <a:srgbClr val="212121"/>
                </a:solidFill>
                <a:effectLst/>
                <a:latin typeface="+mj-lt"/>
              </a:rPr>
              <a:t>Survey results will be posted on a dedicated page on </a:t>
            </a:r>
            <a:r>
              <a:rPr lang="en-GB" sz="1800" i="0" u="none" strike="noStrike" dirty="0" err="1">
                <a:solidFill>
                  <a:srgbClr val="212121"/>
                </a:solidFill>
                <a:effectLst/>
                <a:latin typeface="+mj-lt"/>
              </a:rPr>
              <a:t>www.osteoporosis.foundation</a:t>
            </a:r>
            <a:endParaRPr lang="fr-CH" sz="1800" dirty="0">
              <a:latin typeface="+mj-lt"/>
            </a:endParaRPr>
          </a:p>
          <a:p>
            <a:endParaRPr lang="fr-CH" sz="18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6C0B5-D85B-5BBD-BC44-0EDC36B717F6}"/>
              </a:ext>
            </a:extLst>
          </p:cNvPr>
          <p:cNvSpPr/>
          <p:nvPr/>
        </p:nvSpPr>
        <p:spPr>
          <a:xfrm>
            <a:off x="2654122" y="5088496"/>
            <a:ext cx="1963024" cy="887180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latin typeface="+mj-lt"/>
              </a:rPr>
              <a:t>Surveys </a:t>
            </a:r>
            <a:r>
              <a:rPr lang="fr-CH" sz="1600" dirty="0" err="1">
                <a:latin typeface="+mj-lt"/>
              </a:rPr>
              <a:t>started</a:t>
            </a:r>
            <a:r>
              <a:rPr lang="fr-CH" sz="1600" dirty="0">
                <a:latin typeface="+mj-lt"/>
              </a:rPr>
              <a:t>:</a:t>
            </a:r>
          </a:p>
          <a:p>
            <a:pPr algn="ctr"/>
            <a:r>
              <a:rPr lang="fr-CH" sz="2000" b="1" dirty="0">
                <a:latin typeface="+mj-lt"/>
              </a:rPr>
              <a:t>10’687</a:t>
            </a:r>
            <a:endParaRPr lang="en-US" b="1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24EEFB-440F-6AED-22AB-66D659F4048B}"/>
              </a:ext>
            </a:extLst>
          </p:cNvPr>
          <p:cNvSpPr/>
          <p:nvPr/>
        </p:nvSpPr>
        <p:spPr>
          <a:xfrm>
            <a:off x="5114488" y="5088496"/>
            <a:ext cx="1963024" cy="887180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+mj-lt"/>
              </a:rPr>
              <a:t>Surveys </a:t>
            </a:r>
            <a:r>
              <a:rPr lang="fr-CH" sz="1600" dirty="0" err="1">
                <a:latin typeface="+mj-lt"/>
              </a:rPr>
              <a:t>submitted</a:t>
            </a:r>
            <a:r>
              <a:rPr lang="fr-CH" dirty="0">
                <a:latin typeface="+mj-lt"/>
              </a:rPr>
              <a:t>:</a:t>
            </a:r>
          </a:p>
          <a:p>
            <a:pPr algn="ctr"/>
            <a:r>
              <a:rPr lang="fr-CH" sz="2000" b="1" dirty="0">
                <a:latin typeface="+mj-lt"/>
              </a:rPr>
              <a:t>7’139</a:t>
            </a:r>
            <a:endParaRPr lang="en-US" b="1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378D15-8F1B-007B-DD92-E0AE2FEB9D0F}"/>
              </a:ext>
            </a:extLst>
          </p:cNvPr>
          <p:cNvSpPr/>
          <p:nvPr/>
        </p:nvSpPr>
        <p:spPr>
          <a:xfrm>
            <a:off x="7557441" y="5088496"/>
            <a:ext cx="1963024" cy="887180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>
                <a:latin typeface="+mj-lt"/>
              </a:rPr>
              <a:t>Average</a:t>
            </a:r>
            <a:r>
              <a:rPr lang="fr-CH" sz="1600" dirty="0">
                <a:latin typeface="+mj-lt"/>
              </a:rPr>
              <a:t> </a:t>
            </a:r>
            <a:r>
              <a:rPr lang="fr-CH" sz="1600" dirty="0" err="1">
                <a:latin typeface="+mj-lt"/>
              </a:rPr>
              <a:t>completion</a:t>
            </a:r>
            <a:r>
              <a:rPr lang="fr-CH" sz="1600" dirty="0">
                <a:latin typeface="+mj-lt"/>
              </a:rPr>
              <a:t> rate </a:t>
            </a:r>
          </a:p>
          <a:p>
            <a:pPr algn="ctr"/>
            <a:r>
              <a:rPr lang="fr-CH" sz="2000" b="1" dirty="0">
                <a:latin typeface="+mj-lt"/>
              </a:rPr>
              <a:t>60.6%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539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3C9A1E-E2FF-8DDA-9EEC-DCCA8EED5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736" y="269160"/>
            <a:ext cx="2287291" cy="40638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C1100A-FC66-6B1F-C6B8-93D3660C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Brazil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2CD89-4FAE-7C35-AACE-6BE0FF9176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>
                <a:solidFill>
                  <a:srgbClr val="FAA836"/>
                </a:solidFill>
              </a:rPr>
              <a:t>Key stats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F4953-CC56-EBE8-7C69-75715E0F8551}"/>
              </a:ext>
            </a:extLst>
          </p:cNvPr>
          <p:cNvSpPr txBox="1"/>
          <p:nvPr/>
        </p:nvSpPr>
        <p:spPr>
          <a:xfrm>
            <a:off x="536895" y="1503067"/>
            <a:ext cx="819817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fr-CH" sz="2400" b="1" dirty="0">
                <a:solidFill>
                  <a:srgbClr val="173C66"/>
                </a:solidFill>
              </a:rPr>
              <a:t>Facebook post</a:t>
            </a: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Reached </a:t>
            </a:r>
            <a:r>
              <a:rPr lang="en-GB" sz="2000" b="1" dirty="0">
                <a:latin typeface="+mj-lt"/>
              </a:rPr>
              <a:t>over 1’580’530 </a:t>
            </a:r>
            <a:r>
              <a:rPr lang="en-GB" sz="2000" dirty="0">
                <a:latin typeface="+mj-lt"/>
              </a:rPr>
              <a:t>women aged 60+</a:t>
            </a: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48’168 </a:t>
            </a:r>
            <a:r>
              <a:rPr lang="en-GB" sz="2000" dirty="0">
                <a:latin typeface="+mj-lt"/>
              </a:rPr>
              <a:t>of them clicked the link</a:t>
            </a: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Over</a:t>
            </a:r>
            <a:r>
              <a:rPr lang="en-GB" sz="2000" b="1" dirty="0">
                <a:latin typeface="+mj-lt"/>
              </a:rPr>
              <a:t> 334</a:t>
            </a:r>
            <a:r>
              <a:rPr lang="en-GB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comments</a:t>
            </a:r>
            <a:r>
              <a:rPr lang="fr-CH" sz="2000" dirty="0">
                <a:latin typeface="+mj-lt"/>
              </a:rPr>
              <a:t>, </a:t>
            </a:r>
            <a:r>
              <a:rPr lang="fr-CH" sz="2000" dirty="0" err="1">
                <a:latin typeface="+mj-lt"/>
              </a:rPr>
              <a:t>with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women</a:t>
            </a:r>
            <a:r>
              <a:rPr lang="fr-CH" sz="2000" dirty="0">
                <a:latin typeface="+mj-lt"/>
              </a:rPr>
              <a:t> sharing </a:t>
            </a:r>
            <a:r>
              <a:rPr lang="fr-CH" sz="2000" dirty="0" err="1">
                <a:latin typeface="+mj-lt"/>
              </a:rPr>
              <a:t>their</a:t>
            </a:r>
            <a:r>
              <a:rPr lang="fr-CH" sz="2000" dirty="0">
                <a:latin typeface="+mj-lt"/>
              </a:rPr>
              <a:t> stories and </a:t>
            </a:r>
            <a:r>
              <a:rPr lang="fr-CH" sz="2000" dirty="0" err="1">
                <a:latin typeface="+mj-lt"/>
              </a:rPr>
              <a:t>starting</a:t>
            </a:r>
            <a:r>
              <a:rPr lang="fr-CH" sz="2000" dirty="0">
                <a:latin typeface="+mj-lt"/>
              </a:rPr>
              <a:t> conversations</a:t>
            </a:r>
            <a:endParaRPr lang="en-GB" sz="2000" dirty="0">
              <a:latin typeface="+mj-lt"/>
            </a:endParaRP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endParaRPr lang="fr-CH" sz="2000" dirty="0">
              <a:latin typeface="+mj-lt"/>
            </a:endParaRPr>
          </a:p>
          <a:p>
            <a:endParaRPr lang="fr-CH" sz="2000" dirty="0"/>
          </a:p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63B1E9-2FDB-72FF-B532-3F689D2C891F}"/>
              </a:ext>
            </a:extLst>
          </p:cNvPr>
          <p:cNvSpPr/>
          <p:nvPr/>
        </p:nvSpPr>
        <p:spPr>
          <a:xfrm>
            <a:off x="984479" y="4137324"/>
            <a:ext cx="2159326" cy="114501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Surveys </a:t>
            </a:r>
            <a:r>
              <a:rPr lang="fr-CH" sz="2000" dirty="0" err="1">
                <a:latin typeface="+mj-lt"/>
              </a:rPr>
              <a:t>started</a:t>
            </a:r>
            <a:endParaRPr lang="fr-CH" sz="2000" dirty="0">
              <a:latin typeface="+mj-lt"/>
            </a:endParaRPr>
          </a:p>
          <a:p>
            <a:pPr algn="ctr"/>
            <a:r>
              <a:rPr lang="fr-CH" sz="2800" b="1" dirty="0"/>
              <a:t>2’230</a:t>
            </a:r>
            <a:endParaRPr lang="en-US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E7A1C4-59DD-1FA9-076F-50B5077ACB3B}"/>
              </a:ext>
            </a:extLst>
          </p:cNvPr>
          <p:cNvSpPr/>
          <p:nvPr/>
        </p:nvSpPr>
        <p:spPr>
          <a:xfrm>
            <a:off x="3331475" y="4137324"/>
            <a:ext cx="2159326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Surveys </a:t>
            </a:r>
            <a:r>
              <a:rPr lang="fr-CH" sz="2000" dirty="0" err="1">
                <a:latin typeface="+mj-lt"/>
              </a:rPr>
              <a:t>submitted</a:t>
            </a:r>
            <a:endParaRPr lang="fr-CH" sz="2000" dirty="0">
              <a:latin typeface="+mj-lt"/>
            </a:endParaRPr>
          </a:p>
          <a:p>
            <a:pPr algn="ctr"/>
            <a:r>
              <a:rPr lang="fr-CH" sz="2800" b="1" dirty="0"/>
              <a:t>1’155</a:t>
            </a:r>
            <a:endParaRPr lang="en-US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816A5B-3C06-F07C-6CFA-31B557C7337A}"/>
              </a:ext>
            </a:extLst>
          </p:cNvPr>
          <p:cNvSpPr/>
          <p:nvPr/>
        </p:nvSpPr>
        <p:spPr>
          <a:xfrm>
            <a:off x="5678471" y="4137324"/>
            <a:ext cx="2159326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Completion rate </a:t>
            </a:r>
          </a:p>
          <a:p>
            <a:pPr algn="ctr"/>
            <a:r>
              <a:rPr lang="fr-CH" sz="2800" b="1" dirty="0"/>
              <a:t>51.8%</a:t>
            </a:r>
            <a:endParaRPr lang="en-US" sz="2800" b="1" dirty="0"/>
          </a:p>
        </p:txBody>
      </p:sp>
      <p:pic>
        <p:nvPicPr>
          <p:cNvPr id="20" name="Picture 19" descr="A computer monitor with a blank screen&#10;&#10;Description automatically generated">
            <a:extLst>
              <a:ext uri="{FF2B5EF4-FFF2-40B4-BE49-F238E27FC236}">
                <a16:creationId xmlns:a16="http://schemas.microsoft.com/office/drawing/2014/main" id="{4EC040F0-D4B0-D57C-6790-81DF9F639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37" y="3126258"/>
            <a:ext cx="3512470" cy="29221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36541B-9C4F-FFA5-3277-97C785F3B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731" y="3317931"/>
            <a:ext cx="2950789" cy="18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18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DBB9-D701-D13D-F245-CBB6893F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Brazil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14B9A-60E5-AB29-A8F9-E6413E5E4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err="1"/>
              <a:t>Detailed</a:t>
            </a:r>
            <a:r>
              <a:rPr lang="fr-CH" dirty="0"/>
              <a:t> </a:t>
            </a:r>
            <a:r>
              <a:rPr lang="fr-CH" dirty="0" err="1"/>
              <a:t>results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93DFC-4516-2C15-C4EA-635C48BBDC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4095" y="1583266"/>
            <a:ext cx="11197545" cy="883097"/>
          </a:xfrm>
        </p:spPr>
        <p:txBody>
          <a:bodyPr>
            <a:normAutofit/>
          </a:bodyPr>
          <a:lstStyle/>
          <a:p>
            <a:r>
              <a:rPr lang="fr-CH" sz="2000" dirty="0"/>
              <a:t>Q1: </a:t>
            </a:r>
            <a:r>
              <a:rPr lang="en-US" sz="2000" dirty="0"/>
              <a:t>After the age of 50, did you break a bone after a minor fall or bump?</a:t>
            </a:r>
          </a:p>
          <a:p>
            <a:pPr marL="0" indent="0">
              <a:buNone/>
            </a:pPr>
            <a:r>
              <a:rPr lang="en-US" sz="1400" dirty="0"/>
              <a:t>      1’155 out of 1’155women answered this question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6BDAFA2-F7E3-F145-3AA6-423DC31D867C}"/>
              </a:ext>
            </a:extLst>
          </p:cNvPr>
          <p:cNvSpPr txBox="1">
            <a:spLocks/>
          </p:cNvSpPr>
          <p:nvPr/>
        </p:nvSpPr>
        <p:spPr>
          <a:xfrm>
            <a:off x="354095" y="3223950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Q2: </a:t>
            </a:r>
            <a:r>
              <a:rPr lang="en-US" sz="2000" dirty="0"/>
              <a:t>Which bone(s) did you break: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227 out of </a:t>
            </a:r>
            <a:r>
              <a:rPr lang="en-US" sz="1400" b="1" dirty="0"/>
              <a:t>250</a:t>
            </a:r>
            <a:r>
              <a:rPr lang="en-US" sz="1400" dirty="0"/>
              <a:t> women that said yes, answered this question (multiple answers possible)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51AC725-3310-5499-54CF-FDD5B22DE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164349"/>
              </p:ext>
            </p:extLst>
          </p:nvPr>
        </p:nvGraphicFramePr>
        <p:xfrm>
          <a:off x="1360450" y="4107047"/>
          <a:ext cx="3904738" cy="227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DE74555-AB8A-9D52-43E0-8229454E34E7}"/>
              </a:ext>
            </a:extLst>
          </p:cNvPr>
          <p:cNvSpPr txBox="1"/>
          <p:nvPr/>
        </p:nvSpPr>
        <p:spPr>
          <a:xfrm>
            <a:off x="4617146" y="4175997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37.9%</a:t>
            </a:r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09B4D-12CD-B821-B91A-CFF7D63FA1E8}"/>
              </a:ext>
            </a:extLst>
          </p:cNvPr>
          <p:cNvSpPr txBox="1"/>
          <p:nvPr/>
        </p:nvSpPr>
        <p:spPr>
          <a:xfrm>
            <a:off x="4060964" y="5367972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6.6%</a:t>
            </a:r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21EC42-6A9C-2669-9BE2-91B93B459685}"/>
              </a:ext>
            </a:extLst>
          </p:cNvPr>
          <p:cNvSpPr txBox="1"/>
          <p:nvPr/>
        </p:nvSpPr>
        <p:spPr>
          <a:xfrm>
            <a:off x="3533756" y="5138243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12.3%</a:t>
            </a:r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B396F-C771-3E3E-9220-32547BE700F6}"/>
              </a:ext>
            </a:extLst>
          </p:cNvPr>
          <p:cNvSpPr txBox="1"/>
          <p:nvPr/>
        </p:nvSpPr>
        <p:spPr>
          <a:xfrm>
            <a:off x="2914689" y="5011099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15.9%</a:t>
            </a:r>
            <a:endParaRPr 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DD033-C606-E463-127F-2B8005993285}"/>
              </a:ext>
            </a:extLst>
          </p:cNvPr>
          <p:cNvSpPr txBox="1"/>
          <p:nvPr/>
        </p:nvSpPr>
        <p:spPr>
          <a:xfrm>
            <a:off x="2373754" y="4950039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18.1%</a:t>
            </a:r>
            <a:endParaRPr 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C8BD0D-B9F6-5B32-B023-724590ACDD53}"/>
              </a:ext>
            </a:extLst>
          </p:cNvPr>
          <p:cNvSpPr txBox="1"/>
          <p:nvPr/>
        </p:nvSpPr>
        <p:spPr>
          <a:xfrm>
            <a:off x="1817572" y="4306802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36.1%</a:t>
            </a:r>
            <a:endParaRPr lang="en-US" sz="11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03771E-DEAA-3CD3-29C4-41D30E317B9A}"/>
              </a:ext>
            </a:extLst>
          </p:cNvPr>
          <p:cNvSpPr/>
          <p:nvPr/>
        </p:nvSpPr>
        <p:spPr>
          <a:xfrm>
            <a:off x="4102665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</a:t>
            </a:r>
            <a:r>
              <a:rPr lang="fr-CH" sz="1600" dirty="0">
                <a:latin typeface="+mj-lt"/>
              </a:rPr>
              <a:t> (250 resp.)</a:t>
            </a:r>
          </a:p>
          <a:p>
            <a:pPr algn="ctr"/>
            <a:r>
              <a:rPr lang="fr-CH" sz="2000" b="1" dirty="0">
                <a:latin typeface="+mj-lt"/>
              </a:rPr>
              <a:t>21.6%</a:t>
            </a:r>
            <a:endParaRPr lang="en-US" b="1" dirty="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FCDC81-3267-4675-FB9F-90A5911B11B9}"/>
              </a:ext>
            </a:extLst>
          </p:cNvPr>
          <p:cNvSpPr/>
          <p:nvPr/>
        </p:nvSpPr>
        <p:spPr>
          <a:xfrm>
            <a:off x="6476214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</a:t>
            </a:r>
            <a:r>
              <a:rPr lang="fr-CH" sz="1600" dirty="0">
                <a:latin typeface="+mj-lt"/>
              </a:rPr>
              <a:t> (905 resp.)</a:t>
            </a:r>
          </a:p>
          <a:p>
            <a:pPr algn="ctr"/>
            <a:r>
              <a:rPr lang="fr-CH" sz="2000" b="1" dirty="0">
                <a:latin typeface="+mj-lt"/>
              </a:rPr>
              <a:t>78.4%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7604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3E92-AC46-B5E8-5636-AE7CC35B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Brazil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654F7-324E-8EBF-4322-FA701CE31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err="1"/>
              <a:t>Detailed</a:t>
            </a:r>
            <a:r>
              <a:rPr lang="fr-CH" dirty="0"/>
              <a:t> </a:t>
            </a:r>
            <a:r>
              <a:rPr lang="fr-CH" dirty="0" err="1"/>
              <a:t>results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5E8589E-40E1-8329-2007-F89711827E4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4095" y="1583266"/>
            <a:ext cx="11197545" cy="883097"/>
          </a:xfrm>
        </p:spPr>
        <p:txBody>
          <a:bodyPr>
            <a:normAutofit/>
          </a:bodyPr>
          <a:lstStyle/>
          <a:p>
            <a:r>
              <a:rPr lang="fr-CH" sz="2000" dirty="0"/>
              <a:t>Q3: </a:t>
            </a:r>
            <a:r>
              <a:rPr lang="en-US" sz="2000" dirty="0"/>
              <a:t>After your break, were you given a diagnostic scan to assess for osteoporosis? </a:t>
            </a:r>
          </a:p>
          <a:p>
            <a:pPr marL="0" indent="0">
              <a:buNone/>
            </a:pPr>
            <a:r>
              <a:rPr lang="en-US" sz="1400" dirty="0"/>
              <a:t>       240 out of 250 women that said yes to the first question, answered this question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FF141F3-11F6-8321-F6C9-36E4738B0756}"/>
              </a:ext>
            </a:extLst>
          </p:cNvPr>
          <p:cNvSpPr txBox="1">
            <a:spLocks/>
          </p:cNvSpPr>
          <p:nvPr/>
        </p:nvSpPr>
        <p:spPr>
          <a:xfrm>
            <a:off x="333750" y="3429000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Q4: </a:t>
            </a:r>
            <a:r>
              <a:rPr lang="en-US" sz="2000" dirty="0"/>
              <a:t>After your break, did you receive medication for osteoporosis?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  250 out of 250 women that said yes to the first question, answered this question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AC2F7-89AC-9AB0-8C18-0F4D69783ABC}"/>
              </a:ext>
            </a:extLst>
          </p:cNvPr>
          <p:cNvSpPr txBox="1"/>
          <p:nvPr/>
        </p:nvSpPr>
        <p:spPr>
          <a:xfrm>
            <a:off x="7328192" y="3771394"/>
            <a:ext cx="47472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If yes, what medication(s) were you prescribed: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0C446C-5E26-1C8A-D647-37A3B4B48547}"/>
              </a:ext>
            </a:extLst>
          </p:cNvPr>
          <p:cNvSpPr/>
          <p:nvPr/>
        </p:nvSpPr>
        <p:spPr>
          <a:xfrm>
            <a:off x="727167" y="4399029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</a:t>
            </a:r>
            <a:r>
              <a:rPr lang="fr-CH" sz="1600" dirty="0">
                <a:latin typeface="+mj-lt"/>
              </a:rPr>
              <a:t> (119 resp.)</a:t>
            </a:r>
          </a:p>
          <a:p>
            <a:pPr algn="ctr"/>
            <a:r>
              <a:rPr lang="fr-CH" sz="2000" b="1" dirty="0">
                <a:latin typeface="+mj-lt"/>
              </a:rPr>
              <a:t>47.6%</a:t>
            </a:r>
            <a:endParaRPr lang="en-US" b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1471EA-117A-728A-C66F-2CF8DE4DB9EC}"/>
              </a:ext>
            </a:extLst>
          </p:cNvPr>
          <p:cNvSpPr/>
          <p:nvPr/>
        </p:nvSpPr>
        <p:spPr>
          <a:xfrm>
            <a:off x="3100716" y="4399029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</a:t>
            </a:r>
            <a:r>
              <a:rPr lang="fr-CH" sz="1600" dirty="0">
                <a:latin typeface="+mj-lt"/>
              </a:rPr>
              <a:t> (131 resp.)</a:t>
            </a:r>
          </a:p>
          <a:p>
            <a:pPr algn="ctr"/>
            <a:r>
              <a:rPr lang="fr-CH" sz="2000" b="1" dirty="0">
                <a:latin typeface="+mj-lt"/>
              </a:rPr>
              <a:t>52.4%</a:t>
            </a:r>
            <a:endParaRPr lang="en-US" b="1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2AC8A4-819E-A760-B6CD-2C00356732C0}"/>
              </a:ext>
            </a:extLst>
          </p:cNvPr>
          <p:cNvSpPr/>
          <p:nvPr/>
        </p:nvSpPr>
        <p:spPr>
          <a:xfrm>
            <a:off x="4102665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</a:t>
            </a:r>
            <a:r>
              <a:rPr lang="fr-CH" sz="1600" dirty="0">
                <a:latin typeface="+mj-lt"/>
              </a:rPr>
              <a:t> (146 resp.)</a:t>
            </a:r>
          </a:p>
          <a:p>
            <a:pPr algn="ctr"/>
            <a:r>
              <a:rPr lang="fr-CH" sz="2000" b="1" dirty="0">
                <a:latin typeface="+mj-lt"/>
              </a:rPr>
              <a:t>60.8%</a:t>
            </a:r>
            <a:endParaRPr lang="en-US" b="1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81000B-45C4-BF73-D8A4-5875B408191E}"/>
              </a:ext>
            </a:extLst>
          </p:cNvPr>
          <p:cNvSpPr/>
          <p:nvPr/>
        </p:nvSpPr>
        <p:spPr>
          <a:xfrm>
            <a:off x="6476214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</a:t>
            </a:r>
            <a:r>
              <a:rPr lang="fr-CH" sz="1600" dirty="0">
                <a:latin typeface="+mj-lt"/>
              </a:rPr>
              <a:t> (94 resp.)</a:t>
            </a:r>
          </a:p>
          <a:p>
            <a:pPr algn="ctr"/>
            <a:r>
              <a:rPr lang="fr-CH" sz="2000" b="1" dirty="0">
                <a:latin typeface="+mj-lt"/>
              </a:rPr>
              <a:t>39.2%</a:t>
            </a:r>
            <a:endParaRPr lang="en-US" b="1" dirty="0">
              <a:latin typeface="+mj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B40E11-1A47-AD34-9BF4-9094D19452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220884"/>
              </p:ext>
            </p:extLst>
          </p:nvPr>
        </p:nvGraphicFramePr>
        <p:xfrm>
          <a:off x="6701244" y="39884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67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D18B-033B-01EC-72F1-393B2A65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Brazil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14429-C8B7-2496-C413-159B85134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905 </a:t>
            </a:r>
            <a:r>
              <a:rPr lang="fr-CH" dirty="0" err="1"/>
              <a:t>women</a:t>
            </a:r>
            <a:r>
              <a:rPr lang="fr-CH" dirty="0"/>
              <a:t>, </a:t>
            </a:r>
            <a:r>
              <a:rPr lang="fr-CH" dirty="0" err="1"/>
              <a:t>who</a:t>
            </a:r>
            <a:r>
              <a:rPr lang="fr-CH" dirty="0"/>
              <a:t> </a:t>
            </a:r>
            <a:r>
              <a:rPr lang="fr-CH" dirty="0" err="1"/>
              <a:t>replied</a:t>
            </a:r>
            <a:r>
              <a:rPr lang="fr-CH" dirty="0"/>
              <a:t> ‘NO’ to the 1st question: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CA08B6A-4E25-1EFE-608E-8E01F459F0B6}"/>
              </a:ext>
            </a:extLst>
          </p:cNvPr>
          <p:cNvSpPr txBox="1">
            <a:spLocks/>
          </p:cNvSpPr>
          <p:nvPr/>
        </p:nvSpPr>
        <p:spPr>
          <a:xfrm>
            <a:off x="354095" y="1583266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Q5: </a:t>
            </a:r>
            <a:r>
              <a:rPr lang="en-US" sz="2000" dirty="0"/>
              <a:t>Has your doctor ever discussed bone health or osteoporosis with you?</a:t>
            </a:r>
          </a:p>
          <a:p>
            <a:pPr marL="0" indent="0">
              <a:buNone/>
            </a:pPr>
            <a:r>
              <a:rPr lang="en-US" sz="1400" dirty="0"/>
              <a:t>      949 responses by 905 women answered this question (with multiple choice) 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A015ED4-F291-50B1-EFFC-D5A499505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219496"/>
              </p:ext>
            </p:extLst>
          </p:nvPr>
        </p:nvGraphicFramePr>
        <p:xfrm>
          <a:off x="574158" y="2466363"/>
          <a:ext cx="11037835" cy="226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3304133-BA4D-CBDB-2721-FDCEDF10E7D3}"/>
              </a:ext>
            </a:extLst>
          </p:cNvPr>
          <p:cNvSpPr txBox="1"/>
          <p:nvPr/>
        </p:nvSpPr>
        <p:spPr>
          <a:xfrm>
            <a:off x="3264816" y="2690434"/>
            <a:ext cx="857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latin typeface="+mj-lt"/>
              </a:rPr>
              <a:t>159 resp.</a:t>
            </a:r>
            <a:endParaRPr lang="en-US" sz="12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0D7562-3089-D668-643F-F7CF0AD1DFC0}"/>
              </a:ext>
            </a:extLst>
          </p:cNvPr>
          <p:cNvSpPr txBox="1"/>
          <p:nvPr/>
        </p:nvSpPr>
        <p:spPr>
          <a:xfrm>
            <a:off x="10196974" y="3072461"/>
            <a:ext cx="857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latin typeface="+mj-lt"/>
              </a:rPr>
              <a:t>613 resp.</a:t>
            </a:r>
            <a:endParaRPr lang="en-US" sz="1400" b="1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CF1F8-B023-5305-4B99-C450865835D4}"/>
              </a:ext>
            </a:extLst>
          </p:cNvPr>
          <p:cNvSpPr txBox="1"/>
          <p:nvPr/>
        </p:nvSpPr>
        <p:spPr>
          <a:xfrm>
            <a:off x="3693735" y="3460810"/>
            <a:ext cx="857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latin typeface="+mj-lt"/>
              </a:rPr>
              <a:t>177 resp.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5186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623E-B20A-A995-35E9-67BFBDB2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Brazil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CD3EA-D011-42E2-3CCC-2CDBBE456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905 </a:t>
            </a:r>
            <a:r>
              <a:rPr lang="fr-CH" dirty="0" err="1"/>
              <a:t>women</a:t>
            </a:r>
            <a:r>
              <a:rPr lang="fr-CH" dirty="0"/>
              <a:t>, </a:t>
            </a:r>
            <a:r>
              <a:rPr lang="fr-CH" dirty="0" err="1"/>
              <a:t>who</a:t>
            </a:r>
            <a:r>
              <a:rPr lang="fr-CH" dirty="0"/>
              <a:t> </a:t>
            </a:r>
            <a:r>
              <a:rPr lang="fr-CH" dirty="0" err="1"/>
              <a:t>replied</a:t>
            </a:r>
            <a:r>
              <a:rPr lang="fr-CH" dirty="0"/>
              <a:t> ‘NO’ to the 1st question: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DAD49D0-61BB-07D6-B910-46A864D636C2}"/>
              </a:ext>
            </a:extLst>
          </p:cNvPr>
          <p:cNvSpPr txBox="1">
            <a:spLocks/>
          </p:cNvSpPr>
          <p:nvPr/>
        </p:nvSpPr>
        <p:spPr>
          <a:xfrm>
            <a:off x="351924" y="1706160"/>
            <a:ext cx="11197545" cy="1300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Q6: </a:t>
            </a:r>
            <a:r>
              <a:rPr lang="en-US" sz="2000" dirty="0"/>
              <a:t>Spine fractures due to osteoporosis often remain undiagnosed. Have you noticed any of these symptoms?</a:t>
            </a:r>
          </a:p>
          <a:p>
            <a:pPr marL="0" indent="0">
              <a:buNone/>
            </a:pPr>
            <a:r>
              <a:rPr lang="en-US" sz="1400" dirty="0"/>
              <a:t>     985 responses by 905 people answered this question (with multiple choice)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93FE8-5E7A-C447-898D-F781849889C7}"/>
              </a:ext>
            </a:extLst>
          </p:cNvPr>
          <p:cNvSpPr/>
          <p:nvPr/>
        </p:nvSpPr>
        <p:spPr>
          <a:xfrm>
            <a:off x="488367" y="4035638"/>
            <a:ext cx="2682849" cy="114501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Back Pain (512 resp.)</a:t>
            </a:r>
          </a:p>
          <a:p>
            <a:pPr algn="ctr"/>
            <a:r>
              <a:rPr lang="fr-CH" sz="2800" b="1" dirty="0"/>
              <a:t>58.6%</a:t>
            </a:r>
            <a:endParaRPr lang="en-US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71D502-7AC2-9DE3-EB24-EB09FDCF32F7}"/>
              </a:ext>
            </a:extLst>
          </p:cNvPr>
          <p:cNvSpPr/>
          <p:nvPr/>
        </p:nvSpPr>
        <p:spPr>
          <a:xfrm>
            <a:off x="9020785" y="4035638"/>
            <a:ext cx="2682848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err="1">
                <a:latin typeface="+mj-lt"/>
              </a:rPr>
              <a:t>Neither</a:t>
            </a:r>
            <a:r>
              <a:rPr lang="fr-CH" sz="2000" dirty="0">
                <a:latin typeface="+mj-lt"/>
              </a:rPr>
              <a:t> (276 resp.)</a:t>
            </a:r>
          </a:p>
          <a:p>
            <a:pPr algn="ctr"/>
            <a:r>
              <a:rPr lang="fr-CH" sz="2800" b="1" dirty="0"/>
              <a:t>31.6%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163C15-0589-0AC6-6093-9DD2CCC8A33F}"/>
              </a:ext>
            </a:extLst>
          </p:cNvPr>
          <p:cNvSpPr/>
          <p:nvPr/>
        </p:nvSpPr>
        <p:spPr>
          <a:xfrm>
            <a:off x="3894625" y="4035638"/>
            <a:ext cx="4396902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</a:rPr>
              <a:t>Height Loss (of 4 cm/ 1.5 inches or more) (197 resp.)  </a:t>
            </a:r>
          </a:p>
          <a:p>
            <a:pPr algn="ctr"/>
            <a:r>
              <a:rPr lang="fr-CH" sz="2800" b="1" dirty="0"/>
              <a:t>22.6%</a:t>
            </a:r>
            <a:endParaRPr lang="en-US" sz="2800" b="1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F97E314-B50F-D5A3-A7F9-23F73937E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383" y="3006815"/>
            <a:ext cx="1124277" cy="9066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DC1B052-4799-41E2-1D4D-0179A8CCA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6819" y="3016915"/>
            <a:ext cx="1124277" cy="8965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D4A85AF-9B19-2898-0237-D3913F6935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2839" y="3035810"/>
            <a:ext cx="882342" cy="8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6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EDB6-546A-4F97-A519-C22C03616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950"/>
            <a:ext cx="9144000" cy="2387600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Survey in Spain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D97C7C-A433-438C-8882-58313F50EDE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079558"/>
            <a:ext cx="9144000" cy="16557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1’067 responses</a:t>
            </a:r>
          </a:p>
        </p:txBody>
      </p:sp>
      <p:pic>
        <p:nvPicPr>
          <p:cNvPr id="3074" name="Picture 2" descr="Flag of Spain | History, Meaning &amp; Design | Britannica">
            <a:extLst>
              <a:ext uri="{FF2B5EF4-FFF2-40B4-BE49-F238E27FC236}">
                <a16:creationId xmlns:a16="http://schemas.microsoft.com/office/drawing/2014/main" id="{3B19CA72-2D31-D378-A82C-4B019664E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65792"/>
            <a:ext cx="2491698" cy="16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28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E492BD-D973-5018-822E-B4BD4DC07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065" y="279288"/>
            <a:ext cx="1413522" cy="3280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C1100A-FC66-6B1F-C6B8-93D3660C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Spain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2CD89-4FAE-7C35-AACE-6BE0FF9176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>
                <a:solidFill>
                  <a:srgbClr val="FAA836"/>
                </a:solidFill>
              </a:rPr>
              <a:t>Key stats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F4953-CC56-EBE8-7C69-75715E0F8551}"/>
              </a:ext>
            </a:extLst>
          </p:cNvPr>
          <p:cNvSpPr txBox="1"/>
          <p:nvPr/>
        </p:nvSpPr>
        <p:spPr>
          <a:xfrm>
            <a:off x="536895" y="1503067"/>
            <a:ext cx="8198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fr-CH" sz="2400" b="1" dirty="0">
                <a:solidFill>
                  <a:srgbClr val="173C66"/>
                </a:solidFill>
              </a:rPr>
              <a:t>Facebook post</a:t>
            </a: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Reached </a:t>
            </a:r>
            <a:r>
              <a:rPr lang="en-GB" sz="2000" b="1" dirty="0">
                <a:latin typeface="+mj-lt"/>
              </a:rPr>
              <a:t>700’747</a:t>
            </a:r>
            <a:r>
              <a:rPr lang="en-GB" sz="2000" dirty="0">
                <a:latin typeface="+mj-lt"/>
              </a:rPr>
              <a:t> women aged 60+</a:t>
            </a: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21’082</a:t>
            </a:r>
            <a:r>
              <a:rPr lang="en-GB" sz="2000" dirty="0">
                <a:latin typeface="+mj-lt"/>
              </a:rPr>
              <a:t> of them clicked the link</a:t>
            </a: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Over </a:t>
            </a:r>
            <a:r>
              <a:rPr lang="en-GB" sz="2000" b="1" dirty="0">
                <a:latin typeface="+mj-lt"/>
              </a:rPr>
              <a:t>170</a:t>
            </a:r>
            <a:r>
              <a:rPr lang="en-GB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comments</a:t>
            </a:r>
            <a:r>
              <a:rPr lang="fr-CH" sz="2000" dirty="0">
                <a:latin typeface="+mj-lt"/>
              </a:rPr>
              <a:t>, </a:t>
            </a:r>
            <a:r>
              <a:rPr lang="fr-CH" sz="2000" dirty="0" err="1">
                <a:latin typeface="+mj-lt"/>
              </a:rPr>
              <a:t>with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women</a:t>
            </a:r>
            <a:r>
              <a:rPr lang="fr-CH" sz="2000" dirty="0">
                <a:latin typeface="+mj-lt"/>
              </a:rPr>
              <a:t> sharing </a:t>
            </a:r>
            <a:r>
              <a:rPr lang="fr-CH" sz="2000" dirty="0" err="1">
                <a:latin typeface="+mj-lt"/>
              </a:rPr>
              <a:t>their</a:t>
            </a:r>
            <a:r>
              <a:rPr lang="fr-CH" sz="2000" dirty="0">
                <a:latin typeface="+mj-lt"/>
              </a:rPr>
              <a:t> stories and </a:t>
            </a:r>
            <a:r>
              <a:rPr lang="fr-CH" sz="2000" dirty="0" err="1">
                <a:latin typeface="+mj-lt"/>
              </a:rPr>
              <a:t>starting</a:t>
            </a:r>
            <a:r>
              <a:rPr lang="fr-CH" sz="2000" dirty="0">
                <a:latin typeface="+mj-lt"/>
              </a:rPr>
              <a:t> conversations</a:t>
            </a:r>
          </a:p>
          <a:p>
            <a:endParaRPr lang="fr-CH" sz="2000" dirty="0"/>
          </a:p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63B1E9-2FDB-72FF-B532-3F689D2C891F}"/>
              </a:ext>
            </a:extLst>
          </p:cNvPr>
          <p:cNvSpPr/>
          <p:nvPr/>
        </p:nvSpPr>
        <p:spPr>
          <a:xfrm>
            <a:off x="984479" y="4137324"/>
            <a:ext cx="2159326" cy="114501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Surveys </a:t>
            </a:r>
            <a:r>
              <a:rPr lang="fr-CH" sz="2000" dirty="0" err="1">
                <a:latin typeface="+mj-lt"/>
              </a:rPr>
              <a:t>started</a:t>
            </a:r>
            <a:endParaRPr lang="fr-CH" sz="2000" dirty="0">
              <a:latin typeface="+mj-lt"/>
            </a:endParaRPr>
          </a:p>
          <a:p>
            <a:pPr algn="ctr"/>
            <a:r>
              <a:rPr lang="fr-CH" sz="2800" b="1" dirty="0"/>
              <a:t>1’704</a:t>
            </a:r>
            <a:endParaRPr lang="en-US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E7A1C4-59DD-1FA9-076F-50B5077ACB3B}"/>
              </a:ext>
            </a:extLst>
          </p:cNvPr>
          <p:cNvSpPr/>
          <p:nvPr/>
        </p:nvSpPr>
        <p:spPr>
          <a:xfrm>
            <a:off x="3331475" y="4137324"/>
            <a:ext cx="2159326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Surveys </a:t>
            </a:r>
            <a:r>
              <a:rPr lang="fr-CH" sz="2000" dirty="0" err="1">
                <a:latin typeface="+mj-lt"/>
              </a:rPr>
              <a:t>submitted</a:t>
            </a:r>
            <a:endParaRPr lang="fr-CH" sz="2000" dirty="0">
              <a:latin typeface="+mj-lt"/>
            </a:endParaRPr>
          </a:p>
          <a:p>
            <a:pPr algn="ctr"/>
            <a:r>
              <a:rPr lang="fr-CH" sz="2800" b="1" dirty="0"/>
              <a:t>1’067</a:t>
            </a:r>
            <a:endParaRPr lang="en-US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816A5B-3C06-F07C-6CFA-31B557C7337A}"/>
              </a:ext>
            </a:extLst>
          </p:cNvPr>
          <p:cNvSpPr/>
          <p:nvPr/>
        </p:nvSpPr>
        <p:spPr>
          <a:xfrm>
            <a:off x="5678471" y="4137324"/>
            <a:ext cx="2159326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Completion rate </a:t>
            </a:r>
          </a:p>
          <a:p>
            <a:pPr algn="ctr"/>
            <a:r>
              <a:rPr lang="fr-CH" sz="2800" b="1" dirty="0"/>
              <a:t>62.6%</a:t>
            </a:r>
            <a:endParaRPr lang="en-US" sz="2800" b="1" dirty="0"/>
          </a:p>
        </p:txBody>
      </p:sp>
      <p:pic>
        <p:nvPicPr>
          <p:cNvPr id="20" name="Picture 19" descr="A computer monitor with a blank screen&#10;&#10;Description automatically generated">
            <a:extLst>
              <a:ext uri="{FF2B5EF4-FFF2-40B4-BE49-F238E27FC236}">
                <a16:creationId xmlns:a16="http://schemas.microsoft.com/office/drawing/2014/main" id="{4EC040F0-D4B0-D57C-6790-81DF9F639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37" y="3126258"/>
            <a:ext cx="3512470" cy="2922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C4410-D64C-03CC-933D-116C96460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175" y="3333157"/>
            <a:ext cx="2988934" cy="185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5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DBB9-D701-D13D-F245-CBB6893F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Spain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14B9A-60E5-AB29-A8F9-E6413E5E4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err="1"/>
              <a:t>Detailed</a:t>
            </a:r>
            <a:r>
              <a:rPr lang="fr-CH" dirty="0"/>
              <a:t> </a:t>
            </a:r>
            <a:r>
              <a:rPr lang="fr-CH" dirty="0" err="1"/>
              <a:t>results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93DFC-4516-2C15-C4EA-635C48BBDC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4095" y="1583266"/>
            <a:ext cx="11197545" cy="883097"/>
          </a:xfrm>
        </p:spPr>
        <p:txBody>
          <a:bodyPr>
            <a:normAutofit/>
          </a:bodyPr>
          <a:lstStyle/>
          <a:p>
            <a:r>
              <a:rPr lang="fr-CH" sz="2000" dirty="0"/>
              <a:t>Q1: </a:t>
            </a:r>
            <a:r>
              <a:rPr lang="en-US" sz="2000" dirty="0"/>
              <a:t>After the age of 50, did you break a bone after a minor fall or bump?</a:t>
            </a:r>
          </a:p>
          <a:p>
            <a:pPr marL="0" indent="0">
              <a:buNone/>
            </a:pPr>
            <a:r>
              <a:rPr lang="en-US" sz="1400" dirty="0"/>
              <a:t>      1’067 out of 1’067 women answered this question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6BDAFA2-F7E3-F145-3AA6-423DC31D867C}"/>
              </a:ext>
            </a:extLst>
          </p:cNvPr>
          <p:cNvSpPr txBox="1">
            <a:spLocks/>
          </p:cNvSpPr>
          <p:nvPr/>
        </p:nvSpPr>
        <p:spPr>
          <a:xfrm>
            <a:off x="354095" y="3200340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Q2: </a:t>
            </a:r>
            <a:r>
              <a:rPr lang="en-US" sz="2000" dirty="0"/>
              <a:t>Which bone(s) did you break: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340 out of </a:t>
            </a:r>
            <a:r>
              <a:rPr lang="en-US" sz="1400" b="1" dirty="0"/>
              <a:t>368</a:t>
            </a:r>
            <a:r>
              <a:rPr lang="en-US" sz="1400" dirty="0"/>
              <a:t> women that said yes, answered this question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51AC725-3310-5499-54CF-FDD5B22DE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925946"/>
              </p:ext>
            </p:extLst>
          </p:nvPr>
        </p:nvGraphicFramePr>
        <p:xfrm>
          <a:off x="1557914" y="4096500"/>
          <a:ext cx="3707273" cy="227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DE74555-AB8A-9D52-43E0-8229454E34E7}"/>
              </a:ext>
            </a:extLst>
          </p:cNvPr>
          <p:cNvSpPr txBox="1"/>
          <p:nvPr/>
        </p:nvSpPr>
        <p:spPr>
          <a:xfrm>
            <a:off x="4683407" y="4247771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35%</a:t>
            </a:r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09B4D-12CD-B821-B91A-CFF7D63FA1E8}"/>
              </a:ext>
            </a:extLst>
          </p:cNvPr>
          <p:cNvSpPr txBox="1"/>
          <p:nvPr/>
        </p:nvSpPr>
        <p:spPr>
          <a:xfrm>
            <a:off x="4152822" y="5226677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9.1%</a:t>
            </a:r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21EC42-6A9C-2669-9BE2-91B93B459685}"/>
              </a:ext>
            </a:extLst>
          </p:cNvPr>
          <p:cNvSpPr txBox="1"/>
          <p:nvPr/>
        </p:nvSpPr>
        <p:spPr>
          <a:xfrm>
            <a:off x="3730799" y="5139002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9.1%</a:t>
            </a:r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B396F-C771-3E3E-9220-32547BE700F6}"/>
              </a:ext>
            </a:extLst>
          </p:cNvPr>
          <p:cNvSpPr txBox="1"/>
          <p:nvPr/>
        </p:nvSpPr>
        <p:spPr>
          <a:xfrm>
            <a:off x="3174617" y="5008197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15.3%</a:t>
            </a:r>
            <a:endParaRPr 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DD033-C606-E463-127F-2B8005993285}"/>
              </a:ext>
            </a:extLst>
          </p:cNvPr>
          <p:cNvSpPr txBox="1"/>
          <p:nvPr/>
        </p:nvSpPr>
        <p:spPr>
          <a:xfrm>
            <a:off x="2824517" y="4446064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30%</a:t>
            </a:r>
            <a:endParaRPr 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C8BD0D-B9F6-5B32-B023-724590ACDD53}"/>
              </a:ext>
            </a:extLst>
          </p:cNvPr>
          <p:cNvSpPr txBox="1"/>
          <p:nvPr/>
        </p:nvSpPr>
        <p:spPr>
          <a:xfrm>
            <a:off x="2242737" y="4247771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35.3%</a:t>
            </a:r>
            <a:endParaRPr lang="en-US" sz="11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559ECE-3171-7AE7-5B7F-3EACE60B76E8}"/>
              </a:ext>
            </a:extLst>
          </p:cNvPr>
          <p:cNvSpPr/>
          <p:nvPr/>
        </p:nvSpPr>
        <p:spPr>
          <a:xfrm>
            <a:off x="4102665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</a:t>
            </a:r>
            <a:r>
              <a:rPr lang="fr-CH" sz="1600" dirty="0">
                <a:latin typeface="+mj-lt"/>
              </a:rPr>
              <a:t> (368 resp.)</a:t>
            </a:r>
          </a:p>
          <a:p>
            <a:pPr algn="ctr"/>
            <a:r>
              <a:rPr lang="fr-CH" sz="2000" b="1" dirty="0">
                <a:latin typeface="+mj-lt"/>
              </a:rPr>
              <a:t>34.5%</a:t>
            </a:r>
            <a:endParaRPr lang="en-US" b="1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202A17-A849-DC52-1E11-7A4363A75F94}"/>
              </a:ext>
            </a:extLst>
          </p:cNvPr>
          <p:cNvSpPr/>
          <p:nvPr/>
        </p:nvSpPr>
        <p:spPr>
          <a:xfrm>
            <a:off x="6476214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 </a:t>
            </a:r>
            <a:r>
              <a:rPr lang="fr-CH" sz="1600" dirty="0">
                <a:latin typeface="+mj-lt"/>
              </a:rPr>
              <a:t>(699 resp.)</a:t>
            </a:r>
          </a:p>
          <a:p>
            <a:pPr algn="ctr"/>
            <a:r>
              <a:rPr lang="fr-CH" sz="2000" b="1" dirty="0">
                <a:latin typeface="+mj-lt"/>
              </a:rPr>
              <a:t>65.5%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8079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3E92-AC46-B5E8-5636-AE7CC35B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Spain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654F7-324E-8EBF-4322-FA701CE31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err="1"/>
              <a:t>Detailed</a:t>
            </a:r>
            <a:r>
              <a:rPr lang="fr-CH" dirty="0"/>
              <a:t> </a:t>
            </a:r>
            <a:r>
              <a:rPr lang="fr-CH" dirty="0" err="1"/>
              <a:t>results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5E8589E-40E1-8329-2007-F89711827E4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4095" y="1583266"/>
            <a:ext cx="11197545" cy="883097"/>
          </a:xfrm>
        </p:spPr>
        <p:txBody>
          <a:bodyPr>
            <a:normAutofit/>
          </a:bodyPr>
          <a:lstStyle/>
          <a:p>
            <a:r>
              <a:rPr lang="fr-CH" sz="2000" dirty="0"/>
              <a:t>Q3: </a:t>
            </a:r>
            <a:r>
              <a:rPr lang="en-US" sz="2000" dirty="0"/>
              <a:t>After your break, were you given a diagnostic scan to assess for osteoporosis? </a:t>
            </a:r>
          </a:p>
          <a:p>
            <a:pPr marL="0" indent="0">
              <a:buNone/>
            </a:pPr>
            <a:r>
              <a:rPr lang="en-US" sz="1400" dirty="0"/>
              <a:t>       355 out of 368 women that said yes to the first question, answered this question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FF141F3-11F6-8321-F6C9-36E4738B0756}"/>
              </a:ext>
            </a:extLst>
          </p:cNvPr>
          <p:cNvSpPr txBox="1">
            <a:spLocks/>
          </p:cNvSpPr>
          <p:nvPr/>
        </p:nvSpPr>
        <p:spPr>
          <a:xfrm>
            <a:off x="333750" y="3429000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Q4: </a:t>
            </a:r>
            <a:r>
              <a:rPr lang="en-US" sz="2000" dirty="0"/>
              <a:t>After your break, did you receive medication for osteoporosis?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  368 out of 368 women that said yes to the first question, answered this question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AC2F7-89AC-9AB0-8C18-0F4D69783ABC}"/>
              </a:ext>
            </a:extLst>
          </p:cNvPr>
          <p:cNvSpPr txBox="1"/>
          <p:nvPr/>
        </p:nvSpPr>
        <p:spPr>
          <a:xfrm>
            <a:off x="7111041" y="3815428"/>
            <a:ext cx="47472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If yes, what medication(s) were you prescribed: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A4AF07-6E38-F5D6-7A80-60B63CFCE105}"/>
              </a:ext>
            </a:extLst>
          </p:cNvPr>
          <p:cNvSpPr/>
          <p:nvPr/>
        </p:nvSpPr>
        <p:spPr>
          <a:xfrm>
            <a:off x="727167" y="4399029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</a:t>
            </a:r>
            <a:r>
              <a:rPr lang="fr-CH" sz="1600" dirty="0">
                <a:latin typeface="+mj-lt"/>
              </a:rPr>
              <a:t> (153 resp.)</a:t>
            </a:r>
          </a:p>
          <a:p>
            <a:pPr algn="ctr"/>
            <a:r>
              <a:rPr lang="fr-CH" sz="2000" b="1" dirty="0">
                <a:latin typeface="+mj-lt"/>
              </a:rPr>
              <a:t>41.6%</a:t>
            </a:r>
            <a:endParaRPr lang="en-US" b="1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4A49F5-1444-1CE7-6772-F66FD9AAE0F0}"/>
              </a:ext>
            </a:extLst>
          </p:cNvPr>
          <p:cNvSpPr/>
          <p:nvPr/>
        </p:nvSpPr>
        <p:spPr>
          <a:xfrm>
            <a:off x="3100716" y="4399029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</a:t>
            </a:r>
            <a:r>
              <a:rPr lang="fr-CH" sz="1600" dirty="0">
                <a:latin typeface="+mj-lt"/>
              </a:rPr>
              <a:t> (215 resp.)</a:t>
            </a:r>
          </a:p>
          <a:p>
            <a:pPr algn="ctr"/>
            <a:r>
              <a:rPr lang="fr-CH" sz="2000" b="1" dirty="0">
                <a:latin typeface="+mj-lt"/>
              </a:rPr>
              <a:t>58.4%</a:t>
            </a:r>
            <a:endParaRPr lang="en-US" sz="2000" b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81BA3D-D8DB-08A5-0ABA-9EAB80B780BD}"/>
              </a:ext>
            </a:extLst>
          </p:cNvPr>
          <p:cNvSpPr/>
          <p:nvPr/>
        </p:nvSpPr>
        <p:spPr>
          <a:xfrm>
            <a:off x="4102665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</a:t>
            </a:r>
            <a:r>
              <a:rPr lang="fr-CH" sz="1600" dirty="0">
                <a:latin typeface="+mj-lt"/>
              </a:rPr>
              <a:t> (146 resp.)</a:t>
            </a:r>
          </a:p>
          <a:p>
            <a:pPr algn="ctr"/>
            <a:r>
              <a:rPr lang="fr-CH" sz="2000" b="1" dirty="0">
                <a:latin typeface="+mj-lt"/>
              </a:rPr>
              <a:t>60.8%</a:t>
            </a:r>
            <a:endParaRPr lang="en-US" b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BCB010-67FE-8AD7-4C8A-7D57A5873656}"/>
              </a:ext>
            </a:extLst>
          </p:cNvPr>
          <p:cNvSpPr/>
          <p:nvPr/>
        </p:nvSpPr>
        <p:spPr>
          <a:xfrm>
            <a:off x="6476214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</a:t>
            </a:r>
            <a:r>
              <a:rPr lang="fr-CH" sz="1600" dirty="0">
                <a:latin typeface="+mj-lt"/>
              </a:rPr>
              <a:t> (94 resp.)</a:t>
            </a:r>
          </a:p>
          <a:p>
            <a:pPr algn="ctr"/>
            <a:r>
              <a:rPr lang="fr-CH" sz="2000" b="1" dirty="0">
                <a:latin typeface="+mj-lt"/>
              </a:rPr>
              <a:t>39.2%</a:t>
            </a:r>
            <a:endParaRPr lang="en-US" b="1" dirty="0"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92B799-4A3D-9343-CE8D-4307429F3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959852"/>
              </p:ext>
            </p:extLst>
          </p:nvPr>
        </p:nvGraphicFramePr>
        <p:xfrm>
          <a:off x="6476214" y="40987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821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D18B-033B-01EC-72F1-393B2A65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Spain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14429-C8B7-2496-C413-159B85134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699 </a:t>
            </a:r>
            <a:r>
              <a:rPr lang="fr-CH" dirty="0" err="1"/>
              <a:t>women</a:t>
            </a:r>
            <a:r>
              <a:rPr lang="fr-CH" dirty="0"/>
              <a:t>, </a:t>
            </a:r>
            <a:r>
              <a:rPr lang="fr-CH" dirty="0" err="1"/>
              <a:t>who</a:t>
            </a:r>
            <a:r>
              <a:rPr lang="fr-CH" dirty="0"/>
              <a:t> </a:t>
            </a:r>
            <a:r>
              <a:rPr lang="fr-CH" dirty="0" err="1"/>
              <a:t>replied</a:t>
            </a:r>
            <a:r>
              <a:rPr lang="fr-CH" dirty="0"/>
              <a:t> ‘NO’ to the 1st question: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CA08B6A-4E25-1EFE-608E-8E01F459F0B6}"/>
              </a:ext>
            </a:extLst>
          </p:cNvPr>
          <p:cNvSpPr txBox="1">
            <a:spLocks/>
          </p:cNvSpPr>
          <p:nvPr/>
        </p:nvSpPr>
        <p:spPr>
          <a:xfrm>
            <a:off x="354095" y="1583266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Q5: </a:t>
            </a:r>
            <a:r>
              <a:rPr lang="en-US" sz="2000" dirty="0"/>
              <a:t>Has your doctor ever discussed bone health or osteoporosis with you?</a:t>
            </a:r>
          </a:p>
          <a:p>
            <a:pPr marL="0" indent="0">
              <a:buNone/>
            </a:pPr>
            <a:r>
              <a:rPr lang="en-US" sz="1400" dirty="0"/>
              <a:t>      717 responses by 699 women answered this question (with multiple choice) 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A015ED4-F291-50B1-EFFC-D5A499505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645520"/>
              </p:ext>
            </p:extLst>
          </p:nvPr>
        </p:nvGraphicFramePr>
        <p:xfrm>
          <a:off x="574158" y="2466363"/>
          <a:ext cx="11037835" cy="226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3304133-BA4D-CBDB-2721-FDCEDF10E7D3}"/>
              </a:ext>
            </a:extLst>
          </p:cNvPr>
          <p:cNvSpPr txBox="1"/>
          <p:nvPr/>
        </p:nvSpPr>
        <p:spPr>
          <a:xfrm>
            <a:off x="3264816" y="2690434"/>
            <a:ext cx="857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latin typeface="+mj-lt"/>
              </a:rPr>
              <a:t>95 resp.</a:t>
            </a:r>
            <a:endParaRPr lang="en-US" sz="12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0D7562-3089-D668-643F-F7CF0AD1DFC0}"/>
              </a:ext>
            </a:extLst>
          </p:cNvPr>
          <p:cNvSpPr txBox="1"/>
          <p:nvPr/>
        </p:nvSpPr>
        <p:spPr>
          <a:xfrm>
            <a:off x="10196974" y="3072461"/>
            <a:ext cx="857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latin typeface="+mj-lt"/>
              </a:rPr>
              <a:t>412 resp.</a:t>
            </a:r>
            <a:endParaRPr lang="en-US" sz="1400" b="1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CF1F8-B023-5305-4B99-C450865835D4}"/>
              </a:ext>
            </a:extLst>
          </p:cNvPr>
          <p:cNvSpPr txBox="1"/>
          <p:nvPr/>
        </p:nvSpPr>
        <p:spPr>
          <a:xfrm>
            <a:off x="5523947" y="3449924"/>
            <a:ext cx="857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latin typeface="+mj-lt"/>
              </a:rPr>
              <a:t>210 resp.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523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A0E15D-04B1-9272-CC62-09C29A324DC5}"/>
              </a:ext>
            </a:extLst>
          </p:cNvPr>
          <p:cNvSpPr txBox="1"/>
          <p:nvPr/>
        </p:nvSpPr>
        <p:spPr>
          <a:xfrm>
            <a:off x="5767784" y="1509760"/>
            <a:ext cx="5186355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</a:pPr>
            <a:r>
              <a:rPr lang="fr-CH" dirty="0">
                <a:latin typeface="Calibri Light" charset="0"/>
                <a:cs typeface="Calibri Light" charset="0"/>
              </a:rPr>
              <a:t>Q5: </a:t>
            </a:r>
            <a:r>
              <a:rPr lang="en-US" sz="1400" dirty="0">
                <a:latin typeface="Calibri Light" charset="0"/>
                <a:cs typeface="Calibri Light" charset="0"/>
              </a:rPr>
              <a:t>(for those who did not have fractures after the age of 50)</a:t>
            </a:r>
          </a:p>
          <a:p>
            <a:pPr>
              <a:lnSpc>
                <a:spcPct val="90000"/>
              </a:lnSpc>
              <a:buClr>
                <a:srgbClr val="FAA936"/>
              </a:buClr>
            </a:pPr>
            <a:r>
              <a:rPr lang="en-US" sz="1400" dirty="0">
                <a:latin typeface="Calibri Light" charset="0"/>
                <a:cs typeface="Calibri Light" charset="0"/>
              </a:rPr>
              <a:t>      </a:t>
            </a:r>
            <a:r>
              <a:rPr lang="en-US" dirty="0">
                <a:latin typeface="Calibri Light" charset="0"/>
                <a:cs typeface="Calibri Light" charset="0"/>
              </a:rPr>
              <a:t>Has your doctor ever discussed bone health or</a:t>
            </a:r>
          </a:p>
          <a:p>
            <a:pPr>
              <a:lnSpc>
                <a:spcPct val="90000"/>
              </a:lnSpc>
              <a:buClr>
                <a:srgbClr val="FAA936"/>
              </a:buClr>
            </a:pPr>
            <a:r>
              <a:rPr lang="en-US" dirty="0">
                <a:latin typeface="Calibri Light" charset="0"/>
                <a:cs typeface="Calibri Light" charset="0"/>
              </a:rPr>
              <a:t>     osteoporosis with you?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16C6D12-6402-A2E5-A853-B358AFAA2FAC}"/>
              </a:ext>
            </a:extLst>
          </p:cNvPr>
          <p:cNvSpPr txBox="1">
            <a:spLocks/>
          </p:cNvSpPr>
          <p:nvPr/>
        </p:nvSpPr>
        <p:spPr>
          <a:xfrm>
            <a:off x="351924" y="1519990"/>
            <a:ext cx="4755788" cy="60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dirty="0"/>
              <a:t>Q1: </a:t>
            </a:r>
            <a:r>
              <a:rPr lang="en-US" sz="1800" dirty="0"/>
              <a:t>After the age of 50, did you break a bone after a minor fall or bump?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593E9F6-2594-C092-CED1-29B15CC63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507917"/>
              </p:ext>
            </p:extLst>
          </p:nvPr>
        </p:nvGraphicFramePr>
        <p:xfrm>
          <a:off x="478334" y="2488460"/>
          <a:ext cx="4502968" cy="297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B4FD4A0-F24A-BA6F-EFC0-4C0A8F8FD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337171"/>
              </p:ext>
            </p:extLst>
          </p:nvPr>
        </p:nvGraphicFramePr>
        <p:xfrm>
          <a:off x="6298895" y="2544654"/>
          <a:ext cx="4068147" cy="286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029560A-93AD-C8C7-0548-BCD26430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r>
              <a:rPr lang="en-GB" dirty="0"/>
              <a:t>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53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623E-B20A-A995-35E9-67BFBDB2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Spain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CD3EA-D011-42E2-3CCC-2CDBBE456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699 </a:t>
            </a:r>
            <a:r>
              <a:rPr lang="fr-CH" dirty="0" err="1"/>
              <a:t>women</a:t>
            </a:r>
            <a:r>
              <a:rPr lang="fr-CH" dirty="0"/>
              <a:t>, </a:t>
            </a:r>
            <a:r>
              <a:rPr lang="fr-CH" dirty="0" err="1"/>
              <a:t>who</a:t>
            </a:r>
            <a:r>
              <a:rPr lang="fr-CH" dirty="0"/>
              <a:t> </a:t>
            </a:r>
            <a:r>
              <a:rPr lang="fr-CH" dirty="0" err="1"/>
              <a:t>replied</a:t>
            </a:r>
            <a:r>
              <a:rPr lang="fr-CH" dirty="0"/>
              <a:t> ‘NO’ to the 1st question: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DAD49D0-61BB-07D6-B910-46A864D636C2}"/>
              </a:ext>
            </a:extLst>
          </p:cNvPr>
          <p:cNvSpPr txBox="1">
            <a:spLocks/>
          </p:cNvSpPr>
          <p:nvPr/>
        </p:nvSpPr>
        <p:spPr>
          <a:xfrm>
            <a:off x="351924" y="1706160"/>
            <a:ext cx="11197545" cy="1300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Q6: </a:t>
            </a:r>
            <a:r>
              <a:rPr lang="en-US" sz="2000" dirty="0"/>
              <a:t>Spine fractures due to osteoporosis often remain undiagnosed. Have you noticed any of these symptoms?</a:t>
            </a:r>
          </a:p>
          <a:p>
            <a:pPr marL="0" indent="0">
              <a:buNone/>
            </a:pPr>
            <a:r>
              <a:rPr lang="en-US" sz="1400" dirty="0"/>
              <a:t>     784 responses by 699 people answered this question (with multiple choice)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AD725-58A6-F7CE-4FF8-A67042923787}"/>
              </a:ext>
            </a:extLst>
          </p:cNvPr>
          <p:cNvSpPr/>
          <p:nvPr/>
        </p:nvSpPr>
        <p:spPr>
          <a:xfrm>
            <a:off x="488367" y="4035638"/>
            <a:ext cx="2682849" cy="114501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Back Pain (413 resp.)</a:t>
            </a:r>
          </a:p>
          <a:p>
            <a:pPr algn="ctr"/>
            <a:r>
              <a:rPr lang="fr-CH" sz="2800" b="1" dirty="0"/>
              <a:t>61.4%</a:t>
            </a:r>
            <a:endParaRPr lang="en-US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7DFE50-39E8-78B9-08F0-BBE5D330ED01}"/>
              </a:ext>
            </a:extLst>
          </p:cNvPr>
          <p:cNvSpPr/>
          <p:nvPr/>
        </p:nvSpPr>
        <p:spPr>
          <a:xfrm>
            <a:off x="9020785" y="4035638"/>
            <a:ext cx="2682848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err="1">
                <a:latin typeface="+mj-lt"/>
              </a:rPr>
              <a:t>Neither</a:t>
            </a:r>
            <a:r>
              <a:rPr lang="fr-CH" sz="2000" dirty="0">
                <a:latin typeface="+mj-lt"/>
              </a:rPr>
              <a:t> (198 resp.)</a:t>
            </a:r>
          </a:p>
          <a:p>
            <a:pPr algn="ctr"/>
            <a:r>
              <a:rPr lang="fr-CH" sz="2800" b="1" dirty="0"/>
              <a:t>29.4%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6A2277-7996-8393-38F0-C21204BFA8B7}"/>
              </a:ext>
            </a:extLst>
          </p:cNvPr>
          <p:cNvSpPr/>
          <p:nvPr/>
        </p:nvSpPr>
        <p:spPr>
          <a:xfrm>
            <a:off x="3894625" y="4035638"/>
            <a:ext cx="4396902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</a:rPr>
              <a:t>Height Loss (of 4 cm/ 1.5 inches or more) (173 resp.)  </a:t>
            </a:r>
          </a:p>
          <a:p>
            <a:pPr algn="ctr"/>
            <a:r>
              <a:rPr lang="fr-CH" sz="2800" b="1" dirty="0"/>
              <a:t>25.7%</a:t>
            </a:r>
            <a:endParaRPr lang="en-US" sz="2800" b="1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AB3B119-B0D6-2F8D-074B-8AA86C560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383" y="3006815"/>
            <a:ext cx="1124277" cy="9066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4084725-6A96-B4D4-6250-37C425F24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6819" y="3016915"/>
            <a:ext cx="1124277" cy="8965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70DAA63-E497-7442-E0CF-09AC9ADCF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2839" y="3035810"/>
            <a:ext cx="882342" cy="8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6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EDB6-546A-4F97-A519-C22C03616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0357"/>
            <a:ext cx="9144000" cy="2387600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Survey in South Korea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D97C7C-A433-438C-8882-58313F50EDE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186655"/>
            <a:ext cx="9144000" cy="16557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201 responses</a:t>
            </a:r>
          </a:p>
        </p:txBody>
      </p:sp>
      <p:pic>
        <p:nvPicPr>
          <p:cNvPr id="4098" name="Picture 2" descr="South Korea Flag – Flagpole World">
            <a:extLst>
              <a:ext uri="{FF2B5EF4-FFF2-40B4-BE49-F238E27FC236}">
                <a16:creationId xmlns:a16="http://schemas.microsoft.com/office/drawing/2014/main" id="{96447ED4-CC2A-203A-B004-ADDB6C9D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02" y="2013855"/>
            <a:ext cx="2315183" cy="12154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4BD687-6658-4447-A763-08F0A03F91C3}"/>
              </a:ext>
            </a:extLst>
          </p:cNvPr>
          <p:cNvSpPr/>
          <p:nvPr/>
        </p:nvSpPr>
        <p:spPr>
          <a:xfrm>
            <a:off x="1653702" y="1720357"/>
            <a:ext cx="2315183" cy="1708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84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7FA907-88B3-EEF3-254E-638D93E05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073" y="279288"/>
            <a:ext cx="1959772" cy="3742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C1100A-FC66-6B1F-C6B8-93D3660C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South </a:t>
            </a:r>
            <a:r>
              <a:rPr lang="fr-CH" dirty="0" err="1"/>
              <a:t>Korea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2CD89-4FAE-7C35-AACE-6BE0FF9176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>
                <a:solidFill>
                  <a:srgbClr val="FAA836"/>
                </a:solidFill>
              </a:rPr>
              <a:t>Key stats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F4953-CC56-EBE8-7C69-75715E0F8551}"/>
              </a:ext>
            </a:extLst>
          </p:cNvPr>
          <p:cNvSpPr txBox="1"/>
          <p:nvPr/>
        </p:nvSpPr>
        <p:spPr>
          <a:xfrm>
            <a:off x="536895" y="1503067"/>
            <a:ext cx="81981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fr-CH" sz="2400" b="1" dirty="0">
                <a:solidFill>
                  <a:srgbClr val="173C66"/>
                </a:solidFill>
              </a:rPr>
              <a:t>Facebook post</a:t>
            </a: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fr-CH" sz="2000" dirty="0" err="1">
                <a:latin typeface="+mj-lt"/>
              </a:rPr>
              <a:t>Reached</a:t>
            </a:r>
            <a:r>
              <a:rPr lang="fr-CH" sz="2000" dirty="0">
                <a:latin typeface="+mj-lt"/>
              </a:rPr>
              <a:t> </a:t>
            </a:r>
            <a:r>
              <a:rPr lang="fr-CH" sz="2000" b="1" dirty="0">
                <a:latin typeface="+mj-lt"/>
              </a:rPr>
              <a:t>147’440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women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aged</a:t>
            </a:r>
            <a:r>
              <a:rPr lang="fr-CH" sz="2000" dirty="0">
                <a:latin typeface="+mj-lt"/>
              </a:rPr>
              <a:t> 60+</a:t>
            </a: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fr-CH" sz="2000" b="1" dirty="0">
                <a:latin typeface="+mj-lt"/>
              </a:rPr>
              <a:t>9’757</a:t>
            </a:r>
            <a:r>
              <a:rPr lang="fr-CH" sz="2000" dirty="0">
                <a:latin typeface="+mj-lt"/>
              </a:rPr>
              <a:t> of </a:t>
            </a:r>
            <a:r>
              <a:rPr lang="fr-CH" sz="2000" dirty="0" err="1">
                <a:latin typeface="+mj-lt"/>
              </a:rPr>
              <a:t>them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clicked</a:t>
            </a:r>
            <a:r>
              <a:rPr lang="fr-CH" sz="2000" dirty="0">
                <a:latin typeface="+mj-lt"/>
              </a:rPr>
              <a:t> the </a:t>
            </a:r>
            <a:r>
              <a:rPr lang="fr-CH" sz="2000" dirty="0" err="1">
                <a:latin typeface="+mj-lt"/>
              </a:rPr>
              <a:t>link</a:t>
            </a:r>
            <a:endParaRPr lang="fr-CH" sz="2000" dirty="0">
              <a:latin typeface="+mj-lt"/>
            </a:endParaRP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fr-CH" sz="2000" dirty="0">
                <a:latin typeface="+mj-lt"/>
              </a:rPr>
              <a:t>Over 3</a:t>
            </a:r>
            <a:r>
              <a:rPr lang="fr-CH" sz="2000" b="1" dirty="0">
                <a:latin typeface="+mj-lt"/>
              </a:rPr>
              <a:t>86 </a:t>
            </a:r>
            <a:r>
              <a:rPr lang="en-GB" sz="2000" dirty="0">
                <a:latin typeface="+mj-lt"/>
              </a:rPr>
              <a:t>reactions with women sharing their stories and starting conversations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63B1E9-2FDB-72FF-B532-3F689D2C891F}"/>
              </a:ext>
            </a:extLst>
          </p:cNvPr>
          <p:cNvSpPr/>
          <p:nvPr/>
        </p:nvSpPr>
        <p:spPr>
          <a:xfrm>
            <a:off x="984479" y="4137324"/>
            <a:ext cx="2159326" cy="114501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Surveys </a:t>
            </a:r>
            <a:r>
              <a:rPr lang="fr-CH" sz="2000" dirty="0" err="1">
                <a:latin typeface="+mj-lt"/>
              </a:rPr>
              <a:t>started</a:t>
            </a:r>
            <a:endParaRPr lang="fr-CH" sz="2000" dirty="0">
              <a:latin typeface="+mj-lt"/>
            </a:endParaRPr>
          </a:p>
          <a:p>
            <a:pPr algn="ctr"/>
            <a:r>
              <a:rPr lang="fr-CH" sz="2800" b="1" dirty="0"/>
              <a:t>417</a:t>
            </a:r>
            <a:endParaRPr lang="en-US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E7A1C4-59DD-1FA9-076F-50B5077ACB3B}"/>
              </a:ext>
            </a:extLst>
          </p:cNvPr>
          <p:cNvSpPr/>
          <p:nvPr/>
        </p:nvSpPr>
        <p:spPr>
          <a:xfrm>
            <a:off x="3331475" y="4137324"/>
            <a:ext cx="2159326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Surveys </a:t>
            </a:r>
            <a:r>
              <a:rPr lang="fr-CH" sz="2000" dirty="0" err="1">
                <a:latin typeface="+mj-lt"/>
              </a:rPr>
              <a:t>submitted</a:t>
            </a:r>
            <a:endParaRPr lang="fr-CH" sz="2000" dirty="0">
              <a:latin typeface="+mj-lt"/>
            </a:endParaRPr>
          </a:p>
          <a:p>
            <a:pPr algn="ctr"/>
            <a:r>
              <a:rPr lang="fr-CH" sz="2800" b="1" dirty="0"/>
              <a:t>201</a:t>
            </a:r>
            <a:endParaRPr lang="en-US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816A5B-3C06-F07C-6CFA-31B557C7337A}"/>
              </a:ext>
            </a:extLst>
          </p:cNvPr>
          <p:cNvSpPr/>
          <p:nvPr/>
        </p:nvSpPr>
        <p:spPr>
          <a:xfrm>
            <a:off x="5678471" y="4137324"/>
            <a:ext cx="2159326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Completion rate </a:t>
            </a:r>
          </a:p>
          <a:p>
            <a:pPr algn="ctr"/>
            <a:r>
              <a:rPr lang="fr-CH" sz="2800" b="1" dirty="0"/>
              <a:t>48.2%</a:t>
            </a:r>
            <a:endParaRPr lang="en-US" sz="2800" b="1" dirty="0"/>
          </a:p>
        </p:txBody>
      </p:sp>
      <p:pic>
        <p:nvPicPr>
          <p:cNvPr id="20" name="Picture 19" descr="A computer monitor with a blank screen&#10;&#10;Description automatically generated">
            <a:extLst>
              <a:ext uri="{FF2B5EF4-FFF2-40B4-BE49-F238E27FC236}">
                <a16:creationId xmlns:a16="http://schemas.microsoft.com/office/drawing/2014/main" id="{4EC040F0-D4B0-D57C-6790-81DF9F639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37" y="3126258"/>
            <a:ext cx="3512470" cy="2922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5C15C-789F-60C4-F6B4-D67B0A02B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268" y="3318467"/>
            <a:ext cx="2944924" cy="18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99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DBB9-D701-D13D-F245-CBB6893F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South </a:t>
            </a:r>
            <a:r>
              <a:rPr lang="fr-CH" dirty="0" err="1"/>
              <a:t>Korea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14B9A-60E5-AB29-A8F9-E6413E5E4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err="1"/>
              <a:t>Detailed</a:t>
            </a:r>
            <a:r>
              <a:rPr lang="fr-CH" dirty="0"/>
              <a:t> </a:t>
            </a:r>
            <a:r>
              <a:rPr lang="fr-CH" dirty="0" err="1"/>
              <a:t>results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93DFC-4516-2C15-C4EA-635C48BBDC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4095" y="1583266"/>
            <a:ext cx="11197545" cy="883097"/>
          </a:xfrm>
        </p:spPr>
        <p:txBody>
          <a:bodyPr>
            <a:normAutofit/>
          </a:bodyPr>
          <a:lstStyle/>
          <a:p>
            <a:r>
              <a:rPr lang="fr-CH" sz="2000" dirty="0"/>
              <a:t>Q1: </a:t>
            </a:r>
            <a:r>
              <a:rPr lang="en-US" sz="2000" dirty="0"/>
              <a:t>After the age of 50, did you break a bone after a minor fall or bump?</a:t>
            </a:r>
          </a:p>
          <a:p>
            <a:pPr marL="0" indent="0">
              <a:buNone/>
            </a:pPr>
            <a:r>
              <a:rPr lang="en-US" sz="1400" dirty="0"/>
              <a:t>      201 out of 201 women answered this question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6BDAFA2-F7E3-F145-3AA6-423DC31D867C}"/>
              </a:ext>
            </a:extLst>
          </p:cNvPr>
          <p:cNvSpPr txBox="1">
            <a:spLocks/>
          </p:cNvSpPr>
          <p:nvPr/>
        </p:nvSpPr>
        <p:spPr>
          <a:xfrm>
            <a:off x="354095" y="3215778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Q2: </a:t>
            </a:r>
            <a:r>
              <a:rPr lang="en-US" sz="2000" dirty="0"/>
              <a:t>Which bone(s) did you break: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44 out of </a:t>
            </a:r>
            <a:r>
              <a:rPr lang="en-US" sz="1400" b="1" dirty="0"/>
              <a:t>48</a:t>
            </a:r>
            <a:r>
              <a:rPr lang="en-US" sz="1400" dirty="0"/>
              <a:t> women that said yes, answered this question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51AC725-3310-5499-54CF-FDD5B22DE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258886"/>
              </p:ext>
            </p:extLst>
          </p:nvPr>
        </p:nvGraphicFramePr>
        <p:xfrm>
          <a:off x="1557914" y="4096500"/>
          <a:ext cx="3707273" cy="227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DE74555-AB8A-9D52-43E0-8229454E34E7}"/>
              </a:ext>
            </a:extLst>
          </p:cNvPr>
          <p:cNvSpPr txBox="1"/>
          <p:nvPr/>
        </p:nvSpPr>
        <p:spPr>
          <a:xfrm>
            <a:off x="4709004" y="4160408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61.4%</a:t>
            </a:r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09B4D-12CD-B821-B91A-CFF7D63FA1E8}"/>
              </a:ext>
            </a:extLst>
          </p:cNvPr>
          <p:cNvSpPr txBox="1"/>
          <p:nvPr/>
        </p:nvSpPr>
        <p:spPr>
          <a:xfrm>
            <a:off x="4152822" y="5469525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4.5%</a:t>
            </a:r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21EC42-6A9C-2669-9BE2-91B93B459685}"/>
              </a:ext>
            </a:extLst>
          </p:cNvPr>
          <p:cNvSpPr txBox="1"/>
          <p:nvPr/>
        </p:nvSpPr>
        <p:spPr>
          <a:xfrm>
            <a:off x="3686983" y="5330976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9.1%</a:t>
            </a:r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B396F-C771-3E3E-9220-32547BE700F6}"/>
              </a:ext>
            </a:extLst>
          </p:cNvPr>
          <p:cNvSpPr txBox="1"/>
          <p:nvPr/>
        </p:nvSpPr>
        <p:spPr>
          <a:xfrm>
            <a:off x="3221143" y="5474952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4.5%</a:t>
            </a:r>
            <a:endParaRPr 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DD033-C606-E463-127F-2B8005993285}"/>
              </a:ext>
            </a:extLst>
          </p:cNvPr>
          <p:cNvSpPr txBox="1"/>
          <p:nvPr/>
        </p:nvSpPr>
        <p:spPr>
          <a:xfrm>
            <a:off x="2762366" y="5274939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13.6%</a:t>
            </a:r>
            <a:endParaRPr 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C8BD0D-B9F6-5B32-B023-724590ACDD53}"/>
              </a:ext>
            </a:extLst>
          </p:cNvPr>
          <p:cNvSpPr txBox="1"/>
          <p:nvPr/>
        </p:nvSpPr>
        <p:spPr>
          <a:xfrm>
            <a:off x="2192918" y="5180583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15.9%</a:t>
            </a:r>
            <a:endParaRPr lang="en-US" sz="11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F7522F-75E4-8A77-6201-3A1661496592}"/>
              </a:ext>
            </a:extLst>
          </p:cNvPr>
          <p:cNvSpPr/>
          <p:nvPr/>
        </p:nvSpPr>
        <p:spPr>
          <a:xfrm>
            <a:off x="4102665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</a:t>
            </a:r>
            <a:r>
              <a:rPr lang="fr-CH" sz="1600" dirty="0">
                <a:latin typeface="+mj-lt"/>
              </a:rPr>
              <a:t> (48 resp.)</a:t>
            </a:r>
          </a:p>
          <a:p>
            <a:pPr algn="ctr"/>
            <a:r>
              <a:rPr lang="fr-CH" sz="2000" b="1" dirty="0">
                <a:latin typeface="+mj-lt"/>
              </a:rPr>
              <a:t>23.9%</a:t>
            </a:r>
            <a:endParaRPr lang="en-US" b="1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E5636A-689C-5625-9050-30B1BABBAB56}"/>
              </a:ext>
            </a:extLst>
          </p:cNvPr>
          <p:cNvSpPr/>
          <p:nvPr/>
        </p:nvSpPr>
        <p:spPr>
          <a:xfrm>
            <a:off x="6476214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 </a:t>
            </a:r>
            <a:r>
              <a:rPr lang="fr-CH" sz="1600" dirty="0">
                <a:latin typeface="+mj-lt"/>
              </a:rPr>
              <a:t>(153 resp.)</a:t>
            </a:r>
          </a:p>
          <a:p>
            <a:pPr algn="ctr"/>
            <a:r>
              <a:rPr lang="fr-CH" sz="2000" b="1" dirty="0">
                <a:latin typeface="+mj-lt"/>
              </a:rPr>
              <a:t>76.1%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44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3E92-AC46-B5E8-5636-AE7CC35B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South </a:t>
            </a:r>
            <a:r>
              <a:rPr lang="fr-CH" dirty="0" err="1"/>
              <a:t>Korea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654F7-324E-8EBF-4322-FA701CE31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err="1"/>
              <a:t>Detailed</a:t>
            </a:r>
            <a:r>
              <a:rPr lang="fr-CH" dirty="0"/>
              <a:t> </a:t>
            </a:r>
            <a:r>
              <a:rPr lang="fr-CH" dirty="0" err="1"/>
              <a:t>Results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5E8589E-40E1-8329-2007-F89711827E4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4095" y="1583266"/>
            <a:ext cx="11197545" cy="883097"/>
          </a:xfrm>
        </p:spPr>
        <p:txBody>
          <a:bodyPr>
            <a:normAutofit/>
          </a:bodyPr>
          <a:lstStyle/>
          <a:p>
            <a:r>
              <a:rPr lang="fr-CH" sz="2000" dirty="0"/>
              <a:t>Q3: </a:t>
            </a:r>
            <a:r>
              <a:rPr lang="en-US" sz="2000" dirty="0"/>
              <a:t>After your break, were you given a diagnostic scan to assess for osteoporosis? </a:t>
            </a:r>
          </a:p>
          <a:p>
            <a:pPr marL="0" indent="0">
              <a:buNone/>
            </a:pPr>
            <a:r>
              <a:rPr lang="en-US" sz="1400" dirty="0"/>
              <a:t>       43 out of 48 women that said yes to the first question, answered this question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FF141F3-11F6-8321-F6C9-36E4738B0756}"/>
              </a:ext>
            </a:extLst>
          </p:cNvPr>
          <p:cNvSpPr txBox="1">
            <a:spLocks/>
          </p:cNvSpPr>
          <p:nvPr/>
        </p:nvSpPr>
        <p:spPr>
          <a:xfrm>
            <a:off x="333750" y="3429000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Q4: </a:t>
            </a:r>
            <a:r>
              <a:rPr lang="en-US" sz="2000" dirty="0"/>
              <a:t>After your break, did you receive medication for osteoporosis?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  48 out of 48 women that said yes to the first question, answered this question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AC2F7-89AC-9AB0-8C18-0F4D69783ABC}"/>
              </a:ext>
            </a:extLst>
          </p:cNvPr>
          <p:cNvSpPr txBox="1"/>
          <p:nvPr/>
        </p:nvSpPr>
        <p:spPr>
          <a:xfrm>
            <a:off x="7087019" y="3770733"/>
            <a:ext cx="47472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If yes, what medication(s) were you prescribed: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6BA97-FB3F-8385-F5BA-F9A1142EBAC9}"/>
              </a:ext>
            </a:extLst>
          </p:cNvPr>
          <p:cNvSpPr/>
          <p:nvPr/>
        </p:nvSpPr>
        <p:spPr>
          <a:xfrm>
            <a:off x="727167" y="4399029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</a:t>
            </a:r>
            <a:r>
              <a:rPr lang="fr-CH" sz="1600" dirty="0">
                <a:latin typeface="+mj-lt"/>
              </a:rPr>
              <a:t> (34 resp.)</a:t>
            </a:r>
          </a:p>
          <a:p>
            <a:pPr algn="ctr"/>
            <a:r>
              <a:rPr lang="fr-CH" sz="2000" b="1" dirty="0">
                <a:latin typeface="+mj-lt"/>
              </a:rPr>
              <a:t>70.8%</a:t>
            </a:r>
            <a:endParaRPr lang="en-US" b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59E2EC-8621-CB55-9209-E9DE83A980C2}"/>
              </a:ext>
            </a:extLst>
          </p:cNvPr>
          <p:cNvSpPr/>
          <p:nvPr/>
        </p:nvSpPr>
        <p:spPr>
          <a:xfrm>
            <a:off x="3100716" y="4399029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</a:t>
            </a:r>
            <a:r>
              <a:rPr lang="fr-CH" sz="1600" dirty="0">
                <a:latin typeface="+mj-lt"/>
              </a:rPr>
              <a:t> (14 resp.)</a:t>
            </a:r>
          </a:p>
          <a:p>
            <a:pPr algn="ctr"/>
            <a:r>
              <a:rPr lang="fr-CH" sz="2000" b="1" dirty="0">
                <a:latin typeface="+mj-lt"/>
              </a:rPr>
              <a:t>29.2%</a:t>
            </a:r>
            <a:endParaRPr lang="en-US" sz="2000" b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D18FE-1476-A7E2-9932-D94FBE414FBE}"/>
              </a:ext>
            </a:extLst>
          </p:cNvPr>
          <p:cNvSpPr/>
          <p:nvPr/>
        </p:nvSpPr>
        <p:spPr>
          <a:xfrm>
            <a:off x="4102665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</a:t>
            </a:r>
            <a:r>
              <a:rPr lang="fr-CH" sz="1600" dirty="0">
                <a:latin typeface="+mj-lt"/>
              </a:rPr>
              <a:t> (35 resp.)</a:t>
            </a:r>
          </a:p>
          <a:p>
            <a:pPr algn="ctr"/>
            <a:r>
              <a:rPr lang="fr-CH" sz="2000" b="1" dirty="0">
                <a:latin typeface="+mj-lt"/>
              </a:rPr>
              <a:t>81.4%</a:t>
            </a:r>
            <a:endParaRPr lang="en-US" b="1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FF08BD-E318-94EA-3442-1813689D7645}"/>
              </a:ext>
            </a:extLst>
          </p:cNvPr>
          <p:cNvSpPr/>
          <p:nvPr/>
        </p:nvSpPr>
        <p:spPr>
          <a:xfrm>
            <a:off x="6476214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</a:t>
            </a:r>
            <a:r>
              <a:rPr lang="fr-CH" sz="1600" dirty="0">
                <a:latin typeface="+mj-lt"/>
              </a:rPr>
              <a:t> (8 resp.)</a:t>
            </a:r>
          </a:p>
          <a:p>
            <a:pPr algn="ctr"/>
            <a:r>
              <a:rPr lang="fr-CH" sz="2000" b="1" dirty="0">
                <a:latin typeface="+mj-lt"/>
              </a:rPr>
              <a:t>18.6%</a:t>
            </a:r>
            <a:endParaRPr lang="en-US" b="1" dirty="0"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A25DF0F-E977-C33D-5F62-AC254382F4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086852"/>
              </p:ext>
            </p:extLst>
          </p:nvPr>
        </p:nvGraphicFramePr>
        <p:xfrm>
          <a:off x="6618846" y="4056803"/>
          <a:ext cx="4572000" cy="262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0863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D18B-033B-01EC-72F1-393B2A65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South </a:t>
            </a:r>
            <a:r>
              <a:rPr lang="fr-CH" dirty="0" err="1"/>
              <a:t>Korea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14429-C8B7-2496-C413-159B85134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153 </a:t>
            </a:r>
            <a:r>
              <a:rPr lang="fr-CH" dirty="0" err="1"/>
              <a:t>women</a:t>
            </a:r>
            <a:r>
              <a:rPr lang="fr-CH" dirty="0"/>
              <a:t>, </a:t>
            </a:r>
            <a:r>
              <a:rPr lang="fr-CH" dirty="0" err="1"/>
              <a:t>who</a:t>
            </a:r>
            <a:r>
              <a:rPr lang="fr-CH" dirty="0"/>
              <a:t> </a:t>
            </a:r>
            <a:r>
              <a:rPr lang="fr-CH" dirty="0" err="1"/>
              <a:t>replied</a:t>
            </a:r>
            <a:r>
              <a:rPr lang="fr-CH" dirty="0"/>
              <a:t> ‘NO’ to the 1st question: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CA08B6A-4E25-1EFE-608E-8E01F459F0B6}"/>
              </a:ext>
            </a:extLst>
          </p:cNvPr>
          <p:cNvSpPr txBox="1">
            <a:spLocks/>
          </p:cNvSpPr>
          <p:nvPr/>
        </p:nvSpPr>
        <p:spPr>
          <a:xfrm>
            <a:off x="354095" y="1583266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Q5: </a:t>
            </a:r>
            <a:r>
              <a:rPr lang="en-US" sz="2000" dirty="0"/>
              <a:t>Has your doctor ever discussed bone health or osteoporosis with you?</a:t>
            </a:r>
          </a:p>
          <a:p>
            <a:pPr marL="0" indent="0">
              <a:buNone/>
            </a:pPr>
            <a:r>
              <a:rPr lang="en-US" sz="1400" dirty="0"/>
              <a:t>      153 responses by 153 women answered this question (with multiple choice) 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A015ED4-F291-50B1-EFFC-D5A49950580A}"/>
              </a:ext>
            </a:extLst>
          </p:cNvPr>
          <p:cNvGraphicFramePr/>
          <p:nvPr/>
        </p:nvGraphicFramePr>
        <p:xfrm>
          <a:off x="574158" y="2466363"/>
          <a:ext cx="11037835" cy="226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3304133-BA4D-CBDB-2721-FDCEDF10E7D3}"/>
              </a:ext>
            </a:extLst>
          </p:cNvPr>
          <p:cNvSpPr txBox="1"/>
          <p:nvPr/>
        </p:nvSpPr>
        <p:spPr>
          <a:xfrm>
            <a:off x="2054324" y="2677742"/>
            <a:ext cx="857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latin typeface="+mj-lt"/>
              </a:rPr>
              <a:t>13 resp.</a:t>
            </a:r>
            <a:endParaRPr lang="en-US" sz="12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0D7562-3089-D668-643F-F7CF0AD1DFC0}"/>
              </a:ext>
            </a:extLst>
          </p:cNvPr>
          <p:cNvSpPr txBox="1"/>
          <p:nvPr/>
        </p:nvSpPr>
        <p:spPr>
          <a:xfrm>
            <a:off x="10327602" y="3072461"/>
            <a:ext cx="857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latin typeface="+mj-lt"/>
              </a:rPr>
              <a:t>107 resp.</a:t>
            </a:r>
            <a:endParaRPr lang="en-US" sz="12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CF1F8-B023-5305-4B99-C450865835D4}"/>
              </a:ext>
            </a:extLst>
          </p:cNvPr>
          <p:cNvSpPr txBox="1"/>
          <p:nvPr/>
        </p:nvSpPr>
        <p:spPr>
          <a:xfrm>
            <a:off x="3860610" y="3460810"/>
            <a:ext cx="857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latin typeface="+mj-lt"/>
              </a:rPr>
              <a:t>33 resp.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4219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623E-B20A-A995-35E9-67BFBDB2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South </a:t>
            </a:r>
            <a:r>
              <a:rPr lang="fr-CH" dirty="0" err="1"/>
              <a:t>Korea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CD3EA-D011-42E2-3CCC-2CDBBE456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153 </a:t>
            </a:r>
            <a:r>
              <a:rPr lang="fr-CH" dirty="0" err="1"/>
              <a:t>women</a:t>
            </a:r>
            <a:r>
              <a:rPr lang="fr-CH" dirty="0"/>
              <a:t>, </a:t>
            </a:r>
            <a:r>
              <a:rPr lang="fr-CH" dirty="0" err="1"/>
              <a:t>who</a:t>
            </a:r>
            <a:r>
              <a:rPr lang="fr-CH" dirty="0"/>
              <a:t> </a:t>
            </a:r>
            <a:r>
              <a:rPr lang="fr-CH" dirty="0" err="1"/>
              <a:t>replied</a:t>
            </a:r>
            <a:r>
              <a:rPr lang="fr-CH" dirty="0"/>
              <a:t> ‘NO’ to the 1st question: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DAD49D0-61BB-07D6-B910-46A864D636C2}"/>
              </a:ext>
            </a:extLst>
          </p:cNvPr>
          <p:cNvSpPr txBox="1">
            <a:spLocks/>
          </p:cNvSpPr>
          <p:nvPr/>
        </p:nvSpPr>
        <p:spPr>
          <a:xfrm>
            <a:off x="351924" y="1706160"/>
            <a:ext cx="11197545" cy="1300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Q6: </a:t>
            </a:r>
            <a:r>
              <a:rPr lang="en-US" sz="2000" dirty="0"/>
              <a:t>Spine fractures due to osteoporosis often remain undiagnosed. Have you noticed any of these symptoms?</a:t>
            </a:r>
          </a:p>
          <a:p>
            <a:pPr marL="0" indent="0">
              <a:buNone/>
            </a:pPr>
            <a:r>
              <a:rPr lang="en-US" sz="1400" dirty="0"/>
              <a:t>     147 responses by 153 people answered this question (with multiple choice)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396E8B-4D8F-F400-BF74-34F780514E3B}"/>
              </a:ext>
            </a:extLst>
          </p:cNvPr>
          <p:cNvSpPr/>
          <p:nvPr/>
        </p:nvSpPr>
        <p:spPr>
          <a:xfrm>
            <a:off x="488367" y="4035638"/>
            <a:ext cx="2682849" cy="114501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Back Pain (72 resp.)</a:t>
            </a:r>
          </a:p>
          <a:p>
            <a:pPr algn="ctr"/>
            <a:r>
              <a:rPr lang="fr-CH" sz="2800" b="1" dirty="0"/>
              <a:t>50.3%</a:t>
            </a:r>
            <a:endParaRPr lang="en-US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47F910-100E-949E-1F17-1D06D90BFCC4}"/>
              </a:ext>
            </a:extLst>
          </p:cNvPr>
          <p:cNvSpPr/>
          <p:nvPr/>
        </p:nvSpPr>
        <p:spPr>
          <a:xfrm>
            <a:off x="9020785" y="4035638"/>
            <a:ext cx="2682848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err="1">
                <a:latin typeface="+mj-lt"/>
              </a:rPr>
              <a:t>Neither</a:t>
            </a:r>
            <a:r>
              <a:rPr lang="fr-CH" sz="2000" dirty="0">
                <a:latin typeface="+mj-lt"/>
              </a:rPr>
              <a:t> (58 resp.)</a:t>
            </a:r>
          </a:p>
          <a:p>
            <a:pPr algn="ctr"/>
            <a:r>
              <a:rPr lang="fr-CH" sz="2800" b="1" dirty="0"/>
              <a:t>40.6%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FAC75B-A536-6ECE-F244-1DDB62539FC4}"/>
              </a:ext>
            </a:extLst>
          </p:cNvPr>
          <p:cNvSpPr/>
          <p:nvPr/>
        </p:nvSpPr>
        <p:spPr>
          <a:xfrm>
            <a:off x="3894625" y="4035638"/>
            <a:ext cx="4396902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</a:rPr>
              <a:t>Height Loss (of 4 cm/ 1.5 inches or more) (17 resp.)  </a:t>
            </a:r>
          </a:p>
          <a:p>
            <a:pPr algn="ctr"/>
            <a:r>
              <a:rPr lang="fr-CH" sz="2800" b="1" dirty="0"/>
              <a:t>11.9%</a:t>
            </a:r>
            <a:endParaRPr lang="en-US" sz="2800" b="1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48306F-67E3-9C93-E1AF-AFE6C0304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383" y="3006815"/>
            <a:ext cx="1124277" cy="9066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C30C4-08E9-04CA-CF45-E8717834F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6819" y="3016915"/>
            <a:ext cx="1124277" cy="8965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30C5BA8-1FC4-B7C0-3E40-8D4CE82FA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2839" y="3035810"/>
            <a:ext cx="882342" cy="8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8C53-1E66-6EC2-647B-1F20ABCC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r>
              <a:rPr lang="en-GB" dirty="0"/>
              <a:t>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BD606-BFF8-FAF3-C2DB-9636969C7BC1}"/>
              </a:ext>
            </a:extLst>
          </p:cNvPr>
          <p:cNvSpPr txBox="1"/>
          <p:nvPr/>
        </p:nvSpPr>
        <p:spPr>
          <a:xfrm>
            <a:off x="6239458" y="1559513"/>
            <a:ext cx="495688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</a:pPr>
            <a:r>
              <a:rPr lang="fr-CH" dirty="0">
                <a:latin typeface="Calibri Light" charset="0"/>
                <a:cs typeface="Calibri Light" charset="0"/>
              </a:rPr>
              <a:t>Q4: </a:t>
            </a:r>
            <a:r>
              <a:rPr lang="en-US" dirty="0">
                <a:latin typeface="Calibri Light" charset="0"/>
                <a:cs typeface="Calibri Light" charset="0"/>
              </a:rPr>
              <a:t>After your break, did you receive medication for osteoporosis?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47C625D-89FD-AE46-C533-8A6E424BA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411679"/>
              </p:ext>
            </p:extLst>
          </p:nvPr>
        </p:nvGraphicFramePr>
        <p:xfrm>
          <a:off x="6696918" y="2472582"/>
          <a:ext cx="4368799" cy="2883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E7D1BFB-C3EB-E264-3E0D-715E25264098}"/>
              </a:ext>
            </a:extLst>
          </p:cNvPr>
          <p:cNvSpPr txBox="1"/>
          <p:nvPr/>
        </p:nvSpPr>
        <p:spPr>
          <a:xfrm>
            <a:off x="351924" y="1559513"/>
            <a:ext cx="544907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</a:pPr>
            <a:r>
              <a:rPr lang="fr-CH" dirty="0">
                <a:latin typeface="Calibri Light" charset="0"/>
                <a:cs typeface="Calibri Light" charset="0"/>
              </a:rPr>
              <a:t>Q3: </a:t>
            </a:r>
            <a:r>
              <a:rPr lang="en-US" dirty="0">
                <a:latin typeface="Calibri Light" charset="0"/>
                <a:cs typeface="Calibri Light" charset="0"/>
              </a:rPr>
              <a:t>After your break, were you given a diagnostic scan to assess for osteoporosis?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EEA234B-95EC-FB97-AD12-0E60B24CA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923456"/>
              </p:ext>
            </p:extLst>
          </p:nvPr>
        </p:nvGraphicFramePr>
        <p:xfrm>
          <a:off x="641301" y="2472583"/>
          <a:ext cx="4667380" cy="288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4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B5555-1034-F3BD-AD6C-B111683F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r>
              <a:rPr lang="en-GB" dirty="0"/>
              <a:t>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3AC03-E58F-95CB-00E4-50AB9E299F8E}"/>
              </a:ext>
            </a:extLst>
          </p:cNvPr>
          <p:cNvSpPr txBox="1"/>
          <p:nvPr/>
        </p:nvSpPr>
        <p:spPr>
          <a:xfrm>
            <a:off x="351924" y="1603606"/>
            <a:ext cx="1148230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>
                <a:latin typeface="Calibri Light" charset="0"/>
                <a:cs typeface="Calibri Light" charset="0"/>
              </a:defRPr>
            </a:lvl1pPr>
          </a:lstStyle>
          <a:p>
            <a:r>
              <a:rPr lang="fr-CH" dirty="0"/>
              <a:t>Q6: </a:t>
            </a:r>
            <a:r>
              <a:rPr lang="en-US" dirty="0"/>
              <a:t>Spine fractures due to osteoporosis often remain undiagnosed. Have you noticed any of these symptoms?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     (multiple answers possible)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29820E3-58D3-1001-56FA-316417AB6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534404"/>
              </p:ext>
            </p:extLst>
          </p:nvPr>
        </p:nvGraphicFramePr>
        <p:xfrm>
          <a:off x="1278294" y="2413475"/>
          <a:ext cx="9647853" cy="345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212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D4AE2-9726-17B7-A09A-6D3E082D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E7A2D-3C1A-3983-FC7D-B5E645D849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4095" y="1079292"/>
            <a:ext cx="11482305" cy="5066675"/>
          </a:xfrm>
        </p:spPr>
        <p:txBody>
          <a:bodyPr>
            <a:normAutofit/>
          </a:bodyPr>
          <a:lstStyle/>
          <a:p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 average, </a:t>
            </a:r>
            <a: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almost half (43%) </a:t>
            </a:r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the women surveyed stated that they had broken a bone following a minor fall or bump after the age of fifty. </a:t>
            </a:r>
            <a: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percentage was highest in Japan (73.3%) and the UK (60.9%)</a:t>
            </a:r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lowest in Brazil (21.6%).  </a:t>
            </a:r>
            <a:endParaRPr lang="en-CH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Evaluation and treatment were clearly inadequate as an average of 32.7% did not have a diagnostic scan and </a:t>
            </a:r>
            <a: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45% did not receive any kind of treatment</a:t>
            </a:r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osteoporosis following their fracture. </a:t>
            </a:r>
          </a:p>
          <a:p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treatment gap was highest in Spain where 58.4%</a:t>
            </a:r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stated that they had not received treatment, followed by Brazil (52.4%). </a:t>
            </a:r>
            <a:endParaRPr lang="en-CH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the 57.16% of respondents who indicated they had not broken a bone, an average of </a:t>
            </a:r>
            <a: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31.3% stated that they had never discussed bone health or osteoporosis</a:t>
            </a:r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with their doctors. This was highest in the UK (51.1%) followed by Japan and Spain (each 31.3%). </a:t>
            </a:r>
          </a:p>
          <a:p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those who had discussed bone health with their doctors, an average of </a:t>
            </a:r>
            <a: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63% indicated that they had a diagnostic scan</a:t>
            </a:r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(ranging from 43.7 % in the UK to 72% in Brazil and South Korea) and an average of </a:t>
            </a:r>
            <a: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only 13% stated that they had discussed risk factors. </a:t>
            </a:r>
            <a:endParaRPr lang="en-CH" sz="18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all countries surveyed, wrist fractures were the most common type of fracture </a:t>
            </a:r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(average 33.1%) followed by spine fractures (average 20.1%).  </a:t>
            </a:r>
            <a:endParaRPr lang="en-CH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Spinal fractures due to osteoporosis often remain undiagnosed and unrecognized. A high percentage of the women who said they had not broken a bone indicated that they were experiencing either </a:t>
            </a:r>
            <a: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back pain (average 49.4%) </a:t>
            </a:r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height loss </a:t>
            </a:r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more than 4 cm / 1 ½ inches (average 18.2%), with the latter ranging from 6.7% in Japan to 25.7% in Spain. </a:t>
            </a:r>
            <a:endParaRPr lang="en-CH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endParaRPr lang="en-RU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2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EDB6-546A-4F97-A519-C22C03616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1668463"/>
            <a:ext cx="9144000" cy="2387600"/>
          </a:xfrm>
        </p:spPr>
        <p:txBody>
          <a:bodyPr/>
          <a:lstStyle/>
          <a:p>
            <a:r>
              <a:rPr lang="en-GB" dirty="0"/>
              <a:t>Survey in the United Kingdom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D97C7C-A433-438C-8882-58313F50EDE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62100" y="4148138"/>
            <a:ext cx="9144000" cy="16557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AA836"/>
                </a:solidFill>
              </a:rPr>
              <a:t>3’600 responses</a:t>
            </a:r>
          </a:p>
        </p:txBody>
      </p:sp>
      <p:pic>
        <p:nvPicPr>
          <p:cNvPr id="5" name="Image 4" descr="Une image contenant symbole, Symétrie, ligne, motif&#10;&#10;Description générée automatiquement">
            <a:extLst>
              <a:ext uri="{FF2B5EF4-FFF2-40B4-BE49-F238E27FC236}">
                <a16:creationId xmlns:a16="http://schemas.microsoft.com/office/drawing/2014/main" id="{9A3987BF-2783-4EAE-8F7F-0891A5D65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6" y="2012951"/>
            <a:ext cx="2137833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100A-FC66-6B1F-C6B8-93D3660C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United </a:t>
            </a:r>
            <a:r>
              <a:rPr lang="fr-CH" dirty="0" err="1"/>
              <a:t>Kingdom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2CD89-4FAE-7C35-AACE-6BE0FF9176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>
                <a:solidFill>
                  <a:srgbClr val="FAA836"/>
                </a:solidFill>
              </a:rPr>
              <a:t>Key stats</a:t>
            </a:r>
          </a:p>
          <a:p>
            <a:endParaRPr lang="en-US" dirty="0"/>
          </a:p>
        </p:txBody>
      </p:sp>
      <p:pic>
        <p:nvPicPr>
          <p:cNvPr id="10" name="Content Placeholder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646C3CA-F7B2-3D6C-3077-C40182AE34F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27" y="279289"/>
            <a:ext cx="2915420" cy="343207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0F4953-CC56-EBE8-7C69-75715E0F8551}"/>
              </a:ext>
            </a:extLst>
          </p:cNvPr>
          <p:cNvSpPr txBox="1"/>
          <p:nvPr/>
        </p:nvSpPr>
        <p:spPr>
          <a:xfrm>
            <a:off x="536895" y="1518407"/>
            <a:ext cx="819817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fr-CH" sz="2400" b="1" dirty="0">
                <a:solidFill>
                  <a:srgbClr val="173C66"/>
                </a:solidFill>
              </a:rPr>
              <a:t>Facebook post</a:t>
            </a:r>
          </a:p>
          <a:p>
            <a:pPr marL="742950" lvl="1" indent="-285750">
              <a:lnSpc>
                <a:spcPct val="200000"/>
              </a:lnSpc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fr-CH" sz="2000" dirty="0" err="1">
                <a:latin typeface="+mj-lt"/>
              </a:rPr>
              <a:t>Reached</a:t>
            </a:r>
            <a:r>
              <a:rPr lang="fr-CH" sz="2000" dirty="0">
                <a:latin typeface="+mj-lt"/>
              </a:rPr>
              <a:t> </a:t>
            </a:r>
            <a:r>
              <a:rPr lang="fr-CH" sz="2000" b="1" dirty="0">
                <a:latin typeface="+mj-lt"/>
              </a:rPr>
              <a:t>141’400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women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aged</a:t>
            </a:r>
            <a:r>
              <a:rPr lang="fr-CH" sz="2000" dirty="0">
                <a:latin typeface="+mj-lt"/>
              </a:rPr>
              <a:t> 60+</a:t>
            </a: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fr-CH" sz="2000" b="1" dirty="0">
                <a:latin typeface="+mj-lt"/>
              </a:rPr>
              <a:t>6’134</a:t>
            </a:r>
            <a:r>
              <a:rPr lang="fr-CH" sz="2000" dirty="0">
                <a:latin typeface="+mj-lt"/>
              </a:rPr>
              <a:t> of </a:t>
            </a:r>
            <a:r>
              <a:rPr lang="fr-CH" sz="2000" dirty="0" err="1">
                <a:latin typeface="+mj-lt"/>
              </a:rPr>
              <a:t>them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clicked</a:t>
            </a:r>
            <a:r>
              <a:rPr lang="fr-CH" sz="2000" dirty="0">
                <a:latin typeface="+mj-lt"/>
              </a:rPr>
              <a:t> the </a:t>
            </a:r>
            <a:r>
              <a:rPr lang="fr-CH" sz="2000" dirty="0" err="1">
                <a:latin typeface="+mj-lt"/>
              </a:rPr>
              <a:t>link</a:t>
            </a:r>
            <a:endParaRPr lang="fr-CH" sz="2000" dirty="0">
              <a:latin typeface="+mj-lt"/>
            </a:endParaRPr>
          </a:p>
          <a:p>
            <a:pPr marL="742950" lvl="1" indent="-285750">
              <a:buClr>
                <a:srgbClr val="173C66"/>
              </a:buClr>
              <a:buFont typeface="Arial" panose="020B0604020202020204" pitchFamily="34" charset="0"/>
              <a:buChar char="•"/>
            </a:pPr>
            <a:r>
              <a:rPr lang="fr-CH" sz="2000" dirty="0">
                <a:latin typeface="+mj-lt"/>
              </a:rPr>
              <a:t>Over </a:t>
            </a:r>
            <a:r>
              <a:rPr lang="fr-CH" sz="2000" b="1" dirty="0">
                <a:latin typeface="+mj-lt"/>
              </a:rPr>
              <a:t>90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comments</a:t>
            </a:r>
            <a:r>
              <a:rPr lang="fr-CH" sz="2000" dirty="0">
                <a:latin typeface="+mj-lt"/>
              </a:rPr>
              <a:t>, </a:t>
            </a:r>
            <a:r>
              <a:rPr lang="fr-CH" sz="2000" dirty="0" err="1">
                <a:latin typeface="+mj-lt"/>
              </a:rPr>
              <a:t>with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women</a:t>
            </a:r>
            <a:r>
              <a:rPr lang="fr-CH" sz="2000" dirty="0">
                <a:latin typeface="+mj-lt"/>
              </a:rPr>
              <a:t> sharing </a:t>
            </a:r>
            <a:r>
              <a:rPr lang="fr-CH" sz="2000" dirty="0" err="1">
                <a:latin typeface="+mj-lt"/>
              </a:rPr>
              <a:t>their</a:t>
            </a:r>
            <a:r>
              <a:rPr lang="fr-CH" sz="2000" dirty="0">
                <a:latin typeface="+mj-lt"/>
              </a:rPr>
              <a:t> stories and </a:t>
            </a:r>
            <a:r>
              <a:rPr lang="fr-CH" sz="2000" dirty="0" err="1">
                <a:latin typeface="+mj-lt"/>
              </a:rPr>
              <a:t>starting</a:t>
            </a:r>
            <a:r>
              <a:rPr lang="fr-CH" sz="2000" dirty="0">
                <a:latin typeface="+mj-lt"/>
              </a:rPr>
              <a:t> conversations</a:t>
            </a:r>
          </a:p>
          <a:p>
            <a:endParaRPr lang="fr-CH" sz="2000" dirty="0"/>
          </a:p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63B1E9-2FDB-72FF-B532-3F689D2C891F}"/>
              </a:ext>
            </a:extLst>
          </p:cNvPr>
          <p:cNvSpPr/>
          <p:nvPr/>
        </p:nvSpPr>
        <p:spPr>
          <a:xfrm>
            <a:off x="984479" y="4137324"/>
            <a:ext cx="2159326" cy="114501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Surveys </a:t>
            </a:r>
            <a:r>
              <a:rPr lang="fr-CH" sz="2000" dirty="0" err="1">
                <a:latin typeface="+mj-lt"/>
              </a:rPr>
              <a:t>started</a:t>
            </a:r>
            <a:endParaRPr lang="fr-CH" sz="2000" dirty="0">
              <a:latin typeface="+mj-lt"/>
            </a:endParaRPr>
          </a:p>
          <a:p>
            <a:pPr algn="ctr"/>
            <a:r>
              <a:rPr lang="fr-CH" sz="2800" b="1" dirty="0"/>
              <a:t>4’475</a:t>
            </a:r>
            <a:endParaRPr lang="en-US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E7A1C4-59DD-1FA9-076F-50B5077ACB3B}"/>
              </a:ext>
            </a:extLst>
          </p:cNvPr>
          <p:cNvSpPr/>
          <p:nvPr/>
        </p:nvSpPr>
        <p:spPr>
          <a:xfrm>
            <a:off x="3331475" y="4137324"/>
            <a:ext cx="2159326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Surveys </a:t>
            </a:r>
            <a:r>
              <a:rPr lang="fr-CH" sz="2000" dirty="0" err="1">
                <a:latin typeface="+mj-lt"/>
              </a:rPr>
              <a:t>submitted</a:t>
            </a:r>
            <a:endParaRPr lang="fr-CH" sz="2000" dirty="0">
              <a:latin typeface="+mj-lt"/>
            </a:endParaRPr>
          </a:p>
          <a:p>
            <a:pPr algn="ctr"/>
            <a:r>
              <a:rPr lang="fr-CH" sz="2800" b="1" dirty="0"/>
              <a:t>3’600</a:t>
            </a:r>
            <a:endParaRPr lang="en-US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816A5B-3C06-F07C-6CFA-31B557C7337A}"/>
              </a:ext>
            </a:extLst>
          </p:cNvPr>
          <p:cNvSpPr/>
          <p:nvPr/>
        </p:nvSpPr>
        <p:spPr>
          <a:xfrm>
            <a:off x="5678471" y="4137324"/>
            <a:ext cx="2159326" cy="114501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+mj-lt"/>
              </a:rPr>
              <a:t>Completion rate </a:t>
            </a:r>
          </a:p>
          <a:p>
            <a:pPr algn="ctr"/>
            <a:r>
              <a:rPr lang="fr-CH" sz="2800" b="1" dirty="0"/>
              <a:t>80.4%</a:t>
            </a:r>
            <a:endParaRPr lang="en-US" sz="2800" b="1" dirty="0"/>
          </a:p>
        </p:txBody>
      </p:sp>
      <p:pic>
        <p:nvPicPr>
          <p:cNvPr id="20" name="Picture 19" descr="A computer monitor with a blank screen&#10;&#10;Description automatically generated">
            <a:extLst>
              <a:ext uri="{FF2B5EF4-FFF2-40B4-BE49-F238E27FC236}">
                <a16:creationId xmlns:a16="http://schemas.microsoft.com/office/drawing/2014/main" id="{4EC040F0-D4B0-D57C-6790-81DF9F639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37" y="3126258"/>
            <a:ext cx="3512470" cy="2922121"/>
          </a:xfrm>
          <a:prstGeom prst="rect">
            <a:avLst/>
          </a:prstGeom>
        </p:spPr>
      </p:pic>
      <p:pic>
        <p:nvPicPr>
          <p:cNvPr id="22" name="Picture 21" descr="A screenshot of a survey&#10;&#10;Description automatically generated">
            <a:extLst>
              <a:ext uri="{FF2B5EF4-FFF2-40B4-BE49-F238E27FC236}">
                <a16:creationId xmlns:a16="http://schemas.microsoft.com/office/drawing/2014/main" id="{DCD04771-E4B9-DC7D-1DFE-EBE14870C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002" y="3348156"/>
            <a:ext cx="2915419" cy="18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1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DBB9-D701-D13D-F245-CBB6893F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United </a:t>
            </a:r>
            <a:r>
              <a:rPr lang="fr-CH" dirty="0" err="1"/>
              <a:t>Kingdom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14B9A-60E5-AB29-A8F9-E6413E5E4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err="1"/>
              <a:t>Detailed</a:t>
            </a:r>
            <a:r>
              <a:rPr lang="fr-CH" dirty="0"/>
              <a:t> </a:t>
            </a:r>
            <a:r>
              <a:rPr lang="fr-CH" dirty="0" err="1"/>
              <a:t>results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93DFC-4516-2C15-C4EA-635C48BBDC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4095" y="1583266"/>
            <a:ext cx="11197545" cy="883097"/>
          </a:xfrm>
        </p:spPr>
        <p:txBody>
          <a:bodyPr>
            <a:normAutofit/>
          </a:bodyPr>
          <a:lstStyle/>
          <a:p>
            <a:r>
              <a:rPr lang="fr-CH" sz="2000" dirty="0"/>
              <a:t>Q1: </a:t>
            </a:r>
            <a:r>
              <a:rPr lang="en-US" sz="2000" dirty="0"/>
              <a:t>After the age of 50, did you break a bone after a minor fall or bump?</a:t>
            </a:r>
          </a:p>
          <a:p>
            <a:pPr marL="0" indent="0">
              <a:buNone/>
            </a:pPr>
            <a:r>
              <a:rPr lang="en-US" sz="1400" dirty="0"/>
              <a:t>      3’600 out of 3’600 women answered this question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6BDAFA2-F7E3-F145-3AA6-423DC31D867C}"/>
              </a:ext>
            </a:extLst>
          </p:cNvPr>
          <p:cNvSpPr txBox="1">
            <a:spLocks/>
          </p:cNvSpPr>
          <p:nvPr/>
        </p:nvSpPr>
        <p:spPr>
          <a:xfrm>
            <a:off x="354095" y="3317139"/>
            <a:ext cx="11197545" cy="88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Q2: </a:t>
            </a:r>
            <a:r>
              <a:rPr lang="en-US" sz="2000" dirty="0"/>
              <a:t>Which bone(s) did you break: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1’332 out of </a:t>
            </a:r>
            <a:r>
              <a:rPr lang="en-US" sz="1400" b="1" dirty="0"/>
              <a:t>2’200</a:t>
            </a:r>
            <a:r>
              <a:rPr lang="en-US" sz="1400" dirty="0"/>
              <a:t> women that said yes, answered this question (multiple answers possible)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51AC725-3310-5499-54CF-FDD5B22DE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534899"/>
              </p:ext>
            </p:extLst>
          </p:nvPr>
        </p:nvGraphicFramePr>
        <p:xfrm>
          <a:off x="1557914" y="4197861"/>
          <a:ext cx="3707273" cy="227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DE74555-AB8A-9D52-43E0-8229454E34E7}"/>
              </a:ext>
            </a:extLst>
          </p:cNvPr>
          <p:cNvSpPr txBox="1"/>
          <p:nvPr/>
        </p:nvSpPr>
        <p:spPr>
          <a:xfrm>
            <a:off x="4617146" y="4269186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40.8%</a:t>
            </a:r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09B4D-12CD-B821-B91A-CFF7D63FA1E8}"/>
              </a:ext>
            </a:extLst>
          </p:cNvPr>
          <p:cNvSpPr txBox="1"/>
          <p:nvPr/>
        </p:nvSpPr>
        <p:spPr>
          <a:xfrm>
            <a:off x="4202511" y="5373218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8.8%</a:t>
            </a:r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21EC42-6A9C-2669-9BE2-91B93B459685}"/>
              </a:ext>
            </a:extLst>
          </p:cNvPr>
          <p:cNvSpPr txBox="1"/>
          <p:nvPr/>
        </p:nvSpPr>
        <p:spPr>
          <a:xfrm>
            <a:off x="3641947" y="5373218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9.6%</a:t>
            </a:r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B396F-C771-3E3E-9220-32547BE700F6}"/>
              </a:ext>
            </a:extLst>
          </p:cNvPr>
          <p:cNvSpPr txBox="1"/>
          <p:nvPr/>
        </p:nvSpPr>
        <p:spPr>
          <a:xfrm>
            <a:off x="3235263" y="5242731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11.6%</a:t>
            </a:r>
            <a:endParaRPr 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DD033-C606-E463-127F-2B8005993285}"/>
              </a:ext>
            </a:extLst>
          </p:cNvPr>
          <p:cNvSpPr txBox="1"/>
          <p:nvPr/>
        </p:nvSpPr>
        <p:spPr>
          <a:xfrm>
            <a:off x="2823357" y="5047450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/>
              <a:t>17.7%</a:t>
            </a:r>
            <a:endParaRPr 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C8BD0D-B9F6-5B32-B023-724590ACDD53}"/>
              </a:ext>
            </a:extLst>
          </p:cNvPr>
          <p:cNvSpPr txBox="1"/>
          <p:nvPr/>
        </p:nvSpPr>
        <p:spPr>
          <a:xfrm>
            <a:off x="2340990" y="4214015"/>
            <a:ext cx="556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42.8%</a:t>
            </a:r>
            <a:endParaRPr lang="en-US" sz="11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FA2F5-B89C-5B56-8622-3145C3772E47}"/>
              </a:ext>
            </a:extLst>
          </p:cNvPr>
          <p:cNvSpPr/>
          <p:nvPr/>
        </p:nvSpPr>
        <p:spPr>
          <a:xfrm>
            <a:off x="4102665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Yes </a:t>
            </a:r>
            <a:r>
              <a:rPr lang="fr-CH" sz="1600" dirty="0">
                <a:latin typeface="+mj-lt"/>
              </a:rPr>
              <a:t>(2’200 resp.)</a:t>
            </a:r>
          </a:p>
          <a:p>
            <a:pPr algn="ctr"/>
            <a:r>
              <a:rPr lang="fr-CH" sz="2000" b="1" dirty="0">
                <a:latin typeface="+mj-lt"/>
              </a:rPr>
              <a:t>60.9%</a:t>
            </a:r>
            <a:endParaRPr lang="en-US" b="1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97B084-B1CC-B4B9-65B6-E94DB33D6351}"/>
              </a:ext>
            </a:extLst>
          </p:cNvPr>
          <p:cNvSpPr/>
          <p:nvPr/>
        </p:nvSpPr>
        <p:spPr>
          <a:xfrm>
            <a:off x="6476214" y="2434042"/>
            <a:ext cx="1963024" cy="572638"/>
          </a:xfrm>
          <a:prstGeom prst="rect">
            <a:avLst/>
          </a:prstGeom>
          <a:solidFill>
            <a:srgbClr val="173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+mj-lt"/>
              </a:rPr>
              <a:t>No</a:t>
            </a:r>
            <a:r>
              <a:rPr lang="fr-CH" sz="1600" dirty="0">
                <a:latin typeface="+mj-lt"/>
              </a:rPr>
              <a:t> (1’400 resp.)</a:t>
            </a:r>
          </a:p>
          <a:p>
            <a:pPr algn="ctr"/>
            <a:r>
              <a:rPr lang="fr-CH" sz="2000" b="1" dirty="0">
                <a:latin typeface="+mj-lt"/>
              </a:rPr>
              <a:t>39.1%%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3814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0A3C91D4BB8B4C96E470CC6FDCFF58" ma:contentTypeVersion="15" ma:contentTypeDescription="Crée un document." ma:contentTypeScope="" ma:versionID="cb630047eb13b271179948d623c37ee4">
  <xsd:schema xmlns:xsd="http://www.w3.org/2001/XMLSchema" xmlns:xs="http://www.w3.org/2001/XMLSchema" xmlns:p="http://schemas.microsoft.com/office/2006/metadata/properties" xmlns:ns3="b5030d05-793b-475f-97cd-f9bd047e67a8" xmlns:ns4="31e6b224-c43f-4a87-92f0-02d70e854295" targetNamespace="http://schemas.microsoft.com/office/2006/metadata/properties" ma:root="true" ma:fieldsID="bf35989514ef451fd8908ab429efe531" ns3:_="" ns4:_="">
    <xsd:import namespace="b5030d05-793b-475f-97cd-f9bd047e67a8"/>
    <xsd:import namespace="31e6b224-c43f-4a87-92f0-02d70e8542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30d05-793b-475f-97cd-f9bd047e6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6b224-c43f-4a87-92f0-02d70e8542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5030d05-793b-475f-97cd-f9bd047e67a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AC7E64-F4A9-43A6-8300-C4A6D44A6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030d05-793b-475f-97cd-f9bd047e67a8"/>
    <ds:schemaRef ds:uri="31e6b224-c43f-4a87-92f0-02d70e854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F1980-7E56-416E-A999-5BBC7F7F7ADD}">
  <ds:schemaRefs>
    <ds:schemaRef ds:uri="31e6b224-c43f-4a87-92f0-02d70e854295"/>
    <ds:schemaRef ds:uri="b5030d05-793b-475f-97cd-f9bd047e67a8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05BB7B2-C595-45BD-A3C2-F7B66CF6D4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2489</Words>
  <Application>Microsoft Office PowerPoint</Application>
  <PresentationFormat>Widescreen</PresentationFormat>
  <Paragraphs>371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Tema do Office</vt:lpstr>
      <vt:lpstr>World Osteoporosis Day Survey 2023</vt:lpstr>
      <vt:lpstr>Summary</vt:lpstr>
      <vt:lpstr>Summary results</vt:lpstr>
      <vt:lpstr>Summary results</vt:lpstr>
      <vt:lpstr>Summary results</vt:lpstr>
      <vt:lpstr>Key Findings </vt:lpstr>
      <vt:lpstr>Survey in the United Kingdom </vt:lpstr>
      <vt:lpstr>United Kingdom</vt:lpstr>
      <vt:lpstr>United Kingdom</vt:lpstr>
      <vt:lpstr>United Kingdom</vt:lpstr>
      <vt:lpstr>United Kingdom</vt:lpstr>
      <vt:lpstr>United Kingdom</vt:lpstr>
      <vt:lpstr>Survey in Japan</vt:lpstr>
      <vt:lpstr>Japan</vt:lpstr>
      <vt:lpstr>Japan</vt:lpstr>
      <vt:lpstr>Japan</vt:lpstr>
      <vt:lpstr>Japan</vt:lpstr>
      <vt:lpstr>Japan</vt:lpstr>
      <vt:lpstr>Survey in Brazil</vt:lpstr>
      <vt:lpstr>Brazil</vt:lpstr>
      <vt:lpstr>Brazil</vt:lpstr>
      <vt:lpstr>Brazil</vt:lpstr>
      <vt:lpstr>Brazil</vt:lpstr>
      <vt:lpstr>Brazil</vt:lpstr>
      <vt:lpstr> Survey in Spain</vt:lpstr>
      <vt:lpstr>Spain</vt:lpstr>
      <vt:lpstr>Spain</vt:lpstr>
      <vt:lpstr>Spain</vt:lpstr>
      <vt:lpstr>Spain</vt:lpstr>
      <vt:lpstr>Spain</vt:lpstr>
      <vt:lpstr> Survey in South Korea</vt:lpstr>
      <vt:lpstr>South Korea</vt:lpstr>
      <vt:lpstr>South Korea</vt:lpstr>
      <vt:lpstr>South Korea</vt:lpstr>
      <vt:lpstr>South Korea</vt:lpstr>
      <vt:lpstr>South Korea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Inês</dc:creator>
  <cp:lastModifiedBy>Ines Ribeiro</cp:lastModifiedBy>
  <cp:revision>28</cp:revision>
  <dcterms:created xsi:type="dcterms:W3CDTF">2020-12-02T10:02:09Z</dcterms:created>
  <dcterms:modified xsi:type="dcterms:W3CDTF">2023-10-10T08:19:23Z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0x010100290A3C91D4BB8B4C96E470CC6FDCFF58</vt:lpwstr>
  </property>
</Properties>
</file>