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65" r:id="rId6"/>
    <p:sldId id="257" r:id="rId7"/>
    <p:sldId id="260" r:id="rId8"/>
    <p:sldId id="261" r:id="rId9"/>
    <p:sldId id="266" r:id="rId10"/>
    <p:sldId id="262" r:id="rId11"/>
    <p:sldId id="267" r:id="rId12"/>
    <p:sldId id="263" r:id="rId13"/>
    <p:sldId id="269" r:id="rId14"/>
    <p:sldId id="268" r:id="rId15"/>
    <p:sldId id="264" r:id="rId16"/>
    <p:sldId id="259" r:id="rId17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6954846-E2B5-EA2C-FC3E-BE0214152F61}" name="Guest User" initials="GU" userId="S::urn:spo:anon#2303b71a2e7e29fcfde9f67f969526a661e9dca27f7ee079a77783b944b37ab4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9BA0"/>
    <a:srgbClr val="589DA1"/>
    <a:srgbClr val="F2CB57"/>
    <a:srgbClr val="D9863D"/>
    <a:srgbClr val="AAB9BF"/>
    <a:srgbClr val="D6E9F2"/>
    <a:srgbClr val="B3D6E7"/>
    <a:srgbClr val="003366"/>
    <a:srgbClr val="FFFFFF"/>
    <a:srgbClr val="1B7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2BE80C-9C4F-4316-92F5-9A8DCBB0EF67}" v="133" dt="2025-11-26T19:37:42.4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2978" autoAdjust="0"/>
  </p:normalViewPr>
  <p:slideViewPr>
    <p:cSldViewPr snapToGrid="0">
      <p:cViewPr varScale="1">
        <p:scale>
          <a:sx n="83" d="100"/>
          <a:sy n="83" d="100"/>
        </p:scale>
        <p:origin x="16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ca Calo" userId="3ddd9277-441e-49dd-8c55-aa7ea7c53ba0" providerId="ADAL" clId="{DDA0FF9F-7C4B-414F-855C-F8BA75CFFA21}"/>
    <pc:docChg chg="undo custSel addSld modSld sldOrd">
      <pc:chgData name="Monica Calo" userId="3ddd9277-441e-49dd-8c55-aa7ea7c53ba0" providerId="ADAL" clId="{DDA0FF9F-7C4B-414F-855C-F8BA75CFFA21}" dt="2025-11-26T19:37:42.478" v="759" actId="113"/>
      <pc:docMkLst>
        <pc:docMk/>
      </pc:docMkLst>
      <pc:sldChg chg="addSp delSp modSp mod ord">
        <pc:chgData name="Monica Calo" userId="3ddd9277-441e-49dd-8c55-aa7ea7c53ba0" providerId="ADAL" clId="{DDA0FF9F-7C4B-414F-855C-F8BA75CFFA21}" dt="2025-11-26T19:32:23.931" v="599"/>
        <pc:sldMkLst>
          <pc:docMk/>
          <pc:sldMk cId="1873296663" sldId="263"/>
        </pc:sldMkLst>
        <pc:spChg chg="add del mod">
          <ac:chgData name="Monica Calo" userId="3ddd9277-441e-49dd-8c55-aa7ea7c53ba0" providerId="ADAL" clId="{DDA0FF9F-7C4B-414F-855C-F8BA75CFFA21}" dt="2025-11-26T18:51:49.175" v="292" actId="478"/>
          <ac:spMkLst>
            <pc:docMk/>
            <pc:sldMk cId="1873296663" sldId="263"/>
            <ac:spMk id="3" creationId="{4A434A0D-0F59-A104-397D-123F8CCD3D28}"/>
          </ac:spMkLst>
        </pc:spChg>
        <pc:spChg chg="add mod">
          <ac:chgData name="Monica Calo" userId="3ddd9277-441e-49dd-8c55-aa7ea7c53ba0" providerId="ADAL" clId="{DDA0FF9F-7C4B-414F-855C-F8BA75CFFA21}" dt="2025-11-26T18:51:54.624" v="293" actId="1076"/>
          <ac:spMkLst>
            <pc:docMk/>
            <pc:sldMk cId="1873296663" sldId="263"/>
            <ac:spMk id="4" creationId="{B3F27A1C-4003-CA1E-6C25-52070560065B}"/>
          </ac:spMkLst>
        </pc:spChg>
        <pc:spChg chg="add mod">
          <ac:chgData name="Monica Calo" userId="3ddd9277-441e-49dd-8c55-aa7ea7c53ba0" providerId="ADAL" clId="{DDA0FF9F-7C4B-414F-855C-F8BA75CFFA21}" dt="2025-11-26T19:32:01.856" v="597" actId="113"/>
          <ac:spMkLst>
            <pc:docMk/>
            <pc:sldMk cId="1873296663" sldId="263"/>
            <ac:spMk id="9" creationId="{F68B2063-12B9-238E-86EE-AE952B7696AE}"/>
          </ac:spMkLst>
        </pc:spChg>
        <pc:graphicFrameChg chg="add mod">
          <ac:chgData name="Monica Calo" userId="3ddd9277-441e-49dd-8c55-aa7ea7c53ba0" providerId="ADAL" clId="{DDA0FF9F-7C4B-414F-855C-F8BA75CFFA21}" dt="2025-11-26T19:27:10.264" v="578" actId="20577"/>
          <ac:graphicFrameMkLst>
            <pc:docMk/>
            <pc:sldMk cId="1873296663" sldId="263"/>
            <ac:graphicFrameMk id="5" creationId="{CA815139-2897-06D1-2507-10C1BD54F65C}"/>
          </ac:graphicFrameMkLst>
        </pc:graphicFrameChg>
        <pc:graphicFrameChg chg="add mod">
          <ac:chgData name="Monica Calo" userId="3ddd9277-441e-49dd-8c55-aa7ea7c53ba0" providerId="ADAL" clId="{DDA0FF9F-7C4B-414F-855C-F8BA75CFFA21}" dt="2025-11-26T19:31:21.874" v="594" actId="20577"/>
          <ac:graphicFrameMkLst>
            <pc:docMk/>
            <pc:sldMk cId="1873296663" sldId="263"/>
            <ac:graphicFrameMk id="6" creationId="{F1E48B21-21D0-6A9B-FCEE-959273C21C17}"/>
          </ac:graphicFrameMkLst>
        </pc:graphicFrameChg>
        <pc:graphicFrameChg chg="add mod">
          <ac:chgData name="Monica Calo" userId="3ddd9277-441e-49dd-8c55-aa7ea7c53ba0" providerId="ADAL" clId="{DDA0FF9F-7C4B-414F-855C-F8BA75CFFA21}" dt="2025-11-26T19:28:29.878" v="580"/>
          <ac:graphicFrameMkLst>
            <pc:docMk/>
            <pc:sldMk cId="1873296663" sldId="263"/>
            <ac:graphicFrameMk id="7" creationId="{C11DBF52-95E8-C06F-C876-E3DB6E7E1DF9}"/>
          </ac:graphicFrameMkLst>
        </pc:graphicFrameChg>
        <pc:graphicFrameChg chg="del mod modGraphic">
          <ac:chgData name="Monica Calo" userId="3ddd9277-441e-49dd-8c55-aa7ea7c53ba0" providerId="ADAL" clId="{DDA0FF9F-7C4B-414F-855C-F8BA75CFFA21}" dt="2025-11-26T18:52:02.456" v="294" actId="478"/>
          <ac:graphicFrameMkLst>
            <pc:docMk/>
            <pc:sldMk cId="1873296663" sldId="263"/>
            <ac:graphicFrameMk id="8" creationId="{F0757CFA-6C98-7A16-7BB6-D97916DC1763}"/>
          </ac:graphicFrameMkLst>
        </pc:graphicFrameChg>
        <pc:picChg chg="add mod">
          <ac:chgData name="Monica Calo" userId="3ddd9277-441e-49dd-8c55-aa7ea7c53ba0" providerId="ADAL" clId="{DDA0FF9F-7C4B-414F-855C-F8BA75CFFA21}" dt="2025-11-26T19:29:49.131" v="590" actId="688"/>
          <ac:picMkLst>
            <pc:docMk/>
            <pc:sldMk cId="1873296663" sldId="263"/>
            <ac:picMk id="11" creationId="{425E5E01-9D51-6BAC-019C-1333DCDF907F}"/>
          </ac:picMkLst>
        </pc:picChg>
      </pc:sldChg>
      <pc:sldChg chg="addSp modSp add mod ord">
        <pc:chgData name="Monica Calo" userId="3ddd9277-441e-49dd-8c55-aa7ea7c53ba0" providerId="ADAL" clId="{DDA0FF9F-7C4B-414F-855C-F8BA75CFFA21}" dt="2025-11-26T19:37:42.478" v="759" actId="113"/>
        <pc:sldMkLst>
          <pc:docMk/>
          <pc:sldMk cId="2481020530" sldId="269"/>
        </pc:sldMkLst>
        <pc:spChg chg="add mod">
          <ac:chgData name="Monica Calo" userId="3ddd9277-441e-49dd-8c55-aa7ea7c53ba0" providerId="ADAL" clId="{DDA0FF9F-7C4B-414F-855C-F8BA75CFFA21}" dt="2025-11-26T18:50:43.178" v="266" actId="1076"/>
          <ac:spMkLst>
            <pc:docMk/>
            <pc:sldMk cId="2481020530" sldId="269"/>
            <ac:spMk id="3" creationId="{1749E9DB-F7C0-91BA-A8BB-C06EA08FC8DD}"/>
          </ac:spMkLst>
        </pc:spChg>
        <pc:graphicFrameChg chg="mod modGraphic">
          <ac:chgData name="Monica Calo" userId="3ddd9277-441e-49dd-8c55-aa7ea7c53ba0" providerId="ADAL" clId="{DDA0FF9F-7C4B-414F-855C-F8BA75CFFA21}" dt="2025-11-26T19:37:42.478" v="759" actId="113"/>
          <ac:graphicFrameMkLst>
            <pc:docMk/>
            <pc:sldMk cId="2481020530" sldId="269"/>
            <ac:graphicFrameMk id="8" creationId="{4F1BEFCE-2CC2-EC3E-E70D-684C153A37BC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iof-nas01.iof.local\Projects\CTF\COUNTRY%20SPECIFIC%20ACTIVITIES\Brazil\Brazil%20FLS%20report_jw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of-nas01.iof.local\Projects\CTF\COUNTRY%20SPECIFIC%20ACTIVITIES\Brazil\Brazil%20FLS%20report_jw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iof-nas01.iof.local\Projects\CTF\COUNTRY%20SPECIFIC%20ACTIVITIES\Brazil\Brazil%20FLS%20report_jw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 err="1"/>
              <a:t>Número</a:t>
            </a:r>
            <a:r>
              <a:rPr lang="en-GB" baseline="0" dirty="0"/>
              <a:t> de </a:t>
            </a:r>
            <a:r>
              <a:rPr lang="en-GB" baseline="0" dirty="0" err="1"/>
              <a:t>pacientes</a:t>
            </a:r>
            <a:r>
              <a:rPr lang="en-GB" baseline="0" dirty="0"/>
              <a:t> </a:t>
            </a:r>
            <a:r>
              <a:rPr lang="en-GB" baseline="0" dirty="0" err="1"/>
              <a:t>identificados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Calculations!$D$3:$N$3</c:f>
              <c:strCach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strCache>
            </c:strRef>
          </c:cat>
          <c:val>
            <c:numRef>
              <c:f>Calculations!$D$68:$N$68</c:f>
              <c:numCache>
                <c:formatCode>General</c:formatCode>
                <c:ptCount val="11"/>
                <c:pt idx="0">
                  <c:v>330</c:v>
                </c:pt>
                <c:pt idx="1">
                  <c:v>1557</c:v>
                </c:pt>
                <c:pt idx="2">
                  <c:v>2691</c:v>
                </c:pt>
                <c:pt idx="3">
                  <c:v>2991</c:v>
                </c:pt>
                <c:pt idx="4">
                  <c:v>3737</c:v>
                </c:pt>
                <c:pt idx="5">
                  <c:v>4579</c:v>
                </c:pt>
                <c:pt idx="6">
                  <c:v>6650</c:v>
                </c:pt>
                <c:pt idx="7">
                  <c:v>8767</c:v>
                </c:pt>
                <c:pt idx="8">
                  <c:v>10344</c:v>
                </c:pt>
                <c:pt idx="9">
                  <c:v>10648</c:v>
                </c:pt>
                <c:pt idx="10">
                  <c:v>12562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AC-47AE-BDDC-E264EB6250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10983151"/>
        <c:axId val="1910974991"/>
      </c:barChart>
      <c:catAx>
        <c:axId val="1910983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0974991"/>
        <c:crosses val="autoZero"/>
        <c:auto val="1"/>
        <c:lblAlgn val="ctr"/>
        <c:lblOffset val="100"/>
        <c:noMultiLvlLbl val="0"/>
      </c:catAx>
      <c:valAx>
        <c:axId val="19109749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Numero de pacientes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0983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0" dirty="0"/>
              <a:t>KPI </a:t>
            </a:r>
            <a:r>
              <a:rPr lang="en-GB" b="0" cap="none" dirty="0" err="1"/>
              <a:t>início</a:t>
            </a:r>
            <a:r>
              <a:rPr lang="en-GB" b="0" cap="none" dirty="0"/>
              <a:t> do </a:t>
            </a:r>
            <a:r>
              <a:rPr lang="en-GB" b="0" cap="none" dirty="0" err="1"/>
              <a:t>tratamento</a:t>
            </a:r>
            <a:r>
              <a:rPr lang="en-GB" b="0" cap="none" dirty="0"/>
              <a:t> </a:t>
            </a:r>
            <a:r>
              <a:rPr lang="en-GB" b="0" cap="none" dirty="0" err="1"/>
              <a:t>em</a:t>
            </a:r>
            <a:r>
              <a:rPr lang="en-GB" b="0" cap="none" dirty="0"/>
              <a:t> </a:t>
            </a:r>
            <a:r>
              <a:rPr lang="en-GB" b="0" dirty="0"/>
              <a:t>2024</a:t>
            </a:r>
          </a:p>
        </c:rich>
      </c:tx>
      <c:layout>
        <c:manualLayout>
          <c:xMode val="edge"/>
          <c:yMode val="edge"/>
          <c:x val="6.3436644062902975E-2"/>
          <c:y val="3.04761904761904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5AE-4763-996F-E6707D7B585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5AE-4763-996F-E6707D7B585F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5AE-4763-996F-E6707D7B585F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5AE-4763-996F-E6707D7B585F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5AE-4763-996F-E6707D7B585F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5AE-4763-996F-E6707D7B585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Calculations!$Q$100:$Q$104</c:f>
              <c:strCache>
                <c:ptCount val="5"/>
                <c:pt idx="0">
                  <c:v>Less than 50%</c:v>
                </c:pt>
                <c:pt idx="1">
                  <c:v>50% - 69%</c:v>
                </c:pt>
                <c:pt idx="2">
                  <c:v>70% - 89%</c:v>
                </c:pt>
                <c:pt idx="3">
                  <c:v>90% or more</c:v>
                </c:pt>
                <c:pt idx="4">
                  <c:v>Do not know / No data</c:v>
                </c:pt>
              </c:strCache>
            </c:strRef>
          </c:cat>
          <c:val>
            <c:numRef>
              <c:f>Calculations!$R$100:$R$104</c:f>
              <c:numCache>
                <c:formatCode>General</c:formatCode>
                <c:ptCount val="5"/>
                <c:pt idx="0">
                  <c:v>1</c:v>
                </c:pt>
                <c:pt idx="1">
                  <c:v>7</c:v>
                </c:pt>
                <c:pt idx="2">
                  <c:v>3</c:v>
                </c:pt>
                <c:pt idx="3">
                  <c:v>38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5AE-4763-996F-E6707D7B585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 err="1"/>
              <a:t>Número</a:t>
            </a:r>
            <a:r>
              <a:rPr lang="en-GB" baseline="0" dirty="0"/>
              <a:t> do FLS </a:t>
            </a:r>
            <a:r>
              <a:rPr lang="en-GB" baseline="0" dirty="0" err="1"/>
              <a:t>que</a:t>
            </a:r>
            <a:r>
              <a:rPr lang="en-GB" baseline="0" dirty="0"/>
              <a:t> </a:t>
            </a:r>
            <a:r>
              <a:rPr lang="en-GB" baseline="0" dirty="0" err="1"/>
              <a:t>iniciaram</a:t>
            </a:r>
            <a:r>
              <a:rPr lang="en-GB" baseline="0" dirty="0"/>
              <a:t> o </a:t>
            </a:r>
            <a:r>
              <a:rPr lang="en-GB" baseline="0" dirty="0" err="1"/>
              <a:t>tratamento</a:t>
            </a:r>
            <a:r>
              <a:rPr lang="en-GB" baseline="0" dirty="0"/>
              <a:t> 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Treatment initiation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Calculations!$D$71:$N$71</c:f>
              <c:strCach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strCache>
            </c:strRef>
          </c:cat>
          <c:val>
            <c:numRef>
              <c:f>Calculations!$D$136:$N$136</c:f>
              <c:numCache>
                <c:formatCode>General</c:formatCode>
                <c:ptCount val="11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8</c:v>
                </c:pt>
                <c:pt idx="5">
                  <c:v>13</c:v>
                </c:pt>
                <c:pt idx="6">
                  <c:v>24</c:v>
                </c:pt>
                <c:pt idx="7">
                  <c:v>30</c:v>
                </c:pt>
                <c:pt idx="8">
                  <c:v>37</c:v>
                </c:pt>
                <c:pt idx="9">
                  <c:v>40</c:v>
                </c:pt>
                <c:pt idx="10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52-4850-A716-4CB9ABF2960A}"/>
            </c:ext>
          </c:extLst>
        </c:ser>
        <c:ser>
          <c:idx val="1"/>
          <c:order val="1"/>
          <c:tx>
            <c:v>Do not know/ No data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Calculations!$D$71:$N$71</c:f>
              <c:strCach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strCache>
            </c:strRef>
          </c:cat>
          <c:val>
            <c:numRef>
              <c:f>Calculations!$D$137:$N$137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6</c:v>
                </c:pt>
                <c:pt idx="7">
                  <c:v>12</c:v>
                </c:pt>
                <c:pt idx="8">
                  <c:v>13</c:v>
                </c:pt>
                <c:pt idx="9">
                  <c:v>13</c:v>
                </c:pt>
                <c:pt idx="1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52-4850-A716-4CB9ABF296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17132319"/>
        <c:axId val="1817122239"/>
      </c:barChart>
      <c:catAx>
        <c:axId val="1817132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7122239"/>
        <c:crosses val="autoZero"/>
        <c:auto val="1"/>
        <c:lblAlgn val="ctr"/>
        <c:lblOffset val="100"/>
        <c:noMultiLvlLbl val="0"/>
      </c:catAx>
      <c:valAx>
        <c:axId val="1817122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Number of FLS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7132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image" Target="../media/image2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image" Target="../media/image2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5B569C-7337-427A-8D63-6A818B7C82FC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1ACBF60-612F-4830-A318-BC8BE8551620}">
      <dgm:prSet phldrT="[Texto]" phldr="0"/>
      <dgm:spPr/>
      <dgm:t>
        <a:bodyPr/>
        <a:lstStyle/>
        <a:p>
          <a:r>
            <a:rPr lang="en-GB" b="1" noProof="0" dirty="0" err="1"/>
            <a:t>Crescimento</a:t>
          </a:r>
          <a:r>
            <a:rPr lang="en-GB" b="1" noProof="0" dirty="0"/>
            <a:t> </a:t>
          </a:r>
          <a:r>
            <a:rPr lang="en-GB" b="1" noProof="0" dirty="0" err="1"/>
            <a:t>sustentável</a:t>
          </a:r>
          <a:endParaRPr lang="en-GB" b="1" noProof="0" dirty="0"/>
        </a:p>
        <a:p>
          <a:endParaRPr lang="pt-BR" noProof="0" dirty="0"/>
        </a:p>
      </dgm:t>
    </dgm:pt>
    <dgm:pt modelId="{50BD3033-26F4-47B5-855E-6EEE012003B1}" type="parTrans" cxnId="{93DBED0B-EFF3-413B-94AA-618172AD9693}">
      <dgm:prSet/>
      <dgm:spPr/>
      <dgm:t>
        <a:bodyPr/>
        <a:lstStyle/>
        <a:p>
          <a:endParaRPr lang="en-GB"/>
        </a:p>
      </dgm:t>
    </dgm:pt>
    <dgm:pt modelId="{34A52BEB-0B72-4936-88C4-DEE2E82BAEF5}" type="sibTrans" cxnId="{93DBED0B-EFF3-413B-94AA-618172AD9693}">
      <dgm:prSet/>
      <dgm:spPr/>
      <dgm:t>
        <a:bodyPr/>
        <a:lstStyle/>
        <a:p>
          <a:endParaRPr lang="en-GB"/>
        </a:p>
      </dgm:t>
    </dgm:pt>
    <dgm:pt modelId="{A69765E9-2048-4597-831C-9B8D7FEF84B0}">
      <dgm:prSet phldrT="[Texto]" phldr="0"/>
      <dgm:spPr>
        <a:solidFill>
          <a:srgbClr val="589DA1"/>
        </a:solidFill>
      </dgm:spPr>
      <dgm:t>
        <a:bodyPr/>
        <a:lstStyle/>
        <a:p>
          <a:r>
            <a:rPr lang="pt-BR" noProof="0" dirty="0"/>
            <a:t>O FLS aumentou de 18 para 63 (2019 </a:t>
          </a:r>
          <a:r>
            <a:rPr lang="pt-BR" noProof="0" dirty="0" err="1"/>
            <a:t>vs</a:t>
          </a:r>
          <a:r>
            <a:rPr lang="pt-BR" noProof="0" dirty="0"/>
            <a:t> 2024)</a:t>
          </a:r>
        </a:p>
      </dgm:t>
    </dgm:pt>
    <dgm:pt modelId="{F94E48BF-A6FE-42FE-AA94-82101C95E1A0}" type="parTrans" cxnId="{1C14191B-D59E-41E5-AD22-7EAC08001450}">
      <dgm:prSet/>
      <dgm:spPr/>
      <dgm:t>
        <a:bodyPr/>
        <a:lstStyle/>
        <a:p>
          <a:endParaRPr lang="en-GB"/>
        </a:p>
      </dgm:t>
    </dgm:pt>
    <dgm:pt modelId="{4CA9CE09-D44F-4C84-95E8-62E077C78516}" type="sibTrans" cxnId="{1C14191B-D59E-41E5-AD22-7EAC08001450}">
      <dgm:prSet/>
      <dgm:spPr/>
      <dgm:t>
        <a:bodyPr/>
        <a:lstStyle/>
        <a:p>
          <a:endParaRPr lang="en-GB"/>
        </a:p>
      </dgm:t>
    </dgm:pt>
    <dgm:pt modelId="{D0AD4AD2-23F4-4EB7-855E-F0C7660FA63F}">
      <dgm:prSet phldrT="[Texto]" phldr="0"/>
      <dgm:spPr>
        <a:solidFill>
          <a:srgbClr val="589DA1"/>
        </a:solidFill>
      </dgm:spPr>
      <dgm:t>
        <a:bodyPr/>
        <a:lstStyle/>
        <a:p>
          <a:r>
            <a:rPr lang="pt-BR" noProof="0" dirty="0"/>
            <a:t>Expansão da cobertura do serviço</a:t>
          </a:r>
        </a:p>
      </dgm:t>
    </dgm:pt>
    <dgm:pt modelId="{06653D69-6FCA-4FB9-B2AA-7A871F0BA965}" type="parTrans" cxnId="{5AE76487-8887-43B4-84F7-36319BABF6D5}">
      <dgm:prSet/>
      <dgm:spPr/>
      <dgm:t>
        <a:bodyPr/>
        <a:lstStyle/>
        <a:p>
          <a:endParaRPr lang="en-GB"/>
        </a:p>
      </dgm:t>
    </dgm:pt>
    <dgm:pt modelId="{E3B87AD1-CB73-4837-94F0-AE13B4B38139}" type="sibTrans" cxnId="{5AE76487-8887-43B4-84F7-36319BABF6D5}">
      <dgm:prSet/>
      <dgm:spPr/>
      <dgm:t>
        <a:bodyPr/>
        <a:lstStyle/>
        <a:p>
          <a:endParaRPr lang="en-GB"/>
        </a:p>
      </dgm:t>
    </dgm:pt>
    <dgm:pt modelId="{D1F15A0E-AC96-4ED2-9C97-39A0C337ECB6}">
      <dgm:prSet phldrT="[Texto]" phldr="0"/>
      <dgm:spPr/>
      <dgm:t>
        <a:bodyPr/>
        <a:lstStyle/>
        <a:p>
          <a:r>
            <a:rPr lang="en-GB" b="1" noProof="0" dirty="0" err="1"/>
            <a:t>Fraturas</a:t>
          </a:r>
          <a:r>
            <a:rPr lang="en-GB" b="1" noProof="0" dirty="0"/>
            <a:t> </a:t>
          </a:r>
          <a:r>
            <a:rPr lang="en-GB" b="1" noProof="0" dirty="0" err="1"/>
            <a:t>identificadas</a:t>
          </a:r>
          <a:endParaRPr lang="en-GB" b="1" noProof="0" dirty="0"/>
        </a:p>
        <a:p>
          <a:endParaRPr lang="pt-BR" noProof="0" dirty="0"/>
        </a:p>
      </dgm:t>
    </dgm:pt>
    <dgm:pt modelId="{33DE424C-9AF1-433F-BCFB-0622FBAB6E11}" type="parTrans" cxnId="{E86EBF06-9C35-4D1E-83A1-94E5997F961E}">
      <dgm:prSet/>
      <dgm:spPr/>
      <dgm:t>
        <a:bodyPr/>
        <a:lstStyle/>
        <a:p>
          <a:endParaRPr lang="en-GB"/>
        </a:p>
      </dgm:t>
    </dgm:pt>
    <dgm:pt modelId="{6BA14616-D965-476D-9B2A-98C1E3D7758B}" type="sibTrans" cxnId="{E86EBF06-9C35-4D1E-83A1-94E5997F961E}">
      <dgm:prSet/>
      <dgm:spPr/>
      <dgm:t>
        <a:bodyPr/>
        <a:lstStyle/>
        <a:p>
          <a:endParaRPr lang="en-GB"/>
        </a:p>
      </dgm:t>
    </dgm:pt>
    <dgm:pt modelId="{0F95E4FE-75B9-4FB3-A8EF-95B0EC0D4A12}">
      <dgm:prSet phldrT="[Texto]" phldr="0"/>
      <dgm:spPr>
        <a:solidFill>
          <a:srgbClr val="589DA1"/>
        </a:solidFill>
      </dgm:spPr>
      <dgm:t>
        <a:bodyPr/>
        <a:lstStyle/>
        <a:p>
          <a:r>
            <a:rPr lang="pt-BR" noProof="0" dirty="0"/>
            <a:t>A identificação de fraturas de quadril acrescentou um 52% em 2023</a:t>
          </a:r>
        </a:p>
      </dgm:t>
    </dgm:pt>
    <dgm:pt modelId="{9200EE7B-53D8-4981-9A4B-8A328050089C}" type="parTrans" cxnId="{252E5B80-3192-48BE-A97A-C392392A15AB}">
      <dgm:prSet/>
      <dgm:spPr/>
      <dgm:t>
        <a:bodyPr/>
        <a:lstStyle/>
        <a:p>
          <a:endParaRPr lang="en-GB"/>
        </a:p>
      </dgm:t>
    </dgm:pt>
    <dgm:pt modelId="{DC5280C6-D6C8-4680-9C90-77CD5BCFF9A2}" type="sibTrans" cxnId="{252E5B80-3192-48BE-A97A-C392392A15AB}">
      <dgm:prSet/>
      <dgm:spPr/>
      <dgm:t>
        <a:bodyPr/>
        <a:lstStyle/>
        <a:p>
          <a:endParaRPr lang="en-GB"/>
        </a:p>
      </dgm:t>
    </dgm:pt>
    <dgm:pt modelId="{53B0EDA0-CF40-46F7-90B2-5F5C995775E6}">
      <dgm:prSet phldrT="[Texto]" phldr="0"/>
      <dgm:spPr>
        <a:solidFill>
          <a:srgbClr val="589DA1"/>
        </a:solidFill>
      </dgm:spPr>
      <dgm:t>
        <a:bodyPr/>
        <a:lstStyle/>
        <a:p>
          <a:r>
            <a:rPr lang="pt-BR" noProof="0" dirty="0"/>
            <a:t>As fraturas de quadril são as mais prevalentes, seguidas pelas fraturas vertebrais.</a:t>
          </a:r>
        </a:p>
      </dgm:t>
    </dgm:pt>
    <dgm:pt modelId="{77021B55-A5EC-4750-91E2-D0677B46EA1C}" type="parTrans" cxnId="{F3F464B3-6F01-4EA3-9BFE-86BF8E7385CA}">
      <dgm:prSet/>
      <dgm:spPr/>
      <dgm:t>
        <a:bodyPr/>
        <a:lstStyle/>
        <a:p>
          <a:endParaRPr lang="en-GB"/>
        </a:p>
      </dgm:t>
    </dgm:pt>
    <dgm:pt modelId="{CF15836C-946B-4E4A-9A7D-7478F6EC8A52}" type="sibTrans" cxnId="{F3F464B3-6F01-4EA3-9BFE-86BF8E7385CA}">
      <dgm:prSet/>
      <dgm:spPr/>
      <dgm:t>
        <a:bodyPr/>
        <a:lstStyle/>
        <a:p>
          <a:endParaRPr lang="en-GB"/>
        </a:p>
      </dgm:t>
    </dgm:pt>
    <dgm:pt modelId="{64B14D02-33BD-4D0D-9DCE-58845489001F}">
      <dgm:prSet phldrT="[Texto]" phldr="0"/>
      <dgm:spPr/>
      <dgm:t>
        <a:bodyPr/>
        <a:lstStyle/>
        <a:p>
          <a:r>
            <a:rPr lang="en-GB" b="1" noProof="0" dirty="0"/>
            <a:t>Impacto </a:t>
          </a:r>
          <a:r>
            <a:rPr lang="en-GB" b="1" noProof="0" dirty="0" err="1"/>
            <a:t>econômico</a:t>
          </a:r>
          <a:r>
            <a:rPr lang="en-GB" b="1" noProof="0" dirty="0"/>
            <a:t> </a:t>
          </a:r>
          <a:r>
            <a:rPr lang="en-GB" b="1" noProof="0" dirty="0" err="1"/>
            <a:t>estimado</a:t>
          </a:r>
          <a:endParaRPr lang="en-GB" b="1" noProof="0" dirty="0"/>
        </a:p>
        <a:p>
          <a:r>
            <a:rPr lang="pt-BR" noProof="0" dirty="0"/>
            <a:t> </a:t>
          </a:r>
        </a:p>
      </dgm:t>
    </dgm:pt>
    <dgm:pt modelId="{2E9E65C4-4F62-4CA9-9C4B-E32EBD2CF03B}" type="parTrans" cxnId="{629E9BFD-D6BA-4EC2-B2C7-E32B0A1B53AC}">
      <dgm:prSet/>
      <dgm:spPr/>
      <dgm:t>
        <a:bodyPr/>
        <a:lstStyle/>
        <a:p>
          <a:endParaRPr lang="en-GB"/>
        </a:p>
      </dgm:t>
    </dgm:pt>
    <dgm:pt modelId="{B52B6B9C-9257-49F5-86A7-10E1D38E1E60}" type="sibTrans" cxnId="{629E9BFD-D6BA-4EC2-B2C7-E32B0A1B53AC}">
      <dgm:prSet/>
      <dgm:spPr/>
      <dgm:t>
        <a:bodyPr/>
        <a:lstStyle/>
        <a:p>
          <a:endParaRPr lang="en-GB"/>
        </a:p>
      </dgm:t>
    </dgm:pt>
    <dgm:pt modelId="{7B91BE14-DB20-4D55-8D09-B03B6FF15B20}">
      <dgm:prSet phldrT="[Texto]" phldr="0" custT="1"/>
      <dgm:spPr>
        <a:solidFill>
          <a:srgbClr val="589DA1"/>
        </a:solidFill>
      </dgm:spPr>
      <dgm:t>
        <a:bodyPr/>
        <a:lstStyle/>
        <a:p>
          <a:pPr marL="114300" marR="0" lvl="1" indent="-114300" algn="l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pt-BR" sz="13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Estima-se que 15% das fraturas possam ser evitadas</a:t>
          </a:r>
        </a:p>
      </dgm:t>
    </dgm:pt>
    <dgm:pt modelId="{970BF94C-E8D2-486A-840B-C65E041D1ACB}" type="parTrans" cxnId="{EA11F9F6-A165-4D2D-BAF3-8AE02D72F061}">
      <dgm:prSet/>
      <dgm:spPr/>
      <dgm:t>
        <a:bodyPr/>
        <a:lstStyle/>
        <a:p>
          <a:endParaRPr lang="en-GB"/>
        </a:p>
      </dgm:t>
    </dgm:pt>
    <dgm:pt modelId="{F8907456-8320-4EB6-A9CE-23AA00AC078E}" type="sibTrans" cxnId="{EA11F9F6-A165-4D2D-BAF3-8AE02D72F061}">
      <dgm:prSet/>
      <dgm:spPr/>
      <dgm:t>
        <a:bodyPr/>
        <a:lstStyle/>
        <a:p>
          <a:endParaRPr lang="en-GB"/>
        </a:p>
      </dgm:t>
    </dgm:pt>
    <dgm:pt modelId="{61B65E40-E152-44EC-B927-98039557F1E3}">
      <dgm:prSet phldrT="[Texto]" phldr="0"/>
      <dgm:spPr>
        <a:solidFill>
          <a:srgbClr val="589DA1"/>
        </a:solidFill>
      </dgm:spPr>
      <dgm:t>
        <a:bodyPr/>
        <a:lstStyle/>
        <a:p>
          <a:r>
            <a:rPr lang="pt-BR" noProof="0" dirty="0"/>
            <a:t>Estabilidade no ouro e na prata FLS indica potencial para melhorar a qualidade do serviço</a:t>
          </a:r>
        </a:p>
      </dgm:t>
    </dgm:pt>
    <dgm:pt modelId="{D862287F-183A-44E7-9E98-5795435D33A8}" type="parTrans" cxnId="{40264475-FBEE-4EF3-AD4E-7761FDFB2D46}">
      <dgm:prSet/>
      <dgm:spPr/>
      <dgm:t>
        <a:bodyPr/>
        <a:lstStyle/>
        <a:p>
          <a:endParaRPr lang="en-GB"/>
        </a:p>
      </dgm:t>
    </dgm:pt>
    <dgm:pt modelId="{AAAF5315-0379-401C-A508-351E4C66E469}" type="sibTrans" cxnId="{40264475-FBEE-4EF3-AD4E-7761FDFB2D46}">
      <dgm:prSet/>
      <dgm:spPr/>
      <dgm:t>
        <a:bodyPr/>
        <a:lstStyle/>
        <a:p>
          <a:endParaRPr lang="en-GB"/>
        </a:p>
      </dgm:t>
    </dgm:pt>
    <dgm:pt modelId="{AA60DA3A-E02B-4151-AEEB-9F0820C76AC1}">
      <dgm:prSet phldrT="[Texto]" phldr="0"/>
      <dgm:spPr>
        <a:solidFill>
          <a:srgbClr val="589DA1"/>
        </a:solidFill>
      </dgm:spPr>
      <dgm:t>
        <a:bodyPr/>
        <a:lstStyle/>
        <a:p>
          <a:r>
            <a:rPr lang="pt-BR" noProof="0" dirty="0"/>
            <a:t>É necessário melhorar a formação e os recursos para melhorar o desempenho do FLS.</a:t>
          </a:r>
        </a:p>
      </dgm:t>
    </dgm:pt>
    <dgm:pt modelId="{EEE6DEA3-A84F-4679-AE02-CD175B23CA75}" type="parTrans" cxnId="{EB39C347-08E2-468F-957A-E664A91CD897}">
      <dgm:prSet/>
      <dgm:spPr/>
      <dgm:t>
        <a:bodyPr/>
        <a:lstStyle/>
        <a:p>
          <a:endParaRPr lang="en-GB"/>
        </a:p>
      </dgm:t>
    </dgm:pt>
    <dgm:pt modelId="{111FE454-4466-456F-A17D-974A330BFB6D}" type="sibTrans" cxnId="{EB39C347-08E2-468F-957A-E664A91CD897}">
      <dgm:prSet/>
      <dgm:spPr/>
      <dgm:t>
        <a:bodyPr/>
        <a:lstStyle/>
        <a:p>
          <a:endParaRPr lang="en-GB"/>
        </a:p>
      </dgm:t>
    </dgm:pt>
    <dgm:pt modelId="{AC8B6D96-6498-46D0-AA8F-F2656AAEBEE7}">
      <dgm:prSet phldrT="[Texto]" phldr="0"/>
      <dgm:spPr>
        <a:solidFill>
          <a:srgbClr val="589DA1"/>
        </a:solidFill>
      </dgm:spPr>
      <dgm:t>
        <a:bodyPr/>
        <a:lstStyle/>
        <a:p>
          <a:r>
            <a:rPr lang="pt-BR" noProof="0" dirty="0"/>
            <a:t>A FLS contribui para a prevenção de fraturas, melhorando a condição dos pacientes em risco.</a:t>
          </a:r>
        </a:p>
      </dgm:t>
    </dgm:pt>
    <dgm:pt modelId="{2F872FA4-BE95-4811-BADC-0F085AF4D757}" type="parTrans" cxnId="{6E6AABF5-17D8-4161-B77E-034F4713EC87}">
      <dgm:prSet/>
      <dgm:spPr/>
      <dgm:t>
        <a:bodyPr/>
        <a:lstStyle/>
        <a:p>
          <a:endParaRPr lang="en-GB"/>
        </a:p>
      </dgm:t>
    </dgm:pt>
    <dgm:pt modelId="{9807E96B-2FB4-47D9-BA92-8B7410A3C69C}" type="sibTrans" cxnId="{6E6AABF5-17D8-4161-B77E-034F4713EC87}">
      <dgm:prSet/>
      <dgm:spPr/>
      <dgm:t>
        <a:bodyPr/>
        <a:lstStyle/>
        <a:p>
          <a:endParaRPr lang="en-GB"/>
        </a:p>
      </dgm:t>
    </dgm:pt>
    <dgm:pt modelId="{16637901-B23D-4573-8739-9643083805EB}">
      <dgm:prSet phldrT="[Texto]" phldr="0"/>
      <dgm:spPr>
        <a:solidFill>
          <a:srgbClr val="589DA1"/>
        </a:solidFill>
      </dgm:spPr>
      <dgm:t>
        <a:bodyPr/>
        <a:lstStyle/>
        <a:p>
          <a:r>
            <a:rPr lang="pt-BR" noProof="0" dirty="0"/>
            <a:t>Os FLS levam a um aumento no início do tratamento (70%) e a taxas mais elevadas de adesão ao tratamento.</a:t>
          </a:r>
        </a:p>
      </dgm:t>
    </dgm:pt>
    <dgm:pt modelId="{7521C70B-4556-4642-ACA1-0912415A4F40}" type="parTrans" cxnId="{1325EA38-2CF5-44DB-8139-590B4C9AC303}">
      <dgm:prSet/>
      <dgm:spPr/>
      <dgm:t>
        <a:bodyPr/>
        <a:lstStyle/>
        <a:p>
          <a:endParaRPr lang="en-GB"/>
        </a:p>
      </dgm:t>
    </dgm:pt>
    <dgm:pt modelId="{68D231F1-BBFD-4631-97F2-3BB43F1B787C}" type="sibTrans" cxnId="{1325EA38-2CF5-44DB-8139-590B4C9AC303}">
      <dgm:prSet/>
      <dgm:spPr/>
      <dgm:t>
        <a:bodyPr/>
        <a:lstStyle/>
        <a:p>
          <a:endParaRPr lang="en-GB"/>
        </a:p>
      </dgm:t>
    </dgm:pt>
    <dgm:pt modelId="{31EFA871-9937-4A4E-B5F8-DBF4DD8C1AB6}">
      <dgm:prSet phldrT="[Texto]" phldr="0" custT="1"/>
      <dgm:spPr>
        <a:solidFill>
          <a:srgbClr val="589DA1"/>
        </a:solidFill>
      </dgm:spPr>
      <dgm:t>
        <a:bodyPr/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13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Investir em FLS melhora os resultados clínicos e proporciona uma estratégia de sistema de saúde econômica.</a:t>
          </a:r>
        </a:p>
      </dgm:t>
    </dgm:pt>
    <dgm:pt modelId="{64C6BA84-B678-4D65-B18B-424BE80D4C9D}" type="parTrans" cxnId="{666CC42A-D533-4C36-B695-01A355F76A42}">
      <dgm:prSet/>
      <dgm:spPr/>
      <dgm:t>
        <a:bodyPr/>
        <a:lstStyle/>
        <a:p>
          <a:endParaRPr lang="en-GB"/>
        </a:p>
      </dgm:t>
    </dgm:pt>
    <dgm:pt modelId="{E70E4B6C-6AC3-4E66-A7AB-89887CA56B6B}" type="sibTrans" cxnId="{666CC42A-D533-4C36-B695-01A355F76A42}">
      <dgm:prSet/>
      <dgm:spPr/>
      <dgm:t>
        <a:bodyPr/>
        <a:lstStyle/>
        <a:p>
          <a:endParaRPr lang="en-GB"/>
        </a:p>
      </dgm:t>
    </dgm:pt>
    <dgm:pt modelId="{879483B6-8F33-4897-BE61-4CEE2A85255B}">
      <dgm:prSet phldrT="[Texto]" phldr="0"/>
      <dgm:spPr>
        <a:solidFill>
          <a:srgbClr val="589DA1"/>
        </a:solidFill>
      </dgm:spPr>
      <dgm:t>
        <a:bodyPr/>
        <a:lstStyle/>
        <a:p>
          <a:r>
            <a:rPr lang="pt-BR" noProof="0" dirty="0"/>
            <a:t>+90% FLS no Brasil fazem avaliação de risco de quedas</a:t>
          </a:r>
        </a:p>
      </dgm:t>
    </dgm:pt>
    <dgm:pt modelId="{A16A0592-A22A-4CA6-B2EC-5B7B0160ABB7}" type="parTrans" cxnId="{6206E53D-40AE-4DCF-8ACC-EC356E0912A4}">
      <dgm:prSet/>
      <dgm:spPr/>
      <dgm:t>
        <a:bodyPr/>
        <a:lstStyle/>
        <a:p>
          <a:endParaRPr lang="en-GB"/>
        </a:p>
      </dgm:t>
    </dgm:pt>
    <dgm:pt modelId="{B4CB280E-FD84-494E-9112-B182C5DE61EF}" type="sibTrans" cxnId="{6206E53D-40AE-4DCF-8ACC-EC356E0912A4}">
      <dgm:prSet/>
      <dgm:spPr/>
      <dgm:t>
        <a:bodyPr/>
        <a:lstStyle/>
        <a:p>
          <a:endParaRPr lang="en-GB"/>
        </a:p>
      </dgm:t>
    </dgm:pt>
    <dgm:pt modelId="{34B8C691-93CC-4F2D-BA2E-755C333F7FB7}">
      <dgm:prSet phldrT="[Texto]" phldr="0"/>
      <dgm:spPr>
        <a:solidFill>
          <a:srgbClr val="589DA1"/>
        </a:solidFill>
      </dgm:spPr>
      <dgm:t>
        <a:bodyPr/>
        <a:lstStyle/>
        <a:p>
          <a:r>
            <a:rPr lang="pt-BR" noProof="0" dirty="0"/>
            <a:t>A identificação de fraturas vertebrais acrescentou um 87% em 2023</a:t>
          </a:r>
        </a:p>
      </dgm:t>
    </dgm:pt>
    <dgm:pt modelId="{F516F2C3-B0B5-44AF-A0C9-E3E1EEC70547}" type="parTrans" cxnId="{0514C29D-33D5-40ED-8B67-6A2A445B1D5A}">
      <dgm:prSet/>
      <dgm:spPr/>
      <dgm:t>
        <a:bodyPr/>
        <a:lstStyle/>
        <a:p>
          <a:endParaRPr lang="en-GB"/>
        </a:p>
      </dgm:t>
    </dgm:pt>
    <dgm:pt modelId="{D740CBD1-2F55-48DB-B552-A5FB140422D2}" type="sibTrans" cxnId="{0514C29D-33D5-40ED-8B67-6A2A445B1D5A}">
      <dgm:prSet/>
      <dgm:spPr/>
      <dgm:t>
        <a:bodyPr/>
        <a:lstStyle/>
        <a:p>
          <a:endParaRPr lang="en-GB"/>
        </a:p>
      </dgm:t>
    </dgm:pt>
    <dgm:pt modelId="{A58E18E2-94F1-4F11-B660-0854C779AEAA}">
      <dgm:prSet phldrT="[Texto]" phldr="0" custT="1"/>
      <dgm:spPr>
        <a:solidFill>
          <a:srgbClr val="589DA1"/>
        </a:solidFill>
      </dgm:spPr>
      <dgm:t>
        <a:bodyPr/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1300" b="1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Estima-se que os FLS no Brasil evitaram 483 FF em 2023 e  308 FF em 2024</a:t>
          </a:r>
        </a:p>
      </dgm:t>
    </dgm:pt>
    <dgm:pt modelId="{A639EF64-268B-463F-AE59-06EC9FD4DF31}" type="parTrans" cxnId="{C8092FD1-9B44-4303-942A-8CCFB7DA6A09}">
      <dgm:prSet/>
      <dgm:spPr/>
      <dgm:t>
        <a:bodyPr/>
        <a:lstStyle/>
        <a:p>
          <a:endParaRPr lang="en-GB"/>
        </a:p>
      </dgm:t>
    </dgm:pt>
    <dgm:pt modelId="{003C9CF7-D9E9-48B0-A6FF-275E1DD128C9}" type="sibTrans" cxnId="{C8092FD1-9B44-4303-942A-8CCFB7DA6A09}">
      <dgm:prSet/>
      <dgm:spPr/>
      <dgm:t>
        <a:bodyPr/>
        <a:lstStyle/>
        <a:p>
          <a:endParaRPr lang="en-GB"/>
        </a:p>
      </dgm:t>
    </dgm:pt>
    <dgm:pt modelId="{D3381D5D-8A80-4B0C-B68A-DD2FD2F96DA4}">
      <dgm:prSet phldrT="[Texto]" phldr="0" custT="1"/>
      <dgm:spPr>
        <a:solidFill>
          <a:srgbClr val="589DA1"/>
        </a:solidFill>
      </dgm:spPr>
      <dgm:t>
        <a:bodyPr/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pt-BR" sz="1300" b="1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		- </a:t>
          </a:r>
          <a:r>
            <a:rPr lang="pt-BR" sz="1300" b="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Menos cirurgias
		- Menos dias de internação 	hospitalar</a:t>
          </a:r>
        </a:p>
      </dgm:t>
    </dgm:pt>
    <dgm:pt modelId="{30C22447-72D6-4478-83C8-534C76DC1481}" type="parTrans" cxnId="{88235CC5-8865-4609-9257-A25B8F2EEFCA}">
      <dgm:prSet/>
      <dgm:spPr/>
      <dgm:t>
        <a:bodyPr/>
        <a:lstStyle/>
        <a:p>
          <a:endParaRPr lang="en-GB"/>
        </a:p>
      </dgm:t>
    </dgm:pt>
    <dgm:pt modelId="{644FBA61-08DE-4313-8D52-A32B7A3E8FE1}" type="sibTrans" cxnId="{88235CC5-8865-4609-9257-A25B8F2EEFCA}">
      <dgm:prSet/>
      <dgm:spPr/>
      <dgm:t>
        <a:bodyPr/>
        <a:lstStyle/>
        <a:p>
          <a:endParaRPr lang="en-GB"/>
        </a:p>
      </dgm:t>
    </dgm:pt>
    <dgm:pt modelId="{DBD097C9-60BE-43A5-BA54-A16693089492}">
      <dgm:prSet phldrT="[Texto]" phldr="0" custT="1"/>
      <dgm:spPr>
        <a:solidFill>
          <a:srgbClr val="589DA1"/>
        </a:solidFill>
      </dgm:spPr>
      <dgm:t>
        <a:bodyPr/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pt-BR" sz="1300" b="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		- Melhor qualidade de 	atendimento </a:t>
          </a:r>
        </a:p>
      </dgm:t>
    </dgm:pt>
    <dgm:pt modelId="{AC87C75E-93E0-4EB0-BC09-0A563FEFDF65}" type="parTrans" cxnId="{FAE31276-82A6-46C2-BED0-82AA0C6669D6}">
      <dgm:prSet/>
      <dgm:spPr/>
      <dgm:t>
        <a:bodyPr/>
        <a:lstStyle/>
        <a:p>
          <a:endParaRPr lang="en-GB"/>
        </a:p>
      </dgm:t>
    </dgm:pt>
    <dgm:pt modelId="{2E3ECBFC-8409-4058-8093-B6AB2DBAFFB2}" type="sibTrans" cxnId="{FAE31276-82A6-46C2-BED0-82AA0C6669D6}">
      <dgm:prSet/>
      <dgm:spPr/>
      <dgm:t>
        <a:bodyPr/>
        <a:lstStyle/>
        <a:p>
          <a:endParaRPr lang="en-GB"/>
        </a:p>
      </dgm:t>
    </dgm:pt>
    <dgm:pt modelId="{FFB1EBD6-9660-4D1B-94E9-7ED5A9EE4983}" type="pres">
      <dgm:prSet presAssocID="{305B569C-7337-427A-8D63-6A818B7C82FC}" presName="linearFlow" presStyleCnt="0">
        <dgm:presLayoutVars>
          <dgm:dir/>
          <dgm:animLvl val="lvl"/>
          <dgm:resizeHandles/>
        </dgm:presLayoutVars>
      </dgm:prSet>
      <dgm:spPr/>
    </dgm:pt>
    <dgm:pt modelId="{6D3345E9-E0E1-4B79-931F-70BEB300527E}" type="pres">
      <dgm:prSet presAssocID="{81ACBF60-612F-4830-A318-BC8BE8551620}" presName="compositeNode" presStyleCnt="0">
        <dgm:presLayoutVars>
          <dgm:bulletEnabled val="1"/>
        </dgm:presLayoutVars>
      </dgm:prSet>
      <dgm:spPr/>
    </dgm:pt>
    <dgm:pt modelId="{3E2AD637-A4EF-4842-9B6D-6466F0FD8F76}" type="pres">
      <dgm:prSet presAssocID="{81ACBF60-612F-4830-A318-BC8BE8551620}" presName="image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 t="-1000" b="-1000"/>
          </a:stretch>
        </a:blipFill>
      </dgm:spPr>
    </dgm:pt>
    <dgm:pt modelId="{43697A8E-7799-4D8A-A4D3-BFB6DEBF375C}" type="pres">
      <dgm:prSet presAssocID="{81ACBF60-612F-4830-A318-BC8BE8551620}" presName="childNode" presStyleLbl="node1" presStyleIdx="0" presStyleCnt="3">
        <dgm:presLayoutVars>
          <dgm:bulletEnabled val="1"/>
        </dgm:presLayoutVars>
      </dgm:prSet>
      <dgm:spPr/>
    </dgm:pt>
    <dgm:pt modelId="{B4242CC9-1C49-4A67-B01D-14F091114E6E}" type="pres">
      <dgm:prSet presAssocID="{81ACBF60-612F-4830-A318-BC8BE8551620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7C2DB617-8AF6-4AC8-A68B-892C4457950A}" type="pres">
      <dgm:prSet presAssocID="{34A52BEB-0B72-4936-88C4-DEE2E82BAEF5}" presName="sibTrans" presStyleCnt="0"/>
      <dgm:spPr/>
    </dgm:pt>
    <dgm:pt modelId="{233AE6F0-21A4-4323-B8E2-8F6B335D485F}" type="pres">
      <dgm:prSet presAssocID="{D1F15A0E-AC96-4ED2-9C97-39A0C337ECB6}" presName="compositeNode" presStyleCnt="0">
        <dgm:presLayoutVars>
          <dgm:bulletEnabled val="1"/>
        </dgm:presLayoutVars>
      </dgm:prSet>
      <dgm:spPr/>
    </dgm:pt>
    <dgm:pt modelId="{AF637C13-0A62-4E83-BD49-F3117D9E96C9}" type="pres">
      <dgm:prSet presAssocID="{D1F15A0E-AC96-4ED2-9C97-39A0C337ECB6}" presName="image" presStyleLbl="fgImgPlace1" presStyleIdx="1" presStyleCnt="3"/>
      <dgm:spPr>
        <a:blipFill>
          <a:blip xmlns:r="http://schemas.openxmlformats.org/officeDocument/2006/relationships" r:embed="rId2"/>
          <a:srcRect/>
          <a:stretch>
            <a:fillRect l="-47000" r="-47000"/>
          </a:stretch>
        </a:blipFill>
      </dgm:spPr>
    </dgm:pt>
    <dgm:pt modelId="{30FE1156-887E-48EE-9088-63AB2DE34A11}" type="pres">
      <dgm:prSet presAssocID="{D1F15A0E-AC96-4ED2-9C97-39A0C337ECB6}" presName="childNode" presStyleLbl="node1" presStyleIdx="1" presStyleCnt="3">
        <dgm:presLayoutVars>
          <dgm:bulletEnabled val="1"/>
        </dgm:presLayoutVars>
      </dgm:prSet>
      <dgm:spPr/>
    </dgm:pt>
    <dgm:pt modelId="{2906858C-8CE3-49FB-84BB-CD3622A1F483}" type="pres">
      <dgm:prSet presAssocID="{D1F15A0E-AC96-4ED2-9C97-39A0C337ECB6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0A13DB3C-B035-47C9-B454-8B97770FD39C}" type="pres">
      <dgm:prSet presAssocID="{6BA14616-D965-476D-9B2A-98C1E3D7758B}" presName="sibTrans" presStyleCnt="0"/>
      <dgm:spPr/>
    </dgm:pt>
    <dgm:pt modelId="{77A4F823-7A64-4FAD-B707-61BF73B994F0}" type="pres">
      <dgm:prSet presAssocID="{64B14D02-33BD-4D0D-9DCE-58845489001F}" presName="compositeNode" presStyleCnt="0">
        <dgm:presLayoutVars>
          <dgm:bulletEnabled val="1"/>
        </dgm:presLayoutVars>
      </dgm:prSet>
      <dgm:spPr/>
    </dgm:pt>
    <dgm:pt modelId="{182C74E7-23FA-4E83-A975-52534DC17C06}" type="pres">
      <dgm:prSet presAssocID="{64B14D02-33BD-4D0D-9DCE-58845489001F}" presName="image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 t="-6000" b="-6000"/>
          </a:stretch>
        </a:blipFill>
      </dgm:spPr>
    </dgm:pt>
    <dgm:pt modelId="{439F1571-E4BE-4CFA-A16A-C5609D4FAB13}" type="pres">
      <dgm:prSet presAssocID="{64B14D02-33BD-4D0D-9DCE-58845489001F}" presName="childNode" presStyleLbl="node1" presStyleIdx="2" presStyleCnt="3">
        <dgm:presLayoutVars>
          <dgm:bulletEnabled val="1"/>
        </dgm:presLayoutVars>
      </dgm:prSet>
      <dgm:spPr/>
    </dgm:pt>
    <dgm:pt modelId="{5EA6F8B5-75F5-4EED-A7CB-54345D03305B}" type="pres">
      <dgm:prSet presAssocID="{64B14D02-33BD-4D0D-9DCE-58845489001F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6A4AA304-8807-483D-BDDD-C54FDC55B55C}" type="presOf" srcId="{AC8B6D96-6498-46D0-AA8F-F2656AAEBEE7}" destId="{30FE1156-887E-48EE-9088-63AB2DE34A11}" srcOrd="0" destOrd="3" presId="urn:microsoft.com/office/officeart/2005/8/layout/hList2"/>
    <dgm:cxn modelId="{E86EBF06-9C35-4D1E-83A1-94E5997F961E}" srcId="{305B569C-7337-427A-8D63-6A818B7C82FC}" destId="{D1F15A0E-AC96-4ED2-9C97-39A0C337ECB6}" srcOrd="1" destOrd="0" parTransId="{33DE424C-9AF1-433F-BCFB-0622FBAB6E11}" sibTransId="{6BA14616-D965-476D-9B2A-98C1E3D7758B}"/>
    <dgm:cxn modelId="{1C5AD30A-E2DB-4F5B-848B-3A9CF7785386}" type="presOf" srcId="{D1F15A0E-AC96-4ED2-9C97-39A0C337ECB6}" destId="{2906858C-8CE3-49FB-84BB-CD3622A1F483}" srcOrd="0" destOrd="0" presId="urn:microsoft.com/office/officeart/2005/8/layout/hList2"/>
    <dgm:cxn modelId="{93DBED0B-EFF3-413B-94AA-618172AD9693}" srcId="{305B569C-7337-427A-8D63-6A818B7C82FC}" destId="{81ACBF60-612F-4830-A318-BC8BE8551620}" srcOrd="0" destOrd="0" parTransId="{50BD3033-26F4-47B5-855E-6EEE012003B1}" sibTransId="{34A52BEB-0B72-4936-88C4-DEE2E82BAEF5}"/>
    <dgm:cxn modelId="{1C14191B-D59E-41E5-AD22-7EAC08001450}" srcId="{81ACBF60-612F-4830-A318-BC8BE8551620}" destId="{A69765E9-2048-4597-831C-9B8D7FEF84B0}" srcOrd="0" destOrd="0" parTransId="{F94E48BF-A6FE-42FE-AA94-82101C95E1A0}" sibTransId="{4CA9CE09-D44F-4C84-95E8-62E077C78516}"/>
    <dgm:cxn modelId="{666CC42A-D533-4C36-B695-01A355F76A42}" srcId="{64B14D02-33BD-4D0D-9DCE-58845489001F}" destId="{31EFA871-9937-4A4E-B5F8-DBF4DD8C1AB6}" srcOrd="2" destOrd="0" parTransId="{64C6BA84-B678-4D65-B18B-424BE80D4C9D}" sibTransId="{E70E4B6C-6AC3-4E66-A7AB-89887CA56B6B}"/>
    <dgm:cxn modelId="{BDAB7233-5E17-4C82-89DD-4989B8525106}" type="presOf" srcId="{53B0EDA0-CF40-46F7-90B2-5F5C995775E6}" destId="{30FE1156-887E-48EE-9088-63AB2DE34A11}" srcOrd="0" destOrd="2" presId="urn:microsoft.com/office/officeart/2005/8/layout/hList2"/>
    <dgm:cxn modelId="{1325EA38-2CF5-44DB-8139-590B4C9AC303}" srcId="{D1F15A0E-AC96-4ED2-9C97-39A0C337ECB6}" destId="{16637901-B23D-4573-8739-9643083805EB}" srcOrd="4" destOrd="0" parTransId="{7521C70B-4556-4642-ACA1-0912415A4F40}" sibTransId="{68D231F1-BBFD-4631-97F2-3BB43F1B787C}"/>
    <dgm:cxn modelId="{970B1F3A-6712-4480-9BB5-15178D9A1C58}" type="presOf" srcId="{34B8C691-93CC-4F2D-BA2E-755C333F7FB7}" destId="{30FE1156-887E-48EE-9088-63AB2DE34A11}" srcOrd="0" destOrd="1" presId="urn:microsoft.com/office/officeart/2005/8/layout/hList2"/>
    <dgm:cxn modelId="{6206E53D-40AE-4DCF-8ACC-EC356E0912A4}" srcId="{D1F15A0E-AC96-4ED2-9C97-39A0C337ECB6}" destId="{879483B6-8F33-4897-BE61-4CEE2A85255B}" srcOrd="5" destOrd="0" parTransId="{A16A0592-A22A-4CA6-B2EC-5B7B0160ABB7}" sibTransId="{B4CB280E-FD84-494E-9112-B182C5DE61EF}"/>
    <dgm:cxn modelId="{EB39C347-08E2-468F-957A-E664A91CD897}" srcId="{81ACBF60-612F-4830-A318-BC8BE8551620}" destId="{AA60DA3A-E02B-4151-AEEB-9F0820C76AC1}" srcOrd="3" destOrd="0" parTransId="{EEE6DEA3-A84F-4679-AE02-CD175B23CA75}" sibTransId="{111FE454-4466-456F-A17D-974A330BFB6D}"/>
    <dgm:cxn modelId="{6A367F69-2CCA-4859-A64F-7A1415C4C6BA}" type="presOf" srcId="{A69765E9-2048-4597-831C-9B8D7FEF84B0}" destId="{43697A8E-7799-4D8A-A4D3-BFB6DEBF375C}" srcOrd="0" destOrd="0" presId="urn:microsoft.com/office/officeart/2005/8/layout/hList2"/>
    <dgm:cxn modelId="{56FC626E-4171-4B58-BB8C-B06846D439C1}" type="presOf" srcId="{61B65E40-E152-44EC-B927-98039557F1E3}" destId="{43697A8E-7799-4D8A-A4D3-BFB6DEBF375C}" srcOrd="0" destOrd="2" presId="urn:microsoft.com/office/officeart/2005/8/layout/hList2"/>
    <dgm:cxn modelId="{8AA41570-7071-4B2A-A721-00884BF1C7C4}" type="presOf" srcId="{879483B6-8F33-4897-BE61-4CEE2A85255B}" destId="{30FE1156-887E-48EE-9088-63AB2DE34A11}" srcOrd="0" destOrd="5" presId="urn:microsoft.com/office/officeart/2005/8/layout/hList2"/>
    <dgm:cxn modelId="{40264475-FBEE-4EF3-AD4E-7761FDFB2D46}" srcId="{81ACBF60-612F-4830-A318-BC8BE8551620}" destId="{61B65E40-E152-44EC-B927-98039557F1E3}" srcOrd="2" destOrd="0" parTransId="{D862287F-183A-44E7-9E98-5795435D33A8}" sibTransId="{AAAF5315-0379-401C-A508-351E4C66E469}"/>
    <dgm:cxn modelId="{FAE31276-82A6-46C2-BED0-82AA0C6669D6}" srcId="{D3381D5D-8A80-4B0C-B68A-DD2FD2F96DA4}" destId="{DBD097C9-60BE-43A5-BA54-A16693089492}" srcOrd="0" destOrd="0" parTransId="{AC87C75E-93E0-4EB0-BC09-0A563FEFDF65}" sibTransId="{2E3ECBFC-8409-4058-8093-B6AB2DBAFFB2}"/>
    <dgm:cxn modelId="{B4389D7E-5536-40B6-BC7F-674877E1F011}" type="presOf" srcId="{0F95E4FE-75B9-4FB3-A8EF-95B0EC0D4A12}" destId="{30FE1156-887E-48EE-9088-63AB2DE34A11}" srcOrd="0" destOrd="0" presId="urn:microsoft.com/office/officeart/2005/8/layout/hList2"/>
    <dgm:cxn modelId="{252E5B80-3192-48BE-A97A-C392392A15AB}" srcId="{D1F15A0E-AC96-4ED2-9C97-39A0C337ECB6}" destId="{0F95E4FE-75B9-4FB3-A8EF-95B0EC0D4A12}" srcOrd="0" destOrd="0" parTransId="{9200EE7B-53D8-4981-9A4B-8A328050089C}" sibTransId="{DC5280C6-D6C8-4680-9C90-77CD5BCFF9A2}"/>
    <dgm:cxn modelId="{5AE76487-8887-43B4-84F7-36319BABF6D5}" srcId="{81ACBF60-612F-4830-A318-BC8BE8551620}" destId="{D0AD4AD2-23F4-4EB7-855E-F0C7660FA63F}" srcOrd="1" destOrd="0" parTransId="{06653D69-6FCA-4FB9-B2AA-7A871F0BA965}" sibTransId="{E3B87AD1-CB73-4837-94F0-AE13B4B38139}"/>
    <dgm:cxn modelId="{78A07388-9523-40EC-9707-8DEC2594773A}" type="presOf" srcId="{DBD097C9-60BE-43A5-BA54-A16693089492}" destId="{439F1571-E4BE-4CFA-A16A-C5609D4FAB13}" srcOrd="0" destOrd="3" presId="urn:microsoft.com/office/officeart/2005/8/layout/hList2"/>
    <dgm:cxn modelId="{77CD9388-7BA7-44BE-B457-F5EA9120C933}" type="presOf" srcId="{AA60DA3A-E02B-4151-AEEB-9F0820C76AC1}" destId="{43697A8E-7799-4D8A-A4D3-BFB6DEBF375C}" srcOrd="0" destOrd="3" presId="urn:microsoft.com/office/officeart/2005/8/layout/hList2"/>
    <dgm:cxn modelId="{0F9D458C-E065-4A8C-9695-A30B5852F140}" type="presOf" srcId="{31EFA871-9937-4A4E-B5F8-DBF4DD8C1AB6}" destId="{439F1571-E4BE-4CFA-A16A-C5609D4FAB13}" srcOrd="0" destOrd="4" presId="urn:microsoft.com/office/officeart/2005/8/layout/hList2"/>
    <dgm:cxn modelId="{0514C29D-33D5-40ED-8B67-6A2A445B1D5A}" srcId="{D1F15A0E-AC96-4ED2-9C97-39A0C337ECB6}" destId="{34B8C691-93CC-4F2D-BA2E-755C333F7FB7}" srcOrd="1" destOrd="0" parTransId="{F516F2C3-B0B5-44AF-A0C9-E3E1EEC70547}" sibTransId="{D740CBD1-2F55-48DB-B552-A5FB140422D2}"/>
    <dgm:cxn modelId="{7354D3A7-9B78-4041-8025-4ED0FE7C43FA}" type="presOf" srcId="{305B569C-7337-427A-8D63-6A818B7C82FC}" destId="{FFB1EBD6-9660-4D1B-94E9-7ED5A9EE4983}" srcOrd="0" destOrd="0" presId="urn:microsoft.com/office/officeart/2005/8/layout/hList2"/>
    <dgm:cxn modelId="{143262B1-77A2-482E-A58D-1B2E353716C5}" type="presOf" srcId="{16637901-B23D-4573-8739-9643083805EB}" destId="{30FE1156-887E-48EE-9088-63AB2DE34A11}" srcOrd="0" destOrd="4" presId="urn:microsoft.com/office/officeart/2005/8/layout/hList2"/>
    <dgm:cxn modelId="{F3F464B3-6F01-4EA3-9BFE-86BF8E7385CA}" srcId="{D1F15A0E-AC96-4ED2-9C97-39A0C337ECB6}" destId="{53B0EDA0-CF40-46F7-90B2-5F5C995775E6}" srcOrd="2" destOrd="0" parTransId="{77021B55-A5EC-4750-91E2-D0677B46EA1C}" sibTransId="{CF15836C-946B-4E4A-9A7D-7478F6EC8A52}"/>
    <dgm:cxn modelId="{9540B3B7-76C1-468F-8360-A5A40FAE8A9D}" type="presOf" srcId="{D3381D5D-8A80-4B0C-B68A-DD2FD2F96DA4}" destId="{439F1571-E4BE-4CFA-A16A-C5609D4FAB13}" srcOrd="0" destOrd="2" presId="urn:microsoft.com/office/officeart/2005/8/layout/hList2"/>
    <dgm:cxn modelId="{6695DCC4-C24A-4CB7-8774-CA5DD73C7C81}" type="presOf" srcId="{A58E18E2-94F1-4F11-B660-0854C779AEAA}" destId="{439F1571-E4BE-4CFA-A16A-C5609D4FAB13}" srcOrd="0" destOrd="1" presId="urn:microsoft.com/office/officeart/2005/8/layout/hList2"/>
    <dgm:cxn modelId="{88235CC5-8865-4609-9257-A25B8F2EEFCA}" srcId="{A58E18E2-94F1-4F11-B660-0854C779AEAA}" destId="{D3381D5D-8A80-4B0C-B68A-DD2FD2F96DA4}" srcOrd="0" destOrd="0" parTransId="{30C22447-72D6-4478-83C8-534C76DC1481}" sibTransId="{644FBA61-08DE-4313-8D52-A32B7A3E8FE1}"/>
    <dgm:cxn modelId="{23E442C8-BC2E-4665-A350-36B7619D4213}" type="presOf" srcId="{7B91BE14-DB20-4D55-8D09-B03B6FF15B20}" destId="{439F1571-E4BE-4CFA-A16A-C5609D4FAB13}" srcOrd="0" destOrd="0" presId="urn:microsoft.com/office/officeart/2005/8/layout/hList2"/>
    <dgm:cxn modelId="{9AE0E1CD-F18E-44F4-BEAA-C9BE681E32D3}" type="presOf" srcId="{81ACBF60-612F-4830-A318-BC8BE8551620}" destId="{B4242CC9-1C49-4A67-B01D-14F091114E6E}" srcOrd="0" destOrd="0" presId="urn:microsoft.com/office/officeart/2005/8/layout/hList2"/>
    <dgm:cxn modelId="{C8092FD1-9B44-4303-942A-8CCFB7DA6A09}" srcId="{64B14D02-33BD-4D0D-9DCE-58845489001F}" destId="{A58E18E2-94F1-4F11-B660-0854C779AEAA}" srcOrd="1" destOrd="0" parTransId="{A639EF64-268B-463F-AE59-06EC9FD4DF31}" sibTransId="{003C9CF7-D9E9-48B0-A6FF-275E1DD128C9}"/>
    <dgm:cxn modelId="{9D7F3DE6-48F4-481E-BF0D-9952FF603050}" type="presOf" srcId="{64B14D02-33BD-4D0D-9DCE-58845489001F}" destId="{5EA6F8B5-75F5-4EED-A7CB-54345D03305B}" srcOrd="0" destOrd="0" presId="urn:microsoft.com/office/officeart/2005/8/layout/hList2"/>
    <dgm:cxn modelId="{6E6AABF5-17D8-4161-B77E-034F4713EC87}" srcId="{D1F15A0E-AC96-4ED2-9C97-39A0C337ECB6}" destId="{AC8B6D96-6498-46D0-AA8F-F2656AAEBEE7}" srcOrd="3" destOrd="0" parTransId="{2F872FA4-BE95-4811-BADC-0F085AF4D757}" sibTransId="{9807E96B-2FB4-47D9-BA92-8B7410A3C69C}"/>
    <dgm:cxn modelId="{EA11F9F6-A165-4D2D-BAF3-8AE02D72F061}" srcId="{64B14D02-33BD-4D0D-9DCE-58845489001F}" destId="{7B91BE14-DB20-4D55-8D09-B03B6FF15B20}" srcOrd="0" destOrd="0" parTransId="{970BF94C-E8D2-486A-840B-C65E041D1ACB}" sibTransId="{F8907456-8320-4EB6-A9CE-23AA00AC078E}"/>
    <dgm:cxn modelId="{FB6C96FA-81E0-4DF2-B22D-6904F2DDC93A}" type="presOf" srcId="{D0AD4AD2-23F4-4EB7-855E-F0C7660FA63F}" destId="{43697A8E-7799-4D8A-A4D3-BFB6DEBF375C}" srcOrd="0" destOrd="1" presId="urn:microsoft.com/office/officeart/2005/8/layout/hList2"/>
    <dgm:cxn modelId="{629E9BFD-D6BA-4EC2-B2C7-E32B0A1B53AC}" srcId="{305B569C-7337-427A-8D63-6A818B7C82FC}" destId="{64B14D02-33BD-4D0D-9DCE-58845489001F}" srcOrd="2" destOrd="0" parTransId="{2E9E65C4-4F62-4CA9-9C4B-E32EBD2CF03B}" sibTransId="{B52B6B9C-9257-49F5-86A7-10E1D38E1E60}"/>
    <dgm:cxn modelId="{369A39A9-B558-4747-BC9E-0D15A8B66E15}" type="presParOf" srcId="{FFB1EBD6-9660-4D1B-94E9-7ED5A9EE4983}" destId="{6D3345E9-E0E1-4B79-931F-70BEB300527E}" srcOrd="0" destOrd="0" presId="urn:microsoft.com/office/officeart/2005/8/layout/hList2"/>
    <dgm:cxn modelId="{A86F2807-779F-41DF-8DD6-2A2C19A4CC94}" type="presParOf" srcId="{6D3345E9-E0E1-4B79-931F-70BEB300527E}" destId="{3E2AD637-A4EF-4842-9B6D-6466F0FD8F76}" srcOrd="0" destOrd="0" presId="urn:microsoft.com/office/officeart/2005/8/layout/hList2"/>
    <dgm:cxn modelId="{C993A1C6-1552-4F30-8885-812413000714}" type="presParOf" srcId="{6D3345E9-E0E1-4B79-931F-70BEB300527E}" destId="{43697A8E-7799-4D8A-A4D3-BFB6DEBF375C}" srcOrd="1" destOrd="0" presId="urn:microsoft.com/office/officeart/2005/8/layout/hList2"/>
    <dgm:cxn modelId="{5666AEDB-6938-49F0-AFA4-97D263D93FA8}" type="presParOf" srcId="{6D3345E9-E0E1-4B79-931F-70BEB300527E}" destId="{B4242CC9-1C49-4A67-B01D-14F091114E6E}" srcOrd="2" destOrd="0" presId="urn:microsoft.com/office/officeart/2005/8/layout/hList2"/>
    <dgm:cxn modelId="{8EEB5F31-3B2B-43DD-AE5A-91053289C95A}" type="presParOf" srcId="{FFB1EBD6-9660-4D1B-94E9-7ED5A9EE4983}" destId="{7C2DB617-8AF6-4AC8-A68B-892C4457950A}" srcOrd="1" destOrd="0" presId="urn:microsoft.com/office/officeart/2005/8/layout/hList2"/>
    <dgm:cxn modelId="{209775BB-C019-4001-A426-5EFB37427F84}" type="presParOf" srcId="{FFB1EBD6-9660-4D1B-94E9-7ED5A9EE4983}" destId="{233AE6F0-21A4-4323-B8E2-8F6B335D485F}" srcOrd="2" destOrd="0" presId="urn:microsoft.com/office/officeart/2005/8/layout/hList2"/>
    <dgm:cxn modelId="{C1B4A644-0F96-42F5-AC04-4662C60A4F5D}" type="presParOf" srcId="{233AE6F0-21A4-4323-B8E2-8F6B335D485F}" destId="{AF637C13-0A62-4E83-BD49-F3117D9E96C9}" srcOrd="0" destOrd="0" presId="urn:microsoft.com/office/officeart/2005/8/layout/hList2"/>
    <dgm:cxn modelId="{7209CC15-DE14-47AA-BFD3-312CB5042B62}" type="presParOf" srcId="{233AE6F0-21A4-4323-B8E2-8F6B335D485F}" destId="{30FE1156-887E-48EE-9088-63AB2DE34A11}" srcOrd="1" destOrd="0" presId="urn:microsoft.com/office/officeart/2005/8/layout/hList2"/>
    <dgm:cxn modelId="{A00ED943-51C8-4AE6-BAE4-391CB463D018}" type="presParOf" srcId="{233AE6F0-21A4-4323-B8E2-8F6B335D485F}" destId="{2906858C-8CE3-49FB-84BB-CD3622A1F483}" srcOrd="2" destOrd="0" presId="urn:microsoft.com/office/officeart/2005/8/layout/hList2"/>
    <dgm:cxn modelId="{759C99E6-C0D6-469B-A6DD-C3DED6B90D85}" type="presParOf" srcId="{FFB1EBD6-9660-4D1B-94E9-7ED5A9EE4983}" destId="{0A13DB3C-B035-47C9-B454-8B97770FD39C}" srcOrd="3" destOrd="0" presId="urn:microsoft.com/office/officeart/2005/8/layout/hList2"/>
    <dgm:cxn modelId="{CC838CD4-5003-486A-A9C7-88C15309D25A}" type="presParOf" srcId="{FFB1EBD6-9660-4D1B-94E9-7ED5A9EE4983}" destId="{77A4F823-7A64-4FAD-B707-61BF73B994F0}" srcOrd="4" destOrd="0" presId="urn:microsoft.com/office/officeart/2005/8/layout/hList2"/>
    <dgm:cxn modelId="{95B988D5-EF91-46EA-87CF-ED37218F28F0}" type="presParOf" srcId="{77A4F823-7A64-4FAD-B707-61BF73B994F0}" destId="{182C74E7-23FA-4E83-A975-52534DC17C06}" srcOrd="0" destOrd="0" presId="urn:microsoft.com/office/officeart/2005/8/layout/hList2"/>
    <dgm:cxn modelId="{F4F93CB6-3C38-4E29-B2FA-2B818A264E20}" type="presParOf" srcId="{77A4F823-7A64-4FAD-B707-61BF73B994F0}" destId="{439F1571-E4BE-4CFA-A16A-C5609D4FAB13}" srcOrd="1" destOrd="0" presId="urn:microsoft.com/office/officeart/2005/8/layout/hList2"/>
    <dgm:cxn modelId="{E3F7089D-58FE-4DC3-985D-6810C24B6922}" type="presParOf" srcId="{77A4F823-7A64-4FAD-B707-61BF73B994F0}" destId="{5EA6F8B5-75F5-4EED-A7CB-54345D03305B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42CC9-1C49-4A67-B01D-14F091114E6E}">
      <dsp:nvSpPr>
        <dsp:cNvPr id="0" name=""/>
        <dsp:cNvSpPr/>
      </dsp:nvSpPr>
      <dsp:spPr>
        <a:xfrm rot="16200000">
          <a:off x="-1774904" y="2795932"/>
          <a:ext cx="4226560" cy="541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7347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 err="1"/>
            <a:t>Crescimento</a:t>
          </a:r>
          <a:r>
            <a:rPr lang="en-GB" sz="1600" b="1" kern="1200" noProof="0" dirty="0"/>
            <a:t> </a:t>
          </a:r>
          <a:r>
            <a:rPr lang="en-GB" sz="1600" b="1" kern="1200" noProof="0" dirty="0" err="1"/>
            <a:t>sustentável</a:t>
          </a:r>
          <a:endParaRPr lang="en-GB" sz="1600" b="1" kern="1200" noProof="0" dirty="0"/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 noProof="0" dirty="0"/>
        </a:p>
      </dsp:txBody>
      <dsp:txXfrm>
        <a:off x="-1774904" y="2795932"/>
        <a:ext cx="4226560" cy="541244"/>
      </dsp:txXfrm>
    </dsp:sp>
    <dsp:sp modelId="{43697A8E-7799-4D8A-A4D3-BFB6DEBF375C}">
      <dsp:nvSpPr>
        <dsp:cNvPr id="0" name=""/>
        <dsp:cNvSpPr/>
      </dsp:nvSpPr>
      <dsp:spPr>
        <a:xfrm>
          <a:off x="608998" y="953274"/>
          <a:ext cx="2695969" cy="4226560"/>
        </a:xfrm>
        <a:prstGeom prst="rect">
          <a:avLst/>
        </a:prstGeom>
        <a:solidFill>
          <a:srgbClr val="589DA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477347" rIns="120904" bIns="120904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noProof="0" dirty="0"/>
            <a:t>O FLS aumentou de 18 para 63 (2019 </a:t>
          </a:r>
          <a:r>
            <a:rPr lang="pt-BR" sz="1300" kern="1200" noProof="0" dirty="0" err="1"/>
            <a:t>vs</a:t>
          </a:r>
          <a:r>
            <a:rPr lang="pt-BR" sz="1300" kern="1200" noProof="0" dirty="0"/>
            <a:t> 2024)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noProof="0" dirty="0"/>
            <a:t>Expansão da cobertura do serviço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noProof="0" dirty="0"/>
            <a:t>Estabilidade no ouro e na prata FLS indica potencial para melhorar a qualidade do serviço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noProof="0" dirty="0"/>
            <a:t>É necessário melhorar a formação e os recursos para melhorar o desempenho do FLS.</a:t>
          </a:r>
        </a:p>
      </dsp:txBody>
      <dsp:txXfrm>
        <a:off x="608998" y="953274"/>
        <a:ext cx="2695969" cy="4226560"/>
      </dsp:txXfrm>
    </dsp:sp>
    <dsp:sp modelId="{3E2AD637-A4EF-4842-9B6D-6466F0FD8F76}">
      <dsp:nvSpPr>
        <dsp:cNvPr id="0" name=""/>
        <dsp:cNvSpPr/>
      </dsp:nvSpPr>
      <dsp:spPr>
        <a:xfrm>
          <a:off x="67754" y="238832"/>
          <a:ext cx="1082488" cy="1082488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06858C-8CE3-49FB-84BB-CD3622A1F483}">
      <dsp:nvSpPr>
        <dsp:cNvPr id="0" name=""/>
        <dsp:cNvSpPr/>
      </dsp:nvSpPr>
      <dsp:spPr>
        <a:xfrm rot="16200000">
          <a:off x="2168190" y="2795932"/>
          <a:ext cx="4226560" cy="541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7347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 err="1"/>
            <a:t>Fraturas</a:t>
          </a:r>
          <a:r>
            <a:rPr lang="en-GB" sz="1600" b="1" kern="1200" noProof="0" dirty="0"/>
            <a:t> </a:t>
          </a:r>
          <a:r>
            <a:rPr lang="en-GB" sz="1600" b="1" kern="1200" noProof="0" dirty="0" err="1"/>
            <a:t>identificadas</a:t>
          </a:r>
          <a:endParaRPr lang="en-GB" sz="1600" b="1" kern="1200" noProof="0" dirty="0"/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 noProof="0" dirty="0"/>
        </a:p>
      </dsp:txBody>
      <dsp:txXfrm>
        <a:off x="2168190" y="2795932"/>
        <a:ext cx="4226560" cy="541244"/>
      </dsp:txXfrm>
    </dsp:sp>
    <dsp:sp modelId="{30FE1156-887E-48EE-9088-63AB2DE34A11}">
      <dsp:nvSpPr>
        <dsp:cNvPr id="0" name=""/>
        <dsp:cNvSpPr/>
      </dsp:nvSpPr>
      <dsp:spPr>
        <a:xfrm>
          <a:off x="4552092" y="953274"/>
          <a:ext cx="2695969" cy="4226560"/>
        </a:xfrm>
        <a:prstGeom prst="rect">
          <a:avLst/>
        </a:prstGeom>
        <a:solidFill>
          <a:srgbClr val="589DA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477347" rIns="120904" bIns="120904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noProof="0" dirty="0"/>
            <a:t>A identificação de fraturas de quadril acrescentou um 52% em 2023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noProof="0" dirty="0"/>
            <a:t>A identificação de fraturas vertebrais acrescentou um 87% em 2023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noProof="0" dirty="0"/>
            <a:t>As fraturas de quadril são as mais prevalentes, seguidas pelas fraturas vertebrais.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noProof="0" dirty="0"/>
            <a:t>A FLS contribui para a prevenção de fraturas, melhorando a condição dos pacientes em risco.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noProof="0" dirty="0"/>
            <a:t>Os FLS levam a um aumento no início do tratamento (70%) e a taxas mais elevadas de adesão ao tratamento.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noProof="0" dirty="0"/>
            <a:t>+90% FLS no Brasil fazem avaliação de risco de quedas</a:t>
          </a:r>
        </a:p>
      </dsp:txBody>
      <dsp:txXfrm>
        <a:off x="4552092" y="953274"/>
        <a:ext cx="2695969" cy="4226560"/>
      </dsp:txXfrm>
    </dsp:sp>
    <dsp:sp modelId="{AF637C13-0A62-4E83-BD49-F3117D9E96C9}">
      <dsp:nvSpPr>
        <dsp:cNvPr id="0" name=""/>
        <dsp:cNvSpPr/>
      </dsp:nvSpPr>
      <dsp:spPr>
        <a:xfrm>
          <a:off x="4010848" y="238832"/>
          <a:ext cx="1082488" cy="1082488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47000" r="-4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A6F8B5-75F5-4EED-A7CB-54345D03305B}">
      <dsp:nvSpPr>
        <dsp:cNvPr id="0" name=""/>
        <dsp:cNvSpPr/>
      </dsp:nvSpPr>
      <dsp:spPr>
        <a:xfrm rot="16200000">
          <a:off x="6111284" y="2795932"/>
          <a:ext cx="4226560" cy="541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7347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/>
            <a:t>Impacto </a:t>
          </a:r>
          <a:r>
            <a:rPr lang="en-GB" sz="1600" b="1" kern="1200" noProof="0" dirty="0" err="1"/>
            <a:t>econômico</a:t>
          </a:r>
          <a:r>
            <a:rPr lang="en-GB" sz="1600" b="1" kern="1200" noProof="0" dirty="0"/>
            <a:t> </a:t>
          </a:r>
          <a:r>
            <a:rPr lang="en-GB" sz="1600" b="1" kern="1200" noProof="0" dirty="0" err="1"/>
            <a:t>estimado</a:t>
          </a:r>
          <a:endParaRPr lang="en-GB" sz="1600" b="1" kern="1200" noProof="0" dirty="0"/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noProof="0" dirty="0"/>
            <a:t> </a:t>
          </a:r>
        </a:p>
      </dsp:txBody>
      <dsp:txXfrm>
        <a:off x="6111284" y="2795932"/>
        <a:ext cx="4226560" cy="541244"/>
      </dsp:txXfrm>
    </dsp:sp>
    <dsp:sp modelId="{439F1571-E4BE-4CFA-A16A-C5609D4FAB13}">
      <dsp:nvSpPr>
        <dsp:cNvPr id="0" name=""/>
        <dsp:cNvSpPr/>
      </dsp:nvSpPr>
      <dsp:spPr>
        <a:xfrm>
          <a:off x="8495186" y="953274"/>
          <a:ext cx="2695969" cy="4226560"/>
        </a:xfrm>
        <a:prstGeom prst="rect">
          <a:avLst/>
        </a:prstGeom>
        <a:solidFill>
          <a:srgbClr val="589DA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477347" rIns="92456" bIns="92456" numCol="1" spcCol="1270" anchor="t" anchorCtr="0">
          <a:noAutofit/>
        </a:bodyPr>
        <a:lstStyle/>
        <a:p>
          <a:pPr marL="114300" marR="0" lvl="1" indent="-114300" algn="l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pt-BR" sz="13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Estima-se que 15% das fraturas possam ser evitadas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1300" b="1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Estima-se que os FLS no Brasil evitaram 483 FF em 2023 e  308 FF em 2024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pt-BR" sz="1300" b="1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		- </a:t>
          </a:r>
          <a:r>
            <a:rPr lang="pt-BR" sz="1300" b="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Menos cirurgias
		- Menos dias de internação 	hospitalar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pt-BR" sz="1300" b="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		- Melhor qualidade de 	atendimento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13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Investir em FLS melhora os resultados clínicos e proporciona uma estratégia de sistema de saúde econômica.</a:t>
          </a:r>
        </a:p>
      </dsp:txBody>
      <dsp:txXfrm>
        <a:off x="8495186" y="953274"/>
        <a:ext cx="2695969" cy="4226560"/>
      </dsp:txXfrm>
    </dsp:sp>
    <dsp:sp modelId="{182C74E7-23FA-4E83-A975-52534DC17C06}">
      <dsp:nvSpPr>
        <dsp:cNvPr id="0" name=""/>
        <dsp:cNvSpPr/>
      </dsp:nvSpPr>
      <dsp:spPr>
        <a:xfrm>
          <a:off x="7953942" y="238832"/>
          <a:ext cx="1082488" cy="1082488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13089-781C-4FD0-89AB-450734714D9E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13465-0445-4C88-ADDC-7E02C327CFA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286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13465-0445-4C88-ADDC-7E02C327CFA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944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13465-0445-4C88-ADDC-7E02C327CFA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220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390D6-DF69-5840-7410-5333F8256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D09F5E8-D04B-70EA-61E7-F3DC8B744A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9E78532-D36C-B6CB-49B7-708E12D3E2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428837D-BE77-BCBE-CADB-8BD0675D80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13465-0445-4C88-ADDC-7E02C327CFA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84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>
            <a:extLst>
              <a:ext uri="{FF2B5EF4-FFF2-40B4-BE49-F238E27FC236}">
                <a16:creationId xmlns:a16="http://schemas.microsoft.com/office/drawing/2014/main" id="{51F9CED7-2608-4D47-A8FA-DF6B8ABD76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34706" y="1751585"/>
            <a:ext cx="2448621" cy="122021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CC124C1-FDAA-46DF-A1D6-C047047706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5834" y="3567394"/>
            <a:ext cx="7149164" cy="911142"/>
          </a:xfrm>
        </p:spPr>
        <p:txBody>
          <a:bodyPr anchor="b">
            <a:noAutofit/>
          </a:bodyPr>
          <a:lstStyle>
            <a:lvl1pPr algn="l">
              <a:defRPr sz="3900" b="1" i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3279D36-0A73-4B12-BD97-8E325787EA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5834" y="4483987"/>
            <a:ext cx="7134726" cy="623453"/>
          </a:xfrm>
        </p:spPr>
        <p:txBody>
          <a:bodyPr>
            <a:noAutofit/>
          </a:bodyPr>
          <a:lstStyle>
            <a:lvl1pPr marL="0" indent="0" algn="l">
              <a:buNone/>
              <a:defRPr sz="3400" b="0" i="0" baseline="0">
                <a:solidFill>
                  <a:srgbClr val="559BA0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 case subtitle here</a:t>
            </a: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77C6E5C8-B7FE-42BB-862D-36F09C16D8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461" y="1751585"/>
            <a:ext cx="1216188" cy="1216188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86E0E354-40FE-9A20-7A5C-F40D51CAF0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9703" t="15200" r="6469" b="5675"/>
          <a:stretch/>
        </p:blipFill>
        <p:spPr>
          <a:xfrm>
            <a:off x="0" y="0"/>
            <a:ext cx="12192000" cy="686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31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8CA0520C-F703-44B8-971B-FABAFD2A9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50849" y="6323088"/>
            <a:ext cx="841194" cy="437228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DA2EC1E5-0D87-4C2B-967E-402027952C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127" y="279289"/>
            <a:ext cx="9544251" cy="603034"/>
          </a:xfrm>
        </p:spPr>
        <p:txBody>
          <a:bodyPr>
            <a:noAutofit/>
          </a:bodyPr>
          <a:lstStyle>
            <a:lvl1pPr>
              <a:defRPr sz="3400" b="1" i="0" baseline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3F1C99D6-AC40-4E08-AAA4-9A82D75065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9232" y="882324"/>
            <a:ext cx="9512968" cy="446944"/>
          </a:xfrm>
        </p:spPr>
        <p:txBody>
          <a:bodyPr>
            <a:noAutofit/>
          </a:bodyPr>
          <a:lstStyle>
            <a:lvl1pPr marL="0" indent="0" algn="l">
              <a:buNone/>
              <a:defRPr sz="2300" b="0" i="0" baseline="0">
                <a:solidFill>
                  <a:srgbClr val="559BA0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 case subtitle here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643D4FA0-D98E-47A9-A810-3952408E38E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2127" y="1583267"/>
            <a:ext cx="11045791" cy="3886201"/>
          </a:xfrm>
        </p:spPr>
        <p:txBody>
          <a:bodyPr/>
          <a:lstStyle>
            <a:lvl1pPr marL="228600" indent="-228600">
              <a:buClr>
                <a:srgbClr val="559BA0"/>
              </a:buClr>
              <a:buFont typeface="Wingdings" panose="05000000000000000000" pitchFamily="2" charset="2"/>
              <a:buChar char="v"/>
              <a:defRPr sz="2200" b="0" i="0"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buClr>
                <a:srgbClr val="559BA0"/>
              </a:buClr>
              <a:defRPr sz="2200" b="0" i="0">
                <a:latin typeface="Calibri Light" charset="0"/>
                <a:ea typeface="Calibri Light" charset="0"/>
                <a:cs typeface="Calibri Light" charset="0"/>
              </a:defRPr>
            </a:lvl2pPr>
            <a:lvl3pPr marL="914400" indent="0">
              <a:buClr>
                <a:srgbClr val="FAA936"/>
              </a:buClr>
              <a:buNone/>
              <a:defRPr sz="2200" b="0" i="0"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buClr>
                <a:srgbClr val="FAA936"/>
              </a:buClr>
              <a:defRPr sz="2000" b="0" i="0">
                <a:latin typeface="Calibri Light" charset="0"/>
                <a:ea typeface="Calibri Light" charset="0"/>
                <a:cs typeface="Calibri Light" charset="0"/>
              </a:defRPr>
            </a:lvl4pPr>
            <a:lvl5pPr>
              <a:buClr>
                <a:srgbClr val="FAA936"/>
              </a:buClr>
              <a:defRPr b="0" i="0">
                <a:latin typeface="Calibri Light" charset="0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pic>
        <p:nvPicPr>
          <p:cNvPr id="30" name="Picture 29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C1C5E92-A53F-40BF-84E6-71ED3D1580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675" y="6277007"/>
            <a:ext cx="531453" cy="525829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125A35A4-C76B-00DF-9CC9-2EF4A76361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378" t="13634" r="41758" b="36232"/>
          <a:stretch/>
        </p:blipFill>
        <p:spPr>
          <a:xfrm>
            <a:off x="0" y="6286023"/>
            <a:ext cx="3328416" cy="57197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4C94DF7-4858-2C03-138A-8A73D8AD84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64650" t="34458" r="15707" b="53297"/>
          <a:stretch/>
        </p:blipFill>
        <p:spPr>
          <a:xfrm>
            <a:off x="10271446" y="6292722"/>
            <a:ext cx="1920554" cy="571977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ABAEA505-05F5-C4C6-A7E8-5B4FF8586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10316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5C4C2F-E6D1-B026-D802-D0EF0D89F3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50849" y="6323088"/>
            <a:ext cx="841194" cy="437228"/>
          </a:xfrm>
          <a:prstGeom prst="rect">
            <a:avLst/>
          </a:prstGeom>
        </p:spPr>
      </p:pic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3256FA9E-DA5B-FA1D-68A4-3964A7D217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675" y="6277007"/>
            <a:ext cx="531453" cy="525829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AD9C270-7600-8F3F-77F8-5527853DB8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378" t="13634" r="41758" b="36232"/>
          <a:stretch/>
        </p:blipFill>
        <p:spPr>
          <a:xfrm>
            <a:off x="0" y="6286023"/>
            <a:ext cx="3328416" cy="57197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03AA1F9-A825-9C62-6275-55D202217F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64650" t="34458" r="15707" b="53297"/>
          <a:stretch/>
        </p:blipFill>
        <p:spPr>
          <a:xfrm>
            <a:off x="10271446" y="6292722"/>
            <a:ext cx="1920554" cy="57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34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7">
            <a:extLst>
              <a:ext uri="{FF2B5EF4-FFF2-40B4-BE49-F238E27FC236}">
                <a16:creationId xmlns:a16="http://schemas.microsoft.com/office/drawing/2014/main" id="{61AC38BA-3DEC-4DA6-9BEE-7DD56CC43F3B}"/>
              </a:ext>
            </a:extLst>
          </p:cNvPr>
          <p:cNvSpPr txBox="1"/>
          <p:nvPr userDrawn="1"/>
        </p:nvSpPr>
        <p:spPr>
          <a:xfrm>
            <a:off x="1964267" y="3226487"/>
            <a:ext cx="82634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200" b="0" i="0" dirty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Our vision is a world without fragility fractures</a:t>
            </a:r>
            <a:br>
              <a:rPr lang="en-US" sz="2200" b="0" i="0" dirty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2200" b="0" i="0" dirty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in which healthy mobility is a reality for all</a:t>
            </a:r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id="{B049DB6B-3984-4940-B1D7-0EAF39126E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692666" y="1589519"/>
            <a:ext cx="2757699" cy="1374237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A10B3CE8-A4F4-4E7C-A140-F40D410702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62" y="1589519"/>
            <a:ext cx="1414278" cy="1414278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D84ACDBD-FCB8-6C68-D652-2EB1CE514D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9703" t="15200" r="6469" b="5675"/>
          <a:stretch/>
        </p:blipFill>
        <p:spPr>
          <a:xfrm flipV="1">
            <a:off x="0" y="0"/>
            <a:ext cx="12192000" cy="6864585"/>
          </a:xfrm>
          <a:prstGeom prst="rect">
            <a:avLst/>
          </a:prstGeom>
        </p:spPr>
      </p:pic>
      <p:sp>
        <p:nvSpPr>
          <p:cNvPr id="3" name="TextBox 7">
            <a:extLst>
              <a:ext uri="{FF2B5EF4-FFF2-40B4-BE49-F238E27FC236}">
                <a16:creationId xmlns:a16="http://schemas.microsoft.com/office/drawing/2014/main" id="{611CEF87-6129-263F-D7D8-273CC3FF0909}"/>
              </a:ext>
            </a:extLst>
          </p:cNvPr>
          <p:cNvSpPr txBox="1"/>
          <p:nvPr userDrawn="1"/>
        </p:nvSpPr>
        <p:spPr>
          <a:xfrm>
            <a:off x="1964267" y="5214813"/>
            <a:ext cx="8263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200" b="1" i="0" dirty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www.capturethefracture.org</a:t>
            </a:r>
          </a:p>
        </p:txBody>
      </p:sp>
    </p:spTree>
    <p:extLst>
      <p:ext uri="{BB962C8B-B14F-4D97-AF65-F5344CB8AC3E}">
        <p14:creationId xmlns:p14="http://schemas.microsoft.com/office/powerpoint/2010/main" val="3008112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9">
            <a:extLst>
              <a:ext uri="{FF2B5EF4-FFF2-40B4-BE49-F238E27FC236}">
                <a16:creationId xmlns:a16="http://schemas.microsoft.com/office/drawing/2014/main" id="{8CA56ED5-35BA-4F68-9254-347FFD0676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0733"/>
            <a:ext cx="12192000" cy="6153477"/>
          </a:xfrm>
          <a:prstGeom prst="rect">
            <a:avLst/>
          </a:prstGeom>
        </p:spPr>
      </p:pic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FB52820-AEB4-448E-9CF7-CEFEC4BA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CD3E-9ACD-4331-916E-48A4B5948A17}" type="datetimeFigureOut">
              <a:rPr lang="en-GB" smtClean="0"/>
              <a:t>26/11/2025</a:t>
            </a:fld>
            <a:endParaRPr lang="en-GB"/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3B17E33A-6602-4C90-A416-DCEBDFE99A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000800" y="6367808"/>
            <a:ext cx="835600" cy="416402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C7B27362-61E3-48A5-92AB-18C0ABFA91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94" y="279289"/>
            <a:ext cx="11482305" cy="603034"/>
          </a:xfrm>
        </p:spPr>
        <p:txBody>
          <a:bodyPr>
            <a:noAutofit/>
          </a:bodyPr>
          <a:lstStyle>
            <a:lvl1pPr>
              <a:defRPr sz="3400" b="1" i="0" baseline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3D478C68-2B3C-4C48-A6D4-65DD71C01B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1924" y="882324"/>
            <a:ext cx="11482304" cy="446944"/>
          </a:xfrm>
        </p:spPr>
        <p:txBody>
          <a:bodyPr>
            <a:noAutofit/>
          </a:bodyPr>
          <a:lstStyle>
            <a:lvl1pPr marL="0" indent="0" algn="l">
              <a:buNone/>
              <a:defRPr sz="2300" b="0" i="0" baseline="0">
                <a:solidFill>
                  <a:srgbClr val="FAA936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 case subtitle here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6F9B2C5-EB61-4929-917D-6B920BD85E3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54095" y="1583266"/>
            <a:ext cx="11482305" cy="3886201"/>
          </a:xfrm>
        </p:spPr>
        <p:txBody>
          <a:bodyPr/>
          <a:lstStyle>
            <a:lvl1pPr>
              <a:buClr>
                <a:srgbClr val="FAA936"/>
              </a:buClr>
              <a:defRPr sz="2200" b="0" i="0"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buClr>
                <a:srgbClr val="FAA936"/>
              </a:buClr>
              <a:defRPr sz="2200" b="0" i="0"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buClr>
                <a:srgbClr val="FAA936"/>
              </a:buClr>
              <a:defRPr sz="2200" b="0" i="0"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buClr>
                <a:srgbClr val="FAA936"/>
              </a:buClr>
              <a:defRPr sz="2000" b="0" i="0">
                <a:latin typeface="Calibri Light" charset="0"/>
                <a:ea typeface="Calibri Light" charset="0"/>
                <a:cs typeface="Calibri Light" charset="0"/>
              </a:defRPr>
            </a:lvl4pPr>
            <a:lvl5pPr>
              <a:buClr>
                <a:srgbClr val="FAA936"/>
              </a:buClr>
              <a:defRPr b="0" i="0">
                <a:latin typeface="Calibri Light" charset="0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7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7C618A-6002-454F-A47E-C42D79A68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C64CF-129B-4610-B91B-DE7BD2BFF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3133D-4EEA-4317-AE82-4E776FF2DD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A70E7-6CB2-4972-851F-C530005E053C}" type="datetimeFigureOut">
              <a:rPr lang="en-CH" smtClean="0"/>
              <a:t>11/26/2025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757F4-402E-474A-8568-6E9375906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E1F2B-ED33-417B-975C-EE778B7080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1D05F-CFD6-4CA6-9623-8E1714DAE9F4}" type="slidenum">
              <a:rPr lang="en-CH" smtClean="0"/>
              <a:t>‹Nº›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3308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2" r:id="rId4"/>
    <p:sldLayoutId id="214748365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57AD8-C6FE-956A-9DB9-4861B79D0F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834" y="3567394"/>
            <a:ext cx="11776166" cy="911142"/>
          </a:xfrm>
        </p:spPr>
        <p:txBody>
          <a:bodyPr/>
          <a:lstStyle/>
          <a:p>
            <a:r>
              <a:rPr lang="pt-BR" noProof="0" dirty="0"/>
              <a:t>Impacto económico, social e individual dos FLS no Brasil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E0E183-9CF3-B428-B8AF-57D773AD0F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842" y="6157511"/>
            <a:ext cx="7134726" cy="623453"/>
          </a:xfrm>
        </p:spPr>
        <p:txBody>
          <a:bodyPr anchor="ctr"/>
          <a:lstStyle/>
          <a:p>
            <a:r>
              <a:rPr lang="pt-BR" sz="1200" i="1" dirty="0"/>
              <a:t>A produção deste relatório foi viabilizada pelo apoio financeiro da </a:t>
            </a:r>
            <a:r>
              <a:rPr lang="pt-BR" sz="1200" i="1" dirty="0" err="1"/>
              <a:t>Amgen</a:t>
            </a:r>
            <a:r>
              <a:rPr lang="pt-BR" sz="1200" i="1" dirty="0"/>
              <a:t> Brasil Ltda.</a:t>
            </a:r>
            <a:endParaRPr lang="pt-BR" sz="1200" noProof="0" dirty="0"/>
          </a:p>
        </p:txBody>
      </p:sp>
    </p:spTree>
    <p:extLst>
      <p:ext uri="{BB962C8B-B14F-4D97-AF65-F5344CB8AC3E}">
        <p14:creationId xmlns:p14="http://schemas.microsoft.com/office/powerpoint/2010/main" val="3751202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63A6A-9688-E220-526B-F8BE19686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C67BAE-3D38-5A11-B1CF-EBB903AC4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>
                <a:latin typeface="Calibri"/>
                <a:ea typeface="Calibri"/>
                <a:cs typeface="Calibri"/>
              </a:rPr>
              <a:t>FLS no Brasil </a:t>
            </a:r>
            <a:r>
              <a:rPr lang="pt-BR" dirty="0">
                <a:latin typeface="Calibri"/>
                <a:ea typeface="Calibri"/>
                <a:cs typeface="Calibri"/>
              </a:rPr>
              <a:t>2020-2024</a:t>
            </a:r>
            <a:endParaRPr lang="pt-BR" noProof="0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4F1BEFCE-2CC2-EC3E-E70D-684C153A37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2506847"/>
              </p:ext>
            </p:extLst>
          </p:nvPr>
        </p:nvGraphicFramePr>
        <p:xfrm>
          <a:off x="357996" y="835589"/>
          <a:ext cx="1125891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749E9DB-F7C0-91BA-A8BB-C06EA08FC8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7809" y="6492875"/>
            <a:ext cx="8511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pt-BR" sz="900" noProof="0" dirty="0"/>
              <a:t>IOF Dados em arquivo</a:t>
            </a:r>
          </a:p>
          <a:p>
            <a:pPr algn="l"/>
            <a:r>
              <a:rPr lang="pt-BR" sz="900" noProof="0" dirty="0"/>
              <a:t>Medina A. NSS62 KEY PERFORMANCE INDICATORS OF PFC/FLS IN LATAM. EXPECTED OUTCOMES BASED ON BC IN MEXICO AND COLOMBIA World </a:t>
            </a:r>
            <a:r>
              <a:rPr lang="pt-BR" sz="900" noProof="0" dirty="0" err="1"/>
              <a:t>congress</a:t>
            </a:r>
            <a:r>
              <a:rPr lang="pt-BR" sz="900" noProof="0" dirty="0"/>
              <a:t> </a:t>
            </a:r>
            <a:r>
              <a:rPr lang="pt-BR" sz="900" noProof="0" dirty="0" err="1"/>
              <a:t>on</a:t>
            </a:r>
            <a:r>
              <a:rPr lang="pt-BR" sz="900" noProof="0" dirty="0"/>
              <a:t> </a:t>
            </a:r>
            <a:r>
              <a:rPr lang="pt-BR" sz="900" noProof="0" dirty="0" err="1"/>
              <a:t>osteoporosis</a:t>
            </a:r>
            <a:r>
              <a:rPr lang="pt-BR" sz="900" noProof="0" dirty="0"/>
              <a:t>, </a:t>
            </a:r>
            <a:r>
              <a:rPr lang="pt-BR" sz="900" noProof="0" dirty="0" err="1"/>
              <a:t>osteoarthritis</a:t>
            </a:r>
            <a:r>
              <a:rPr lang="pt-BR" sz="900" noProof="0" dirty="0"/>
              <a:t> </a:t>
            </a:r>
            <a:r>
              <a:rPr lang="pt-BR" sz="900" noProof="0" dirty="0" err="1"/>
              <a:t>and</a:t>
            </a:r>
            <a:r>
              <a:rPr lang="pt-BR" sz="900" noProof="0" dirty="0"/>
              <a:t> </a:t>
            </a:r>
            <a:r>
              <a:rPr lang="pt-BR" sz="900" noProof="0" dirty="0" err="1"/>
              <a:t>musculoskeletal</a:t>
            </a:r>
            <a:r>
              <a:rPr lang="pt-BR" sz="900" noProof="0" dirty="0"/>
              <a:t> </a:t>
            </a:r>
            <a:r>
              <a:rPr lang="pt-BR" sz="900" noProof="0" dirty="0" err="1"/>
              <a:t>disease</a:t>
            </a:r>
            <a:r>
              <a:rPr lang="pt-BR" sz="900" noProof="0" dirty="0"/>
              <a:t>. </a:t>
            </a:r>
            <a:r>
              <a:rPr lang="pt-BR" sz="900" noProof="0" dirty="0" err="1"/>
              <a:t>Aging</a:t>
            </a:r>
            <a:r>
              <a:rPr lang="pt-BR" sz="900" noProof="0" dirty="0"/>
              <a:t> Clin </a:t>
            </a:r>
            <a:r>
              <a:rPr lang="pt-BR" sz="900" noProof="0" dirty="0" err="1"/>
              <a:t>Exp</a:t>
            </a:r>
            <a:r>
              <a:rPr lang="pt-BR" sz="900" noProof="0" dirty="0"/>
              <a:t> Res. 23 de </a:t>
            </a:r>
            <a:r>
              <a:rPr lang="pt-BR" sz="900" noProof="0" dirty="0" err="1"/>
              <a:t>septiembre</a:t>
            </a:r>
            <a:r>
              <a:rPr lang="pt-BR" sz="900" noProof="0" dirty="0"/>
              <a:t> de 2025;37(1):278</a:t>
            </a:r>
          </a:p>
          <a:p>
            <a:pPr algn="l"/>
            <a:endParaRPr lang="pt-BR" sz="900" noProof="0" dirty="0"/>
          </a:p>
        </p:txBody>
      </p:sp>
    </p:spTree>
    <p:extLst>
      <p:ext uri="{BB962C8B-B14F-4D97-AF65-F5344CB8AC3E}">
        <p14:creationId xmlns:p14="http://schemas.microsoft.com/office/powerpoint/2010/main" val="2481020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5C8C83-F44A-F408-D773-39737A12A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pt-BR" sz="2800" noProof="0" dirty="0"/>
              <a:t>Estudo de caso</a:t>
            </a:r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57E87108-1871-AA6B-1904-A22420E218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noProof="0" dirty="0"/>
              <a:t>FLS Unimed Bebedouro 2021-2024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29766D73-4ECF-E065-EED0-FB5BFDF70BE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9232" y="1642530"/>
            <a:ext cx="4226205" cy="3886201"/>
          </a:xfrm>
        </p:spPr>
        <p:txBody>
          <a:bodyPr>
            <a:normAutofit/>
          </a:bodyPr>
          <a:lstStyle/>
          <a:p>
            <a:r>
              <a:rPr lang="pt-BR" sz="1800" b="1" noProof="0" dirty="0"/>
              <a:t>45.000 pessoas </a:t>
            </a:r>
            <a:r>
              <a:rPr lang="pt-BR" sz="1800" noProof="0" dirty="0"/>
              <a:t>recebem serviços de saúde pela Unimed Bebedouro</a:t>
            </a:r>
          </a:p>
          <a:p>
            <a:r>
              <a:rPr lang="pt-BR" sz="1800" noProof="0" dirty="0"/>
              <a:t>FLS e </a:t>
            </a:r>
            <a:r>
              <a:rPr lang="pt-BR" sz="1800" b="1" noProof="0" dirty="0"/>
              <a:t>iniciado em 2021</a:t>
            </a:r>
          </a:p>
          <a:p>
            <a:r>
              <a:rPr lang="pt-BR" sz="1800" b="1" noProof="0" dirty="0"/>
              <a:t>Total 275 pacientes</a:t>
            </a:r>
          </a:p>
          <a:p>
            <a:pPr lvl="1"/>
            <a:r>
              <a:rPr lang="pt-BR" sz="1800" noProof="0" dirty="0"/>
              <a:t>90% mulheres</a:t>
            </a:r>
          </a:p>
          <a:p>
            <a:pPr lvl="1"/>
            <a:r>
              <a:rPr lang="pt-BR" sz="1800" noProof="0" dirty="0"/>
              <a:t>10% homens</a:t>
            </a:r>
          </a:p>
          <a:p>
            <a:r>
              <a:rPr lang="pt-BR" sz="1800" b="1" noProof="0" dirty="0"/>
              <a:t>R$ 679.000 custo de execução</a:t>
            </a:r>
          </a:p>
          <a:p>
            <a:r>
              <a:rPr lang="pt-BR" sz="1800" b="1" noProof="0" dirty="0"/>
              <a:t>A UNIMED </a:t>
            </a:r>
            <a:r>
              <a:rPr lang="pt-BR" sz="1800" noProof="0" dirty="0"/>
              <a:t>oferece cobertura de 100% do tratamento </a:t>
            </a:r>
          </a:p>
          <a:p>
            <a:r>
              <a:rPr lang="pt-BR" sz="1800" b="1" noProof="0" dirty="0"/>
              <a:t>FLS Coordenador: </a:t>
            </a:r>
            <a:r>
              <a:rPr lang="pt-BR" sz="1800" noProof="0" dirty="0"/>
              <a:t>Dr. Rafael </a:t>
            </a:r>
            <a:r>
              <a:rPr lang="pt-BR" sz="1800" noProof="0" dirty="0" err="1"/>
              <a:t>Radaelli</a:t>
            </a:r>
            <a:endParaRPr lang="pt-BR" sz="1800" noProof="0" dirty="0"/>
          </a:p>
        </p:txBody>
      </p:sp>
      <p:pic>
        <p:nvPicPr>
          <p:cNvPr id="6" name="Imagen 5" descr="Interfaz de usuario gráfica, Aplicación, Word&#10;&#10;El contenido generado por IA puede ser incorrecto.">
            <a:extLst>
              <a:ext uri="{FF2B5EF4-FFF2-40B4-BE49-F238E27FC236}">
                <a16:creationId xmlns:a16="http://schemas.microsoft.com/office/drawing/2014/main" id="{38AE23BC-A320-01E6-8396-3AD04F57C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332" y="1485899"/>
            <a:ext cx="7163504" cy="3886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0007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26E19-EBC5-D299-E41A-C4C75204B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noProof="0" dirty="0"/>
              <a:t>Conclusões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F8899FA-6A00-067C-D263-2D9DD0369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19EABBA-57BF-7E9F-899B-7DD50FDD4E8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2383" y="1640776"/>
            <a:ext cx="11045791" cy="45661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1800" noProof="0" dirty="0"/>
              <a:t>Os FLS melhoram os cuidados prestados aos pacientes que já sofreram fraturas, reduzindo os efeitos secundários, principalmente a morbidade e a mortalidade.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800" noProof="0" dirty="0"/>
              <a:t>O FLS estimula a qualidade dos cuidados e, assim, incentiva os hospitais e centros de diagnóstico a se tornarem serviços de excelência no tratamento da osteoporose.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800" noProof="0" dirty="0"/>
              <a:t>Como Centros de Excelência, os prestadores de cuidados de saúde e os serviços hospitalares melhoram a sua própria imagem e tornam-se campeões no cuidado dos idosos.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800" noProof="0" dirty="0"/>
              <a:t>É essencial garantir que todos os FLS incluam reavaliações regulares da adesão ao tratamento, efeitos adversos e risco de refratura.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800" noProof="0" dirty="0"/>
              <a:t>Os esforços devem se concentrar em aumentar o número de profissionais de saúde que iniciam o tratamento da osteoporose. Isso inclui </a:t>
            </a:r>
            <a:r>
              <a:rPr lang="pt-BR" sz="1800" b="1" noProof="0" dirty="0"/>
              <a:t>a implementação de protocolos padronizados para garantir que os pacientes elegíveis recebam terapia oportuna e adequada, melhorando assim os resultados e reduzindo o risco de fraturas futuras</a:t>
            </a:r>
            <a:r>
              <a:rPr lang="pt-BR" sz="1800" noProof="0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800" noProof="0" dirty="0"/>
              <a:t>Uma vez identificadas a maioria das fraturas, os hospitais tornam-se contribuintes fundamentais para colmatar esta lacuna, através de uma cultura de melhor avaliação do risco de fraturas, evitando assim eventos subsequentes</a:t>
            </a:r>
          </a:p>
        </p:txBody>
      </p:sp>
    </p:spTree>
    <p:extLst>
      <p:ext uri="{BB962C8B-B14F-4D97-AF65-F5344CB8AC3E}">
        <p14:creationId xmlns:p14="http://schemas.microsoft.com/office/powerpoint/2010/main" val="4281241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0678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61C290-D4F6-5632-D424-AF5A47AE5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27" y="302293"/>
            <a:ext cx="11208039" cy="603034"/>
          </a:xfrm>
        </p:spPr>
        <p:txBody>
          <a:bodyPr/>
          <a:lstStyle/>
          <a:p>
            <a:r>
              <a:rPr lang="pt-BR" sz="2800" noProof="0" dirty="0"/>
              <a:t>Evolução estrutura demográfica 1980 (A)-2020 (B)-2050 (C)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EBD847-869C-60A3-BB12-B7ECAFD6A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232" y="905328"/>
            <a:ext cx="9512968" cy="446944"/>
          </a:xfrm>
        </p:spPr>
        <p:txBody>
          <a:bodyPr/>
          <a:lstStyle/>
          <a:p>
            <a:r>
              <a:rPr lang="pt-BR" noProof="0" dirty="0"/>
              <a:t>População adulta em transição para a terceira idade </a:t>
            </a:r>
          </a:p>
        </p:txBody>
      </p:sp>
      <p:pic>
        <p:nvPicPr>
          <p:cNvPr id="6" name="Marcador de contenido 5" descr="Gráfico, Histograma&#10;&#10;El contenido generado por IA puede ser incorrecto.">
            <a:extLst>
              <a:ext uri="{FF2B5EF4-FFF2-40B4-BE49-F238E27FC236}">
                <a16:creationId xmlns:a16="http://schemas.microsoft.com/office/drawing/2014/main" id="{C862BE96-682E-8D59-84C2-BB36730A113A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2" y="1636279"/>
            <a:ext cx="3200400" cy="2502408"/>
          </a:xfrm>
        </p:spPr>
      </p:pic>
      <p:pic>
        <p:nvPicPr>
          <p:cNvPr id="8" name="Imagen 7" descr="Gráfico, Histograma&#10;&#10;El contenido generado por IA puede ser incorrecto.">
            <a:extLst>
              <a:ext uri="{FF2B5EF4-FFF2-40B4-BE49-F238E27FC236}">
                <a16:creationId xmlns:a16="http://schemas.microsoft.com/office/drawing/2014/main" id="{7A87A535-0FA7-B61B-0339-241FE67B2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464" y="1591676"/>
            <a:ext cx="3200400" cy="2502408"/>
          </a:xfrm>
          <a:prstGeom prst="rect">
            <a:avLst/>
          </a:prstGeom>
        </p:spPr>
      </p:pic>
      <p:pic>
        <p:nvPicPr>
          <p:cNvPr id="10" name="Imagen 9" descr="Gráfico&#10;&#10;El contenido generado por IA puede ser incorrecto.">
            <a:extLst>
              <a:ext uri="{FF2B5EF4-FFF2-40B4-BE49-F238E27FC236}">
                <a16:creationId xmlns:a16="http://schemas.microsoft.com/office/drawing/2014/main" id="{1EC309D7-95C9-D8C2-97BB-19569656C5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231" y="1591676"/>
            <a:ext cx="3941064" cy="2502408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9EDF2AA-2D9E-2EB1-826C-8E18DC3155C3}"/>
              </a:ext>
            </a:extLst>
          </p:cNvPr>
          <p:cNvSpPr txBox="1">
            <a:spLocks/>
          </p:cNvSpPr>
          <p:nvPr/>
        </p:nvSpPr>
        <p:spPr>
          <a:xfrm>
            <a:off x="713667" y="4258727"/>
            <a:ext cx="11045791" cy="1791266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59BA0"/>
              </a:buClr>
              <a:buFont typeface="Wingdings" panose="05000000000000000000" pitchFamily="2" charset="2"/>
              <a:buChar char="v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59BA0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None/>
              <a:defRPr sz="22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93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sz="2000">
                <a:solidFill>
                  <a:srgbClr val="003300"/>
                </a:solidFill>
              </a:defRPr>
            </a:pPr>
            <a:r>
              <a:rPr lang="pt-BR" sz="1800" b="1" noProof="0" dirty="0">
                <a:solidFill>
                  <a:srgbClr val="003300"/>
                </a:solidFill>
              </a:rPr>
              <a:t>Envelhecimento acelerado da população brasileira</a:t>
            </a:r>
          </a:p>
          <a:p>
            <a:pPr marL="0" indent="0">
              <a:buNone/>
              <a:defRPr sz="2000">
                <a:solidFill>
                  <a:srgbClr val="003300"/>
                </a:solidFill>
              </a:defRPr>
            </a:pPr>
            <a:r>
              <a:rPr lang="pt-BR" sz="1800" b="1" noProof="0" dirty="0"/>
              <a:t>Projeções para 2050:</a:t>
            </a:r>
            <a:endParaRPr lang="pt-BR" sz="1800" noProof="0" dirty="0">
              <a:solidFill>
                <a:srgbClr val="003300"/>
              </a:solidFill>
            </a:endParaRPr>
          </a:p>
          <a:p>
            <a:pPr lvl="1">
              <a:buFont typeface="Wingdings" panose="05000000000000000000" pitchFamily="2" charset="2"/>
              <a:buChar char="v"/>
              <a:defRPr sz="2000">
                <a:solidFill>
                  <a:srgbClr val="003300"/>
                </a:solidFill>
              </a:defRPr>
            </a:pPr>
            <a:r>
              <a:rPr lang="pt-BR" sz="1800" noProof="0" dirty="0">
                <a:solidFill>
                  <a:srgbClr val="003300"/>
                </a:solidFill>
              </a:rPr>
              <a:t>+54% pessoas com 50 anos ou mais</a:t>
            </a:r>
          </a:p>
          <a:p>
            <a:pPr lvl="1">
              <a:buFont typeface="Wingdings" panose="05000000000000000000" pitchFamily="2" charset="2"/>
              <a:buChar char="v"/>
              <a:defRPr sz="2000">
                <a:solidFill>
                  <a:srgbClr val="003300"/>
                </a:solidFill>
              </a:defRPr>
            </a:pPr>
            <a:r>
              <a:rPr lang="pt-BR" sz="1800" noProof="0" dirty="0">
                <a:solidFill>
                  <a:srgbClr val="003300"/>
                </a:solidFill>
              </a:rPr>
              <a:t>+34% pessoas com 70 anos ou mais</a:t>
            </a:r>
          </a:p>
          <a:p>
            <a:pPr marL="1200150" lvl="2" indent="-285750">
              <a:buFont typeface="Wingdings" panose="05000000000000000000" pitchFamily="2" charset="2"/>
              <a:buChar char="v"/>
              <a:defRPr sz="2000">
                <a:solidFill>
                  <a:srgbClr val="003300"/>
                </a:solidFill>
              </a:defRPr>
            </a:pPr>
            <a:endParaRPr lang="pt-BR" sz="1800" noProof="0" dirty="0">
              <a:solidFill>
                <a:srgbClr val="003300"/>
              </a:solidFill>
            </a:endParaRPr>
          </a:p>
          <a:p>
            <a:pPr lvl="1">
              <a:buFont typeface="Wingdings" panose="05000000000000000000" pitchFamily="2" charset="2"/>
              <a:buChar char="v"/>
              <a:defRPr sz="2000">
                <a:solidFill>
                  <a:srgbClr val="003300"/>
                </a:solidFill>
              </a:defRPr>
            </a:pPr>
            <a:endParaRPr lang="pt-BR" sz="1800" noProof="0" dirty="0">
              <a:solidFill>
                <a:srgbClr val="003300"/>
              </a:solidFill>
            </a:endParaRPr>
          </a:p>
          <a:p>
            <a:pPr lvl="1">
              <a:buFont typeface="Wingdings" panose="05000000000000000000" pitchFamily="2" charset="2"/>
              <a:buChar char="v"/>
              <a:defRPr sz="2000">
                <a:solidFill>
                  <a:srgbClr val="003300"/>
                </a:solidFill>
              </a:defRPr>
            </a:pPr>
            <a:endParaRPr lang="pt-BR" sz="1800" noProof="0" dirty="0">
              <a:solidFill>
                <a:srgbClr val="003300"/>
              </a:solidFill>
            </a:endParaRPr>
          </a:p>
          <a:p>
            <a:pPr lvl="1">
              <a:buFont typeface="Wingdings" panose="05000000000000000000" pitchFamily="2" charset="2"/>
              <a:buChar char="v"/>
              <a:defRPr sz="2000">
                <a:solidFill>
                  <a:srgbClr val="003300"/>
                </a:solidFill>
              </a:defRPr>
            </a:pPr>
            <a:r>
              <a:rPr lang="pt-BR" sz="1800" noProof="0" dirty="0">
                <a:solidFill>
                  <a:srgbClr val="003300"/>
                </a:solidFill>
              </a:rPr>
              <a:t>Expectativa de vida 81.6 anos </a:t>
            </a:r>
          </a:p>
          <a:p>
            <a:pPr marL="457200" lvl="1" indent="0">
              <a:buNone/>
              <a:defRPr sz="2000">
                <a:solidFill>
                  <a:srgbClr val="003300"/>
                </a:solidFill>
              </a:defRPr>
            </a:pPr>
            <a:r>
              <a:rPr lang="pt-BR" sz="1800" noProof="0" dirty="0">
                <a:solidFill>
                  <a:srgbClr val="003300"/>
                </a:solidFill>
              </a:rPr>
              <a:t>     (vs 77 anos em 2020 e 76 anos em 2010)</a:t>
            </a:r>
          </a:p>
          <a:p>
            <a:pPr lvl="1">
              <a:defRPr sz="2000">
                <a:solidFill>
                  <a:srgbClr val="003300"/>
                </a:solidFill>
              </a:defRPr>
            </a:pPr>
            <a:endParaRPr lang="pt-BR" sz="1800" noProof="0" dirty="0">
              <a:solidFill>
                <a:srgbClr val="003300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5FC2ECD-21BE-2606-FC40-EF6F80FA1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9713" y="6448366"/>
            <a:ext cx="8511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pt-BR" sz="900" noProof="0" dirty="0"/>
          </a:p>
          <a:p>
            <a:pPr algn="l"/>
            <a:r>
              <a:rPr lang="pt-BR" sz="900" noProof="0" dirty="0"/>
              <a:t>LATAM AUDIT 2021: </a:t>
            </a:r>
            <a:r>
              <a:rPr lang="pt-BR" sz="900" noProof="0" dirty="0" err="1"/>
              <a:t>Epidemiología</a:t>
            </a:r>
            <a:r>
              <a:rPr lang="pt-BR" sz="900" noProof="0" dirty="0"/>
              <a:t>, </a:t>
            </a:r>
            <a:r>
              <a:rPr lang="pt-BR" sz="900" noProof="0" dirty="0" err="1"/>
              <a:t>costo</a:t>
            </a:r>
            <a:r>
              <a:rPr lang="pt-BR" sz="900" noProof="0" dirty="0"/>
              <a:t> e impacto de </a:t>
            </a:r>
            <a:r>
              <a:rPr lang="pt-BR" sz="900" noProof="0" dirty="0" err="1"/>
              <a:t>la</a:t>
            </a:r>
            <a:r>
              <a:rPr lang="pt-BR" sz="900" noProof="0" dirty="0"/>
              <a:t> </a:t>
            </a:r>
            <a:r>
              <a:rPr lang="pt-BR" sz="900" noProof="0" dirty="0" err="1"/>
              <a:t>osteoporosis</a:t>
            </a:r>
            <a:r>
              <a:rPr lang="pt-BR" sz="900" noProof="0" dirty="0"/>
              <a:t> y </a:t>
            </a:r>
            <a:r>
              <a:rPr lang="pt-BR" sz="900" noProof="0" dirty="0" err="1"/>
              <a:t>las</a:t>
            </a:r>
            <a:r>
              <a:rPr lang="pt-BR" sz="900" noProof="0" dirty="0"/>
              <a:t> </a:t>
            </a:r>
            <a:r>
              <a:rPr lang="pt-BR" sz="900" noProof="0" dirty="0" err="1"/>
              <a:t>fracturas</a:t>
            </a:r>
            <a:r>
              <a:rPr lang="pt-BR" sz="900" noProof="0" dirty="0"/>
              <a:t> por </a:t>
            </a:r>
            <a:r>
              <a:rPr lang="pt-BR" sz="900" noProof="0" dirty="0" err="1"/>
              <a:t>fragilidad</a:t>
            </a:r>
            <a:r>
              <a:rPr lang="pt-BR" sz="900" noProof="0" dirty="0"/>
              <a:t> </a:t>
            </a:r>
            <a:r>
              <a:rPr lang="pt-BR" sz="900" noProof="0" dirty="0" err="1"/>
              <a:t>en</a:t>
            </a:r>
            <a:r>
              <a:rPr lang="pt-BR" sz="900" noProof="0" dirty="0"/>
              <a:t> América Latina. [Internet]. </a:t>
            </a:r>
            <a:r>
              <a:rPr lang="pt-BR" sz="900" noProof="0" dirty="0" err="1"/>
              <a:t>International</a:t>
            </a:r>
            <a:r>
              <a:rPr lang="pt-BR" sz="900" noProof="0" dirty="0"/>
              <a:t> </a:t>
            </a:r>
            <a:r>
              <a:rPr lang="pt-BR" sz="900" noProof="0" dirty="0" err="1"/>
              <a:t>Osteoporosis</a:t>
            </a:r>
            <a:r>
              <a:rPr lang="pt-BR" sz="900" noProof="0" dirty="0"/>
              <a:t> Foundation; 2022 [citado 2 de </a:t>
            </a:r>
            <a:r>
              <a:rPr lang="pt-BR" sz="900" noProof="0" dirty="0" err="1"/>
              <a:t>octubre</a:t>
            </a:r>
            <a:r>
              <a:rPr lang="pt-BR" sz="900" noProof="0" dirty="0"/>
              <a:t> de 2023]. </a:t>
            </a:r>
            <a:r>
              <a:rPr lang="pt-BR" sz="900" noProof="0" dirty="0" err="1"/>
              <a:t>Disponible</a:t>
            </a:r>
            <a:r>
              <a:rPr lang="pt-BR" sz="900" noProof="0" dirty="0"/>
              <a:t> </a:t>
            </a:r>
            <a:r>
              <a:rPr lang="pt-BR" sz="900" noProof="0" dirty="0" err="1"/>
              <a:t>en</a:t>
            </a:r>
            <a:r>
              <a:rPr lang="pt-BR" sz="900" noProof="0" dirty="0"/>
              <a:t>: https://www.osteoporosis.foundation/latam-audit-2021</a:t>
            </a:r>
          </a:p>
          <a:p>
            <a:pPr algn="l"/>
            <a:endParaRPr lang="pt-BR" sz="900" noProof="0" dirty="0"/>
          </a:p>
        </p:txBody>
      </p:sp>
    </p:spTree>
    <p:extLst>
      <p:ext uri="{BB962C8B-B14F-4D97-AF65-F5344CB8AC3E}">
        <p14:creationId xmlns:p14="http://schemas.microsoft.com/office/powerpoint/2010/main" val="3826592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F7699-C478-8A2B-8F05-3D4599207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27" y="279289"/>
            <a:ext cx="11045791" cy="603034"/>
          </a:xfrm>
        </p:spPr>
        <p:txBody>
          <a:bodyPr/>
          <a:lstStyle/>
          <a:p>
            <a:r>
              <a:rPr lang="pt-BR" sz="2800" noProof="0" dirty="0"/>
              <a:t>O impacto das doenças crônicas no envelhecimento da população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6A860E-C675-F593-601A-88642590FC3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85863" y="1135091"/>
            <a:ext cx="11045791" cy="3886201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3300"/>
                </a:solidFill>
              </a:defRPr>
            </a:pPr>
            <a:r>
              <a:rPr lang="pt-BR" sz="1800" noProof="0" dirty="0"/>
              <a:t>As pessoas vivem mais, mais com </a:t>
            </a:r>
            <a:r>
              <a:rPr lang="pt-BR" sz="1800" i="1" noProof="0" dirty="0"/>
              <a:t>“envelhecimento saudável”?</a:t>
            </a:r>
          </a:p>
          <a:p>
            <a:pPr lvl="1">
              <a:defRPr sz="2000">
                <a:solidFill>
                  <a:srgbClr val="003300"/>
                </a:solidFill>
              </a:defRPr>
            </a:pPr>
            <a:r>
              <a:rPr lang="pt-BR" sz="1600" b="1" noProof="0" dirty="0"/>
              <a:t>16% da população mundial (1,3 bilhão) sofre de incapacidades significativas devido ao aumento da prevalência de doenças crônicas e à longevidade (OMS)</a:t>
            </a:r>
          </a:p>
          <a:p>
            <a:pPr lvl="1">
              <a:defRPr sz="2000">
                <a:solidFill>
                  <a:srgbClr val="003300"/>
                </a:solidFill>
              </a:defRPr>
            </a:pPr>
            <a:r>
              <a:rPr lang="pt-BR" sz="1600" b="1" noProof="0" dirty="0"/>
              <a:t> </a:t>
            </a:r>
            <a:r>
              <a:rPr lang="pt-BR" sz="1600" noProof="0" dirty="0"/>
              <a:t>As pessoas com 60 anos ou mais as doenças crônicas (deficiências nutricionais, doenças respiratórias e metabólicas e distúrbios musculoesqueléticos afetam a qualidade de vida QALY</a:t>
            </a:r>
          </a:p>
          <a:p>
            <a:pPr lvl="1">
              <a:defRPr sz="2000">
                <a:solidFill>
                  <a:srgbClr val="003300"/>
                </a:solidFill>
              </a:defRPr>
            </a:pPr>
            <a:r>
              <a:rPr lang="pt-BR" sz="1600" noProof="0" dirty="0"/>
              <a:t>As </a:t>
            </a:r>
            <a:r>
              <a:rPr lang="pt-BR" sz="1600" b="1" noProof="0" dirty="0"/>
              <a:t>quedas </a:t>
            </a:r>
            <a:r>
              <a:rPr lang="pt-BR" sz="1600" noProof="0" dirty="0"/>
              <a:t>ocupam o terceiro lugar, depois da hipertensão e das doenças articulares, com uma </a:t>
            </a:r>
            <a:r>
              <a:rPr lang="pt-BR" sz="1600" b="1" noProof="0" dirty="0"/>
              <a:t>prevalência de 33% nas mulheres e 23,3% nos homens  (SABE, 2010, São Paulo)</a:t>
            </a:r>
          </a:p>
          <a:p>
            <a:pPr lvl="1">
              <a:defRPr sz="2000">
                <a:solidFill>
                  <a:srgbClr val="003300"/>
                </a:solidFill>
              </a:defRPr>
            </a:pPr>
            <a:r>
              <a:rPr lang="pt-BR" sz="1600" b="1" noProof="0" dirty="0"/>
              <a:t>As quedas são um fator de risco para a osteoporose e fraturas por fragilidade:</a:t>
            </a:r>
          </a:p>
          <a:p>
            <a:pPr marL="1257300" lvl="2" indent="-342900">
              <a:buClr>
                <a:srgbClr val="92D050"/>
              </a:buClr>
              <a:buFont typeface="Wingdings" panose="05000000000000000000" pitchFamily="2" charset="2"/>
              <a:buChar char="ü"/>
              <a:defRPr sz="2000">
                <a:solidFill>
                  <a:srgbClr val="003300"/>
                </a:solidFill>
              </a:defRPr>
            </a:pPr>
            <a:r>
              <a:rPr lang="pt-BR" sz="1600" b="1" noProof="0" dirty="0"/>
              <a:t>Causam perda da mobilidade e independência</a:t>
            </a:r>
          </a:p>
          <a:p>
            <a:pPr marL="1257300" lvl="2" indent="-342900">
              <a:buClr>
                <a:srgbClr val="92D050"/>
              </a:buClr>
              <a:buFont typeface="Wingdings" panose="05000000000000000000" pitchFamily="2" charset="2"/>
              <a:buChar char="ü"/>
              <a:defRPr sz="2000">
                <a:solidFill>
                  <a:srgbClr val="003300"/>
                </a:solidFill>
              </a:defRPr>
            </a:pPr>
            <a:r>
              <a:rPr lang="pt-BR" sz="1600" b="1" noProof="0" dirty="0"/>
              <a:t>Exigem cuidados a longo prazo</a:t>
            </a:r>
          </a:p>
          <a:p>
            <a:pPr marL="1257300" lvl="2" indent="-342900">
              <a:buClr>
                <a:srgbClr val="92D050"/>
              </a:buClr>
              <a:buFont typeface="Wingdings" panose="05000000000000000000" pitchFamily="2" charset="2"/>
              <a:buChar char="ü"/>
              <a:defRPr sz="2000">
                <a:solidFill>
                  <a:srgbClr val="003300"/>
                </a:solidFill>
              </a:defRPr>
            </a:pPr>
            <a:r>
              <a:rPr lang="pt-BR" sz="1600" b="1" noProof="0" dirty="0"/>
              <a:t>Aumenta a taxa de mortalidade em conexão com a </a:t>
            </a:r>
            <a:r>
              <a:rPr lang="pt-BR" sz="1600" b="1" noProof="0" dirty="0" err="1"/>
              <a:t>multimorbidade</a:t>
            </a:r>
            <a:endParaRPr lang="pt-BR" sz="1600" noProof="0" dirty="0"/>
          </a:p>
          <a:p>
            <a:pPr lvl="2">
              <a:defRPr sz="2000">
                <a:solidFill>
                  <a:srgbClr val="003300"/>
                </a:solidFill>
              </a:defRPr>
            </a:pPr>
            <a:endParaRPr lang="pt-BR" sz="1800" noProof="0" dirty="0"/>
          </a:p>
          <a:p>
            <a:pPr lvl="1">
              <a:defRPr sz="2000">
                <a:solidFill>
                  <a:srgbClr val="003300"/>
                </a:solidFill>
              </a:defRPr>
            </a:pPr>
            <a:endParaRPr lang="pt-BR" sz="1800" noProof="0" dirty="0"/>
          </a:p>
        </p:txBody>
      </p:sp>
      <p:pic>
        <p:nvPicPr>
          <p:cNvPr id="8" name="Imagen 7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D0AEDE80-A52F-E3B7-4391-6C70002F8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178" y="4649220"/>
            <a:ext cx="7053726" cy="1326010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63176A6-D90F-B509-EE9D-B1CD3C43F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9713" y="6448366"/>
            <a:ext cx="8511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pt-BR" sz="900" noProof="0" dirty="0"/>
          </a:p>
          <a:p>
            <a:pPr algn="l"/>
            <a:r>
              <a:rPr lang="pt-BR" sz="900" noProof="0" dirty="0"/>
              <a:t>Lebrão ML, Laurenti R. Health, </a:t>
            </a:r>
            <a:r>
              <a:rPr lang="pt-BR" sz="900" noProof="0" dirty="0" err="1"/>
              <a:t>well-being</a:t>
            </a:r>
            <a:r>
              <a:rPr lang="pt-BR" sz="900" noProof="0" dirty="0"/>
              <a:t> </a:t>
            </a:r>
            <a:r>
              <a:rPr lang="pt-BR" sz="900" noProof="0" dirty="0" err="1"/>
              <a:t>and</a:t>
            </a:r>
            <a:r>
              <a:rPr lang="pt-BR" sz="900" noProof="0" dirty="0"/>
              <a:t> </a:t>
            </a:r>
            <a:r>
              <a:rPr lang="pt-BR" sz="900" noProof="0" dirty="0" err="1"/>
              <a:t>aging</a:t>
            </a:r>
            <a:r>
              <a:rPr lang="pt-BR" sz="900" noProof="0" dirty="0"/>
              <a:t>: </a:t>
            </a:r>
            <a:r>
              <a:rPr lang="pt-BR" sz="900" noProof="0" dirty="0" err="1"/>
              <a:t>the</a:t>
            </a:r>
            <a:r>
              <a:rPr lang="pt-BR" sz="900" noProof="0" dirty="0"/>
              <a:t> SABE </a:t>
            </a:r>
            <a:r>
              <a:rPr lang="pt-BR" sz="900" noProof="0" dirty="0" err="1"/>
              <a:t>study</a:t>
            </a:r>
            <a:r>
              <a:rPr lang="pt-BR" sz="900" noProof="0" dirty="0"/>
              <a:t> in São Paulo, </a:t>
            </a:r>
            <a:r>
              <a:rPr lang="pt-BR" sz="900" noProof="0" dirty="0" err="1"/>
              <a:t>Brazil</a:t>
            </a:r>
            <a:r>
              <a:rPr lang="pt-BR" sz="900" noProof="0" dirty="0"/>
              <a:t>. </a:t>
            </a:r>
            <a:r>
              <a:rPr lang="pt-BR" sz="900" noProof="0" dirty="0" err="1"/>
              <a:t>Rev</a:t>
            </a:r>
            <a:r>
              <a:rPr lang="pt-BR" sz="900" noProof="0" dirty="0"/>
              <a:t> </a:t>
            </a:r>
            <a:r>
              <a:rPr lang="pt-BR" sz="900" noProof="0" dirty="0" err="1"/>
              <a:t>Bras</a:t>
            </a:r>
            <a:r>
              <a:rPr lang="pt-BR" sz="900" noProof="0" dirty="0"/>
              <a:t> </a:t>
            </a:r>
            <a:r>
              <a:rPr lang="pt-BR" sz="900" noProof="0" dirty="0" err="1"/>
              <a:t>Epidemiol</a:t>
            </a:r>
            <a:r>
              <a:rPr lang="pt-BR" sz="900" noProof="0" dirty="0"/>
              <a:t>. 2005;8:127-41.</a:t>
            </a:r>
          </a:p>
          <a:p>
            <a:pPr algn="l"/>
            <a:r>
              <a:rPr lang="pt-BR" sz="900" noProof="0" dirty="0"/>
              <a:t>WHO. </a:t>
            </a:r>
            <a:r>
              <a:rPr lang="pt-BR" sz="900" noProof="0" dirty="0" err="1"/>
              <a:t>Disability</a:t>
            </a:r>
            <a:r>
              <a:rPr lang="pt-BR" sz="900" noProof="0" dirty="0"/>
              <a:t>. Key </a:t>
            </a:r>
            <a:r>
              <a:rPr lang="pt-BR" sz="900" noProof="0" dirty="0" err="1"/>
              <a:t>Facts</a:t>
            </a:r>
            <a:r>
              <a:rPr lang="pt-BR" sz="900" noProof="0" dirty="0"/>
              <a:t> [Internet]. [citado 1 de agosto de 2025]. </a:t>
            </a:r>
            <a:r>
              <a:rPr lang="pt-BR" sz="900" noProof="0" dirty="0" err="1"/>
              <a:t>Disponible</a:t>
            </a:r>
            <a:r>
              <a:rPr lang="pt-BR" sz="900" noProof="0" dirty="0"/>
              <a:t> </a:t>
            </a:r>
            <a:r>
              <a:rPr lang="pt-BR" sz="900" noProof="0" dirty="0" err="1"/>
              <a:t>en</a:t>
            </a:r>
            <a:r>
              <a:rPr lang="pt-BR" sz="900" noProof="0" dirty="0"/>
              <a:t>: https://www.who.int/news-room/fact-sheets/detail/disability-and-health </a:t>
            </a:r>
          </a:p>
          <a:p>
            <a:pPr algn="l"/>
            <a:endParaRPr lang="pt-BR" sz="900" noProof="0" dirty="0"/>
          </a:p>
        </p:txBody>
      </p:sp>
    </p:spTree>
    <p:extLst>
      <p:ext uri="{BB962C8B-B14F-4D97-AF65-F5344CB8AC3E}">
        <p14:creationId xmlns:p14="http://schemas.microsoft.com/office/powerpoint/2010/main" val="3390252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807075-0302-0874-B228-AA64E4C19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27" y="279289"/>
            <a:ext cx="9544251" cy="603034"/>
          </a:xfrm>
        </p:spPr>
        <p:txBody>
          <a:bodyPr anchor="ctr">
            <a:normAutofit/>
          </a:bodyPr>
          <a:lstStyle/>
          <a:p>
            <a:r>
              <a:rPr lang="pt-BR" sz="2800" noProof="0" dirty="0"/>
              <a:t>Fraturas por Fragilidade no Brasil</a:t>
            </a:r>
          </a:p>
        </p:txBody>
      </p:sp>
      <p:pic>
        <p:nvPicPr>
          <p:cNvPr id="10" name="Imagen 9" descr="Texto&#10;&#10;El contenido generado por IA puede ser incorrecto.">
            <a:extLst>
              <a:ext uri="{FF2B5EF4-FFF2-40B4-BE49-F238E27FC236}">
                <a16:creationId xmlns:a16="http://schemas.microsoft.com/office/drawing/2014/main" id="{027C7664-22AA-0BF7-DB17-A3804A62E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423" y="1276904"/>
            <a:ext cx="6795821" cy="1425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FEF5144-1E71-41A8-58BB-03B8EA5234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724" y="6344849"/>
            <a:ext cx="8511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pt-BR" sz="900" noProof="0" dirty="0"/>
          </a:p>
          <a:p>
            <a:pPr algn="l"/>
            <a:r>
              <a:rPr lang="pt-BR" sz="900" noProof="0" dirty="0"/>
              <a:t>Albergaria BH, Zerbini CAF, </a:t>
            </a:r>
            <a:r>
              <a:rPr lang="pt-BR" sz="900" noProof="0" dirty="0" err="1"/>
              <a:t>Szejnfeld</a:t>
            </a:r>
            <a:r>
              <a:rPr lang="pt-BR" sz="900" noProof="0" dirty="0"/>
              <a:t> VL, Eis SR, Silva DMW, de Fatima Lobato da Cunha M, et al. </a:t>
            </a:r>
            <a:r>
              <a:rPr lang="pt-BR" sz="900" noProof="0" dirty="0" err="1"/>
              <a:t>An</a:t>
            </a:r>
            <a:r>
              <a:rPr lang="pt-BR" sz="900" noProof="0" dirty="0"/>
              <a:t> </a:t>
            </a:r>
            <a:r>
              <a:rPr lang="pt-BR" sz="900" noProof="0" dirty="0" err="1"/>
              <a:t>updated</a:t>
            </a:r>
            <a:r>
              <a:rPr lang="pt-BR" sz="900" noProof="0" dirty="0"/>
              <a:t> hip </a:t>
            </a:r>
            <a:r>
              <a:rPr lang="pt-BR" sz="900" noProof="0" dirty="0" err="1"/>
              <a:t>fracture</a:t>
            </a:r>
            <a:r>
              <a:rPr lang="pt-BR" sz="900" noProof="0" dirty="0"/>
              <a:t> </a:t>
            </a:r>
            <a:r>
              <a:rPr lang="pt-BR" sz="900" noProof="0" dirty="0" err="1"/>
              <a:t>incidence</a:t>
            </a:r>
            <a:r>
              <a:rPr lang="pt-BR" sz="900" noProof="0" dirty="0"/>
              <a:t> rate for </a:t>
            </a:r>
            <a:r>
              <a:rPr lang="pt-BR" sz="900" noProof="0" dirty="0" err="1"/>
              <a:t>Brazil</a:t>
            </a:r>
            <a:r>
              <a:rPr lang="pt-BR" sz="900" noProof="0" dirty="0"/>
              <a:t>: </a:t>
            </a:r>
            <a:r>
              <a:rPr lang="pt-BR" sz="900" noProof="0" dirty="0" err="1"/>
              <a:t>the</a:t>
            </a:r>
            <a:r>
              <a:rPr lang="pt-BR" sz="900" noProof="0" dirty="0"/>
              <a:t> </a:t>
            </a:r>
            <a:r>
              <a:rPr lang="pt-BR" sz="900" noProof="0" dirty="0" err="1"/>
              <a:t>Brazilian</a:t>
            </a:r>
            <a:r>
              <a:rPr lang="pt-BR" sz="900" noProof="0" dirty="0"/>
              <a:t> </a:t>
            </a:r>
            <a:r>
              <a:rPr lang="pt-BR" sz="900" noProof="0" dirty="0" err="1"/>
              <a:t>Validation</a:t>
            </a:r>
            <a:r>
              <a:rPr lang="pt-BR" sz="900" noProof="0" dirty="0"/>
              <a:t> </a:t>
            </a:r>
            <a:r>
              <a:rPr lang="pt-BR" sz="900" noProof="0" dirty="0" err="1"/>
              <a:t>Osteoporosis</a:t>
            </a:r>
            <a:r>
              <a:rPr lang="pt-BR" sz="900" noProof="0" dirty="0"/>
              <a:t> </a:t>
            </a:r>
            <a:r>
              <a:rPr lang="pt-BR" sz="900" noProof="0" dirty="0" err="1"/>
              <a:t>Study</a:t>
            </a:r>
            <a:r>
              <a:rPr lang="pt-BR" sz="900" noProof="0" dirty="0"/>
              <a:t> (BRAVOS). Arch </a:t>
            </a:r>
            <a:r>
              <a:rPr lang="pt-BR" sz="900" noProof="0" dirty="0" err="1"/>
              <a:t>Osteoporos</a:t>
            </a:r>
            <a:r>
              <a:rPr lang="pt-BR" sz="900" noProof="0" dirty="0"/>
              <a:t>. 2 de </a:t>
            </a:r>
            <a:r>
              <a:rPr lang="pt-BR" sz="900" noProof="0" dirty="0" err="1"/>
              <a:t>julio</a:t>
            </a:r>
            <a:r>
              <a:rPr lang="pt-BR" sz="900" noProof="0" dirty="0"/>
              <a:t> de 2022;17</a:t>
            </a:r>
          </a:p>
          <a:p>
            <a:pPr algn="l"/>
            <a:r>
              <a:rPr lang="pt-BR" sz="900" noProof="0" dirty="0" err="1"/>
              <a:t>Stolnicki</a:t>
            </a:r>
            <a:r>
              <a:rPr lang="pt-BR" sz="900" noProof="0" dirty="0"/>
              <a:t> B, Teixeira BC. The </a:t>
            </a:r>
            <a:r>
              <a:rPr lang="pt-BR" sz="900" noProof="0" dirty="0" err="1"/>
              <a:t>impact</a:t>
            </a:r>
            <a:r>
              <a:rPr lang="pt-BR" sz="900" noProof="0" dirty="0"/>
              <a:t> </a:t>
            </a:r>
            <a:r>
              <a:rPr lang="pt-BR" sz="900" noProof="0" dirty="0" err="1"/>
              <a:t>of</a:t>
            </a:r>
            <a:r>
              <a:rPr lang="pt-BR" sz="900" noProof="0" dirty="0"/>
              <a:t> Hip </a:t>
            </a:r>
            <a:r>
              <a:rPr lang="pt-BR" sz="900" noProof="0" dirty="0" err="1"/>
              <a:t>Fractures</a:t>
            </a:r>
            <a:r>
              <a:rPr lang="pt-BR" sz="900" noProof="0" dirty="0"/>
              <a:t> in </a:t>
            </a:r>
            <a:r>
              <a:rPr lang="pt-BR" sz="900" noProof="0" dirty="0" err="1"/>
              <a:t>the</a:t>
            </a:r>
            <a:r>
              <a:rPr lang="pt-BR" sz="900" noProof="0" dirty="0"/>
              <a:t> </a:t>
            </a:r>
            <a:r>
              <a:rPr lang="pt-BR" sz="900" noProof="0" dirty="0" err="1"/>
              <a:t>public</a:t>
            </a:r>
            <a:r>
              <a:rPr lang="pt-BR" sz="900" noProof="0" dirty="0"/>
              <a:t> </a:t>
            </a:r>
            <a:r>
              <a:rPr lang="pt-BR" sz="900" noProof="0" dirty="0" err="1"/>
              <a:t>health</a:t>
            </a:r>
            <a:r>
              <a:rPr lang="pt-BR" sz="900" noProof="0" dirty="0"/>
              <a:t> system in </a:t>
            </a:r>
            <a:r>
              <a:rPr lang="pt-BR" sz="900" noProof="0" dirty="0" err="1"/>
              <a:t>Brazil</a:t>
            </a:r>
            <a:r>
              <a:rPr lang="pt-BR" sz="900" noProof="0" dirty="0"/>
              <a:t> (SUS) 2008-2017: The </a:t>
            </a:r>
            <a:r>
              <a:rPr lang="pt-BR" sz="900" noProof="0" dirty="0" err="1"/>
              <a:t>orthopedist</a:t>
            </a:r>
            <a:r>
              <a:rPr lang="pt-BR" sz="900" noProof="0" dirty="0"/>
              <a:t> </a:t>
            </a:r>
            <a:r>
              <a:rPr lang="pt-BR" sz="900" noProof="0" dirty="0" err="1"/>
              <a:t>task</a:t>
            </a:r>
            <a:r>
              <a:rPr lang="pt-BR" sz="900" noProof="0" dirty="0"/>
              <a:t>. </a:t>
            </a:r>
            <a:r>
              <a:rPr lang="pt-BR" sz="900" noProof="0" dirty="0" err="1"/>
              <a:t>Rev</a:t>
            </a:r>
            <a:r>
              <a:rPr lang="pt-BR" sz="900" noProof="0" dirty="0"/>
              <a:t> </a:t>
            </a:r>
            <a:r>
              <a:rPr lang="pt-BR" sz="900" noProof="0" dirty="0" err="1"/>
              <a:t>Bras</a:t>
            </a:r>
            <a:r>
              <a:rPr lang="pt-BR" sz="900" noProof="0" dirty="0"/>
              <a:t> Ortop. 2022;57(04):552-9.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A987930A-4E77-4FEF-0BF9-75064242C263}"/>
              </a:ext>
            </a:extLst>
          </p:cNvPr>
          <p:cNvGrpSpPr/>
          <p:nvPr/>
        </p:nvGrpSpPr>
        <p:grpSpPr>
          <a:xfrm>
            <a:off x="821696" y="3104188"/>
            <a:ext cx="4897041" cy="496745"/>
            <a:chOff x="-116594" y="1271413"/>
            <a:chExt cx="4897041" cy="496745"/>
          </a:xfrm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D9776A28-96C2-ADAE-FC81-572EB152C9FB}"/>
                </a:ext>
              </a:extLst>
            </p:cNvPr>
            <p:cNvSpPr/>
            <p:nvPr/>
          </p:nvSpPr>
          <p:spPr>
            <a:xfrm>
              <a:off x="468881" y="1271413"/>
              <a:ext cx="4311566" cy="49674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BR" noProof="0" dirty="0"/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50CAFA11-1352-EF1D-A1E5-2097A436F05D}"/>
                </a:ext>
              </a:extLst>
            </p:cNvPr>
            <p:cNvSpPr txBox="1"/>
            <p:nvPr/>
          </p:nvSpPr>
          <p:spPr>
            <a:xfrm>
              <a:off x="-116594" y="1271413"/>
              <a:ext cx="4311566" cy="4967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pt-BR" sz="2000" kern="1200" noProof="0" dirty="0">
                  <a:solidFill>
                    <a:srgbClr val="589DA1"/>
                  </a:solidFill>
                </a:rPr>
                <a:t>Impacto social</a:t>
              </a: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C2202DD9-BC99-873C-B8E1-B6C83B56A0EF}"/>
              </a:ext>
            </a:extLst>
          </p:cNvPr>
          <p:cNvGrpSpPr/>
          <p:nvPr/>
        </p:nvGrpSpPr>
        <p:grpSpPr>
          <a:xfrm>
            <a:off x="785175" y="3653185"/>
            <a:ext cx="6131811" cy="1584373"/>
            <a:chOff x="-116594" y="1820410"/>
            <a:chExt cx="4897041" cy="1584373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0484CD5E-E0B8-A9DD-170B-0EB9C5332A98}"/>
                </a:ext>
              </a:extLst>
            </p:cNvPr>
            <p:cNvSpPr/>
            <p:nvPr/>
          </p:nvSpPr>
          <p:spPr>
            <a:xfrm>
              <a:off x="468881" y="1820410"/>
              <a:ext cx="4311566" cy="158437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285750" indent="-285750">
                <a:buClr>
                  <a:srgbClr val="589DA1"/>
                </a:buClr>
                <a:buFont typeface="Wingdings" panose="05000000000000000000" pitchFamily="2" charset="2"/>
                <a:buChar char="v"/>
              </a:pPr>
              <a:endParaRPr lang="pt-BR" sz="2000" noProof="0" dirty="0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805EC6B3-3CBA-22F7-9F11-D698215EC27F}"/>
                </a:ext>
              </a:extLst>
            </p:cNvPr>
            <p:cNvSpPr txBox="1"/>
            <p:nvPr/>
          </p:nvSpPr>
          <p:spPr>
            <a:xfrm>
              <a:off x="-116594" y="1820410"/>
              <a:ext cx="4236890" cy="15843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285750" lvl="0" indent="-2857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589DA1"/>
                </a:buClr>
                <a:buFont typeface="Wingdings" panose="05000000000000000000" pitchFamily="2" charset="2"/>
                <a:buChar char="v"/>
              </a:pPr>
              <a:r>
                <a:rPr lang="pt-BR" kern="1200" noProof="0" dirty="0"/>
                <a:t>61% das fraturas de fêmur ocorrem em idosos +60 ano</a:t>
              </a:r>
            </a:p>
            <a:p>
              <a:pPr marL="285750" lvl="0" indent="-2857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589DA1"/>
                </a:buClr>
                <a:buFont typeface="Wingdings" panose="05000000000000000000" pitchFamily="2" charset="2"/>
                <a:buChar char="v"/>
              </a:pPr>
              <a:r>
                <a:rPr lang="pt-BR" kern="1200" noProof="0" dirty="0"/>
                <a:t>1.7x  em mulheres do que em homens devido a prevalência de osteoporose pós-menopausa</a:t>
              </a:r>
            </a:p>
            <a:p>
              <a:pPr marL="285750" lvl="0" indent="-2857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589DA1"/>
                </a:buClr>
                <a:buFont typeface="Wingdings" panose="05000000000000000000" pitchFamily="2" charset="2"/>
                <a:buChar char="v"/>
              </a:pPr>
              <a:r>
                <a:rPr lang="pt-BR" kern="1200" noProof="0" dirty="0"/>
                <a:t>Mortalidade 5% até 25% após fraturas de quadril dentro de um ano</a:t>
              </a:r>
            </a:p>
            <a:p>
              <a:pPr marL="285750" lvl="0" indent="-2857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589DA1"/>
                </a:buClr>
                <a:buFont typeface="Wingdings" panose="05000000000000000000" pitchFamily="2" charset="2"/>
                <a:buChar char="v"/>
              </a:pPr>
              <a:r>
                <a:rPr lang="pt-BR" kern="1200" noProof="0" dirty="0"/>
                <a:t>40% dos pacientes com fraturas de quadril recebem tratamento de reabilitação </a:t>
              </a: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3920E161-9D4C-AFFC-15F1-A6DC91F7C389}"/>
              </a:ext>
            </a:extLst>
          </p:cNvPr>
          <p:cNvGrpSpPr/>
          <p:nvPr/>
        </p:nvGrpSpPr>
        <p:grpSpPr>
          <a:xfrm>
            <a:off x="6090380" y="3104188"/>
            <a:ext cx="4818052" cy="496745"/>
            <a:chOff x="5028486" y="1271413"/>
            <a:chExt cx="4818052" cy="496745"/>
          </a:xfrm>
        </p:grpSpPr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2D24DEA9-6F00-757C-DD43-42A95B29904B}"/>
                </a:ext>
              </a:extLst>
            </p:cNvPr>
            <p:cNvSpPr/>
            <p:nvPr/>
          </p:nvSpPr>
          <p:spPr>
            <a:xfrm>
              <a:off x="5534972" y="1271413"/>
              <a:ext cx="4311566" cy="49674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BR" noProof="0" dirty="0"/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6DA4EE8B-B1E0-9A0E-DBD7-6B6BBD2FE793}"/>
                </a:ext>
              </a:extLst>
            </p:cNvPr>
            <p:cNvSpPr txBox="1"/>
            <p:nvPr/>
          </p:nvSpPr>
          <p:spPr>
            <a:xfrm>
              <a:off x="5028486" y="1271413"/>
              <a:ext cx="4311566" cy="4967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b="1"/>
              </a:pPr>
              <a:r>
                <a:rPr lang="pt-BR" sz="2000" b="1" dirty="0">
                  <a:solidFill>
                    <a:srgbClr val="589DA1"/>
                  </a:solidFill>
                </a:rPr>
                <a:t>Impacto econômico</a:t>
              </a: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12EC1494-0955-61C6-B0EB-6668EC5A9DBE}"/>
              </a:ext>
            </a:extLst>
          </p:cNvPr>
          <p:cNvGrpSpPr/>
          <p:nvPr/>
        </p:nvGrpSpPr>
        <p:grpSpPr>
          <a:xfrm>
            <a:off x="6008114" y="3653185"/>
            <a:ext cx="5398711" cy="1584373"/>
            <a:chOff x="5534972" y="1820410"/>
            <a:chExt cx="4311566" cy="1584373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24FA4FBB-D6D5-2CA6-63DC-E22F791BB323}"/>
                </a:ext>
              </a:extLst>
            </p:cNvPr>
            <p:cNvSpPr/>
            <p:nvPr/>
          </p:nvSpPr>
          <p:spPr>
            <a:xfrm>
              <a:off x="5534972" y="1820410"/>
              <a:ext cx="4311566" cy="158437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285750" indent="-285750">
                <a:buClr>
                  <a:srgbClr val="589DA1"/>
                </a:buClr>
                <a:buFont typeface="Wingdings" panose="05000000000000000000" pitchFamily="2" charset="2"/>
                <a:buChar char="v"/>
              </a:pPr>
              <a:endParaRPr lang="pt-BR" sz="2000" noProof="0" dirty="0"/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481A6AD9-D41A-1062-E583-F31930E0CBB7}"/>
                </a:ext>
              </a:extLst>
            </p:cNvPr>
            <p:cNvSpPr txBox="1"/>
            <p:nvPr/>
          </p:nvSpPr>
          <p:spPr>
            <a:xfrm>
              <a:off x="5605161" y="1820410"/>
              <a:ext cx="4241377" cy="15843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285750" lvl="0" indent="-2857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589DA1"/>
                </a:buClr>
                <a:buFont typeface="Wingdings" panose="05000000000000000000" pitchFamily="2" charset="2"/>
                <a:buChar char="v"/>
              </a:pPr>
              <a:r>
                <a:rPr lang="pt-BR" kern="1200" noProof="0" dirty="0"/>
                <a:t>Crescimento constante nas internações 2019 </a:t>
              </a:r>
              <a:r>
                <a:rPr lang="pt-BR" kern="1200" noProof="0" dirty="0" err="1"/>
                <a:t>vs</a:t>
              </a:r>
              <a:r>
                <a:rPr lang="pt-BR" kern="1200" noProof="0" dirty="0"/>
                <a:t> 2023 no sistema SUS (109.189 </a:t>
              </a:r>
              <a:r>
                <a:rPr lang="pt-BR" kern="1200" noProof="0" dirty="0" err="1"/>
                <a:t>vs</a:t>
              </a:r>
              <a:r>
                <a:rPr lang="pt-BR" kern="1200" noProof="0" dirty="0"/>
                <a:t> 131.425)</a:t>
              </a:r>
            </a:p>
            <a:p>
              <a:pPr marL="285750" marR="0" lvl="0" indent="-28575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89DA1"/>
                </a:buClr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lang="pt-BR" kern="1200" noProof="0" dirty="0"/>
                <a:t>R$ +35.000.000 foram os usto internação anuais em pessoas +60 anos (2024)</a:t>
              </a:r>
            </a:p>
            <a:p>
              <a:pPr marL="285750" marR="0" lvl="0" indent="-28575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89DA1"/>
                </a:buClr>
                <a:buSzTx/>
                <a:buFont typeface="Wingdings" panose="05000000000000000000" pitchFamily="2" charset="2"/>
                <a:buChar char="v"/>
                <a:tabLst/>
                <a:defRPr/>
              </a:pPr>
              <a:endParaRPr lang="pt-BR" kern="1200" noProof="0" dirty="0"/>
            </a:p>
            <a:p>
              <a:pPr marL="285750" lvl="0" indent="-2857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589DA1"/>
                </a:buClr>
                <a:buFont typeface="Wingdings" panose="05000000000000000000" pitchFamily="2" charset="2"/>
                <a:buChar char="v"/>
              </a:pPr>
              <a:r>
                <a:rPr lang="pt-BR" kern="1200" noProof="0" dirty="0"/>
                <a:t>Custos anuais com cuidados de saúde = USD 310 milhões – 61% perda de produtividade e 19% custos hospitalização (2018)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2353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303559-5AA6-B533-CD3E-DD6F32C76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noProof="0" dirty="0"/>
              <a:t>O que é um FLS?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C8587A-E9FD-F602-129D-2C3A649C7D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noProof="0" dirty="0"/>
              <a:t>O programa Capture the Fracture</a:t>
            </a:r>
            <a:r>
              <a:rPr lang="en-CH" dirty="0"/>
              <a:t>®</a:t>
            </a:r>
            <a:r>
              <a:rPr lang="pt-BR" noProof="0" dirty="0"/>
              <a:t> da IOF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9B6768C-9FDF-7FEC-A930-C97F8C67644F}"/>
              </a:ext>
            </a:extLst>
          </p:cNvPr>
          <p:cNvSpPr txBox="1"/>
          <p:nvPr/>
        </p:nvSpPr>
        <p:spPr>
          <a:xfrm>
            <a:off x="7832785" y="1748286"/>
            <a:ext cx="38876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589DA1"/>
              </a:buClr>
              <a:buFont typeface="Wingdings" panose="05000000000000000000" pitchFamily="2" charset="2"/>
              <a:buChar char="v"/>
            </a:pPr>
            <a:r>
              <a:rPr lang="pt-BR" b="1" noProof="0" dirty="0"/>
              <a:t>Fracture Liaison Services (FLS) </a:t>
            </a:r>
            <a:r>
              <a:rPr lang="pt-BR" noProof="0" dirty="0"/>
              <a:t>são</a:t>
            </a:r>
            <a:r>
              <a:rPr lang="pt-BR" b="1" noProof="0" dirty="0"/>
              <a:t> serviços coordenados que se concentram no atendimento ao paciente que sofreu fraturas por fragilidade, </a:t>
            </a:r>
            <a:r>
              <a:rPr lang="pt-BR" noProof="0" dirty="0"/>
              <a:t>desde a identificação até o acompanhamento. </a:t>
            </a:r>
            <a:br>
              <a:rPr lang="pt-BR" noProof="0" dirty="0"/>
            </a:br>
            <a:endParaRPr lang="pt-BR" noProof="0" dirty="0"/>
          </a:p>
          <a:p>
            <a:pPr marL="285750" indent="-285750">
              <a:buClr>
                <a:srgbClr val="589DA1"/>
              </a:buClr>
              <a:buFont typeface="Wingdings" panose="05000000000000000000" pitchFamily="2" charset="2"/>
              <a:buChar char="v"/>
            </a:pPr>
            <a:r>
              <a:rPr lang="pt-BR" noProof="0" dirty="0"/>
              <a:t>Os FLS </a:t>
            </a:r>
            <a:r>
              <a:rPr lang="pt-BR" b="1" noProof="0" dirty="0"/>
              <a:t>são considerados o modelo mais eficaz para a prevenção secundária de fraturas e para ajudar a reduzir as fraturas </a:t>
            </a:r>
            <a:r>
              <a:rPr lang="pt-BR" noProof="0" dirty="0"/>
              <a:t>por fragilidade em grande escala</a:t>
            </a:r>
            <a:r>
              <a:rPr lang="pt-BR" b="1" noProof="0" dirty="0"/>
              <a:t>.</a:t>
            </a:r>
            <a:endParaRPr lang="pt-BR" noProof="0" dirty="0"/>
          </a:p>
        </p:txBody>
      </p:sp>
      <p:pic>
        <p:nvPicPr>
          <p:cNvPr id="7" name="Imagen 6" descr="Mapa&#10;&#10;El contenido generado por IA puede ser incorrecto.">
            <a:extLst>
              <a:ext uri="{FF2B5EF4-FFF2-40B4-BE49-F238E27FC236}">
                <a16:creationId xmlns:a16="http://schemas.microsoft.com/office/drawing/2014/main" id="{134BC354-82D6-FC48-38FC-CDDE13C9B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50" y="1364616"/>
            <a:ext cx="5664535" cy="4743888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0421E7D-ED15-31E4-6B35-C7F526805F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4475" y="6492875"/>
            <a:ext cx="8511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pt-BR" sz="900" noProof="0" dirty="0" err="1"/>
              <a:t>Stolnicki</a:t>
            </a:r>
            <a:r>
              <a:rPr lang="pt-BR" sz="900" noProof="0" dirty="0"/>
              <a:t> B, Inácio AM, </a:t>
            </a:r>
            <a:r>
              <a:rPr lang="pt-BR" sz="900" noProof="0" dirty="0" err="1"/>
              <a:t>Tutiya</a:t>
            </a:r>
            <a:r>
              <a:rPr lang="pt-BR" sz="900" noProof="0" dirty="0"/>
              <a:t> KK, Vieira LFT, </a:t>
            </a:r>
            <a:r>
              <a:rPr lang="pt-BR" sz="900" noProof="0" dirty="0" err="1"/>
              <a:t>Javaid</a:t>
            </a:r>
            <a:r>
              <a:rPr lang="pt-BR" sz="900" noProof="0" dirty="0"/>
              <a:t> MK, </a:t>
            </a:r>
            <a:r>
              <a:rPr lang="pt-BR" sz="900" noProof="0" dirty="0" err="1"/>
              <a:t>Caló</a:t>
            </a:r>
            <a:r>
              <a:rPr lang="pt-BR" sz="900" noProof="0" dirty="0"/>
              <a:t> M. </a:t>
            </a:r>
            <a:r>
              <a:rPr lang="pt-BR" sz="900" noProof="0" dirty="0" err="1"/>
              <a:t>How</a:t>
            </a:r>
            <a:r>
              <a:rPr lang="pt-BR" sz="900" noProof="0" dirty="0"/>
              <a:t> </a:t>
            </a:r>
            <a:r>
              <a:rPr lang="pt-BR" sz="900" noProof="0" dirty="0" err="1"/>
              <a:t>to</a:t>
            </a:r>
            <a:r>
              <a:rPr lang="pt-BR" sz="900" noProof="0" dirty="0"/>
              <a:t> </a:t>
            </a:r>
            <a:r>
              <a:rPr lang="pt-BR" sz="900" noProof="0" dirty="0" err="1"/>
              <a:t>initiate</a:t>
            </a:r>
            <a:r>
              <a:rPr lang="pt-BR" sz="900" noProof="0" dirty="0"/>
              <a:t> </a:t>
            </a:r>
            <a:r>
              <a:rPr lang="pt-BR" sz="900" noProof="0" dirty="0" err="1"/>
              <a:t>and</a:t>
            </a:r>
            <a:r>
              <a:rPr lang="pt-BR" sz="900" noProof="0" dirty="0"/>
              <a:t> </a:t>
            </a:r>
            <a:r>
              <a:rPr lang="pt-BR" sz="900" noProof="0" dirty="0" err="1"/>
              <a:t>develop</a:t>
            </a:r>
            <a:r>
              <a:rPr lang="pt-BR" sz="900" noProof="0" dirty="0"/>
              <a:t> </a:t>
            </a:r>
            <a:r>
              <a:rPr lang="pt-BR" sz="900" noProof="0" dirty="0" err="1"/>
              <a:t>Fracture</a:t>
            </a:r>
            <a:r>
              <a:rPr lang="pt-BR" sz="900" noProof="0" dirty="0"/>
              <a:t> </a:t>
            </a:r>
            <a:r>
              <a:rPr lang="pt-BR" sz="900" noProof="0" dirty="0" err="1"/>
              <a:t>Liaison</a:t>
            </a:r>
            <a:r>
              <a:rPr lang="pt-BR" sz="900" noProof="0" dirty="0"/>
              <a:t> Services (FLS). </a:t>
            </a:r>
            <a:r>
              <a:rPr lang="pt-BR" sz="900" noProof="0" dirty="0" err="1"/>
              <a:t>Recommendations</a:t>
            </a:r>
            <a:r>
              <a:rPr lang="pt-BR" sz="900" noProof="0" dirty="0"/>
              <a:t> </a:t>
            </a:r>
            <a:r>
              <a:rPr lang="pt-BR" sz="900" noProof="0" dirty="0" err="1"/>
              <a:t>from</a:t>
            </a:r>
            <a:r>
              <a:rPr lang="pt-BR" sz="900" noProof="0" dirty="0"/>
              <a:t> </a:t>
            </a:r>
            <a:r>
              <a:rPr lang="pt-BR" sz="900" noProof="0" dirty="0" err="1"/>
              <a:t>the</a:t>
            </a:r>
            <a:r>
              <a:rPr lang="pt-BR" sz="900" noProof="0" dirty="0"/>
              <a:t> IOF Capture </a:t>
            </a:r>
            <a:r>
              <a:rPr lang="pt-BR" sz="900" noProof="0" dirty="0" err="1"/>
              <a:t>the</a:t>
            </a:r>
            <a:r>
              <a:rPr lang="pt-BR" sz="900" noProof="0" dirty="0"/>
              <a:t> </a:t>
            </a:r>
            <a:r>
              <a:rPr lang="pt-BR" sz="900" noProof="0" dirty="0" err="1"/>
              <a:t>Fracture</a:t>
            </a:r>
            <a:r>
              <a:rPr lang="pt-BR" sz="900" noProof="0" dirty="0"/>
              <a:t>® FLS </a:t>
            </a:r>
            <a:r>
              <a:rPr lang="pt-BR" sz="900" noProof="0" dirty="0" err="1"/>
              <a:t>Mentors</a:t>
            </a:r>
            <a:r>
              <a:rPr lang="pt-BR" sz="900" noProof="0" dirty="0"/>
              <a:t> in </a:t>
            </a:r>
            <a:r>
              <a:rPr lang="pt-BR" sz="900" noProof="0" dirty="0" err="1"/>
              <a:t>Brazil</a:t>
            </a:r>
            <a:r>
              <a:rPr lang="pt-BR" sz="900" noProof="0" dirty="0"/>
              <a:t>. Arch </a:t>
            </a:r>
            <a:r>
              <a:rPr lang="pt-BR" sz="900" noProof="0" dirty="0" err="1"/>
              <a:t>Osteoporos</a:t>
            </a:r>
            <a:r>
              <a:rPr lang="pt-BR" sz="900" noProof="0" dirty="0"/>
              <a:t>. 12 de abril de 2022;17(1):63. </a:t>
            </a:r>
          </a:p>
          <a:p>
            <a:pPr algn="l"/>
            <a:r>
              <a:rPr lang="pt-BR" sz="900" noProof="0" dirty="0"/>
              <a:t>Mapa de Melhores Práticas – Brasil https://www.capturethefracture.org/</a:t>
            </a:r>
            <a:r>
              <a:rPr lang="pt-BR" sz="900" noProof="0" dirty="0" err="1"/>
              <a:t>map-of-best-practice</a:t>
            </a:r>
            <a:r>
              <a:rPr lang="pt-BR" sz="900" noProof="0" dirty="0"/>
              <a:t>. Acessado 06-10-2025.</a:t>
            </a:r>
          </a:p>
          <a:p>
            <a:pPr algn="l"/>
            <a:endParaRPr lang="pt-BR" sz="900" noProof="0" dirty="0"/>
          </a:p>
        </p:txBody>
      </p:sp>
    </p:spTree>
    <p:extLst>
      <p:ext uri="{BB962C8B-B14F-4D97-AF65-F5344CB8AC3E}">
        <p14:creationId xmlns:p14="http://schemas.microsoft.com/office/powerpoint/2010/main" val="259015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7AF4E4B-6322-5886-72C1-BB098AC58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44" y="2163226"/>
            <a:ext cx="5507670" cy="1946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Imagen 4" descr="Diagrama&#10;&#10;El contenido generado por IA puede ser incorrecto.">
            <a:extLst>
              <a:ext uri="{FF2B5EF4-FFF2-40B4-BE49-F238E27FC236}">
                <a16:creationId xmlns:a16="http://schemas.microsoft.com/office/drawing/2014/main" id="{0E827F0B-BC8C-9F32-6158-5237AFD30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538" y="1012590"/>
            <a:ext cx="6754368" cy="4745736"/>
          </a:xfrm>
          <a:prstGeom prst="rect">
            <a:avLst/>
          </a:prstGeom>
        </p:spPr>
      </p:pic>
      <p:sp>
        <p:nvSpPr>
          <p:cNvPr id="8" name="Título 7">
            <a:extLst>
              <a:ext uri="{FF2B5EF4-FFF2-40B4-BE49-F238E27FC236}">
                <a16:creationId xmlns:a16="http://schemas.microsoft.com/office/drawing/2014/main" id="{E88120E1-0A8D-0BDB-5490-92C800030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noProof="0" dirty="0"/>
              <a:t>Como desenvolver um FLS passo a passo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8E25EAB-EF87-C18C-C931-57B437ED9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4475" y="6492875"/>
            <a:ext cx="8511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pt-BR" sz="900" noProof="0" dirty="0" err="1"/>
              <a:t>Stolnicki</a:t>
            </a:r>
            <a:r>
              <a:rPr lang="pt-BR" sz="900" noProof="0" dirty="0"/>
              <a:t> B, Inácio AM, </a:t>
            </a:r>
            <a:r>
              <a:rPr lang="pt-BR" sz="900" noProof="0" dirty="0" err="1"/>
              <a:t>Tutiya</a:t>
            </a:r>
            <a:r>
              <a:rPr lang="pt-BR" sz="900" noProof="0" dirty="0"/>
              <a:t> KK, Vieira LFT, </a:t>
            </a:r>
            <a:r>
              <a:rPr lang="pt-BR" sz="900" noProof="0" dirty="0" err="1"/>
              <a:t>Javaid</a:t>
            </a:r>
            <a:r>
              <a:rPr lang="pt-BR" sz="900" noProof="0" dirty="0"/>
              <a:t> MK, </a:t>
            </a:r>
            <a:r>
              <a:rPr lang="pt-BR" sz="900" noProof="0" dirty="0" err="1"/>
              <a:t>Caló</a:t>
            </a:r>
            <a:r>
              <a:rPr lang="pt-BR" sz="900" noProof="0" dirty="0"/>
              <a:t> M. </a:t>
            </a:r>
            <a:r>
              <a:rPr lang="pt-BR" sz="900" noProof="0" dirty="0" err="1"/>
              <a:t>How</a:t>
            </a:r>
            <a:r>
              <a:rPr lang="pt-BR" sz="900" noProof="0" dirty="0"/>
              <a:t> </a:t>
            </a:r>
            <a:r>
              <a:rPr lang="pt-BR" sz="900" noProof="0" dirty="0" err="1"/>
              <a:t>to</a:t>
            </a:r>
            <a:r>
              <a:rPr lang="pt-BR" sz="900" noProof="0" dirty="0"/>
              <a:t> </a:t>
            </a:r>
            <a:r>
              <a:rPr lang="pt-BR" sz="900" noProof="0" dirty="0" err="1"/>
              <a:t>initiate</a:t>
            </a:r>
            <a:r>
              <a:rPr lang="pt-BR" sz="900" noProof="0" dirty="0"/>
              <a:t> </a:t>
            </a:r>
            <a:r>
              <a:rPr lang="pt-BR" sz="900" noProof="0" dirty="0" err="1"/>
              <a:t>and</a:t>
            </a:r>
            <a:r>
              <a:rPr lang="pt-BR" sz="900" noProof="0" dirty="0"/>
              <a:t> </a:t>
            </a:r>
            <a:r>
              <a:rPr lang="pt-BR" sz="900" noProof="0" dirty="0" err="1"/>
              <a:t>develop</a:t>
            </a:r>
            <a:r>
              <a:rPr lang="pt-BR" sz="900" noProof="0" dirty="0"/>
              <a:t> </a:t>
            </a:r>
            <a:r>
              <a:rPr lang="pt-BR" sz="900" noProof="0" dirty="0" err="1"/>
              <a:t>Fracture</a:t>
            </a:r>
            <a:r>
              <a:rPr lang="pt-BR" sz="900" noProof="0" dirty="0"/>
              <a:t> </a:t>
            </a:r>
            <a:r>
              <a:rPr lang="pt-BR" sz="900" noProof="0" dirty="0" err="1"/>
              <a:t>Liaison</a:t>
            </a:r>
            <a:r>
              <a:rPr lang="pt-BR" sz="900" noProof="0" dirty="0"/>
              <a:t> Services (FLS). </a:t>
            </a:r>
            <a:r>
              <a:rPr lang="pt-BR" sz="900" noProof="0" dirty="0" err="1"/>
              <a:t>Recommendations</a:t>
            </a:r>
            <a:r>
              <a:rPr lang="pt-BR" sz="900" noProof="0" dirty="0"/>
              <a:t> </a:t>
            </a:r>
            <a:r>
              <a:rPr lang="pt-BR" sz="900" noProof="0" dirty="0" err="1"/>
              <a:t>from</a:t>
            </a:r>
            <a:r>
              <a:rPr lang="pt-BR" sz="900" noProof="0" dirty="0"/>
              <a:t> </a:t>
            </a:r>
            <a:r>
              <a:rPr lang="pt-BR" sz="900" noProof="0" dirty="0" err="1"/>
              <a:t>the</a:t>
            </a:r>
            <a:r>
              <a:rPr lang="pt-BR" sz="900" noProof="0" dirty="0"/>
              <a:t> IOF Capture </a:t>
            </a:r>
            <a:r>
              <a:rPr lang="pt-BR" sz="900" noProof="0" dirty="0" err="1"/>
              <a:t>the</a:t>
            </a:r>
            <a:r>
              <a:rPr lang="pt-BR" sz="900" noProof="0" dirty="0"/>
              <a:t> </a:t>
            </a:r>
            <a:r>
              <a:rPr lang="pt-BR" sz="900" noProof="0" dirty="0" err="1"/>
              <a:t>Fracture</a:t>
            </a:r>
            <a:r>
              <a:rPr lang="pt-BR" sz="900" noProof="0" dirty="0"/>
              <a:t>® FLS </a:t>
            </a:r>
            <a:r>
              <a:rPr lang="pt-BR" sz="900" noProof="0" dirty="0" err="1"/>
              <a:t>Mentors</a:t>
            </a:r>
            <a:r>
              <a:rPr lang="pt-BR" sz="900" noProof="0" dirty="0"/>
              <a:t> in </a:t>
            </a:r>
            <a:r>
              <a:rPr lang="pt-BR" sz="900" noProof="0" dirty="0" err="1"/>
              <a:t>Brazil</a:t>
            </a:r>
            <a:r>
              <a:rPr lang="pt-BR" sz="900" noProof="0" dirty="0"/>
              <a:t>. Arch </a:t>
            </a:r>
            <a:r>
              <a:rPr lang="pt-BR" sz="900" noProof="0" dirty="0" err="1"/>
              <a:t>Osteoporos</a:t>
            </a:r>
            <a:r>
              <a:rPr lang="pt-BR" sz="900" noProof="0" dirty="0"/>
              <a:t>. 12 de abril de 2022;17(1):63. </a:t>
            </a:r>
          </a:p>
        </p:txBody>
      </p:sp>
    </p:spTree>
    <p:extLst>
      <p:ext uri="{BB962C8B-B14F-4D97-AF65-F5344CB8AC3E}">
        <p14:creationId xmlns:p14="http://schemas.microsoft.com/office/powerpoint/2010/main" val="120188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3BDC95-6C2A-F125-58C8-9693BE7CE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27" y="279289"/>
            <a:ext cx="9544251" cy="603034"/>
          </a:xfrm>
        </p:spPr>
        <p:txBody>
          <a:bodyPr anchor="ctr">
            <a:normAutofit/>
          </a:bodyPr>
          <a:lstStyle/>
          <a:p>
            <a:r>
              <a:rPr lang="pt-BR" sz="2800" noProof="0" dirty="0"/>
              <a:t>Custo-</a:t>
            </a:r>
            <a:r>
              <a:rPr lang="pt-BR" sz="2800" noProof="0" dirty="0" err="1"/>
              <a:t>efectividade</a:t>
            </a:r>
            <a:r>
              <a:rPr lang="pt-BR" sz="2800" noProof="0" dirty="0"/>
              <a:t> dos FLS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4B76271-1085-B63B-2CE8-F1313F60F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232" y="882324"/>
            <a:ext cx="9512968" cy="446944"/>
          </a:xfrm>
        </p:spPr>
        <p:txBody>
          <a:bodyPr>
            <a:normAutofit/>
          </a:bodyPr>
          <a:lstStyle/>
          <a:p>
            <a:r>
              <a:rPr lang="pt-BR" noProof="0" dirty="0"/>
              <a:t>Histórias de sucesso ao redor do mundo – Países Baixos</a:t>
            </a:r>
          </a:p>
          <a:p>
            <a:endParaRPr lang="pt-BR" noProof="0" dirty="0"/>
          </a:p>
        </p:txBody>
      </p:sp>
      <p:pic>
        <p:nvPicPr>
          <p:cNvPr id="8" name="Imagen 7" descr="Tabla&#10;&#10;El contenido generado por IA puede ser incorrecto.">
            <a:extLst>
              <a:ext uri="{FF2B5EF4-FFF2-40B4-BE49-F238E27FC236}">
                <a16:creationId xmlns:a16="http://schemas.microsoft.com/office/drawing/2014/main" id="{981E58B4-E4AF-1F81-9A1B-ADEF67408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407" y="2508500"/>
            <a:ext cx="5427645" cy="1601155"/>
          </a:xfrm>
          <a:prstGeom prst="rect">
            <a:avLst/>
          </a:prstGeom>
          <a:noFill/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E496825-EEFD-1E8C-8C7B-014E63615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73" y="1754886"/>
            <a:ext cx="5924145" cy="3021313"/>
          </a:xfrm>
          <a:prstGeom prst="rect">
            <a:avLst/>
          </a:prstGeom>
          <a:noFill/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EB7E1AC-A4AF-02C7-E93F-3AD8DCE678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7039" y="6492875"/>
            <a:ext cx="8511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pt-BR" sz="900" noProof="0" dirty="0"/>
              <a:t>Li N, </a:t>
            </a:r>
            <a:r>
              <a:rPr lang="pt-BR" sz="900" noProof="0" dirty="0" err="1"/>
              <a:t>Hiligsmann</a:t>
            </a:r>
            <a:r>
              <a:rPr lang="pt-BR" sz="900" noProof="0" dirty="0"/>
              <a:t> M, </a:t>
            </a:r>
            <a:r>
              <a:rPr lang="pt-BR" sz="900" noProof="0" dirty="0" err="1"/>
              <a:t>Boonen</a:t>
            </a:r>
            <a:r>
              <a:rPr lang="pt-BR" sz="900" noProof="0" dirty="0"/>
              <a:t> A, van </a:t>
            </a:r>
            <a:r>
              <a:rPr lang="pt-BR" sz="900" noProof="0" dirty="0" err="1"/>
              <a:t>Oostwaard</a:t>
            </a:r>
            <a:r>
              <a:rPr lang="pt-BR" sz="900" noProof="0" dirty="0"/>
              <a:t> MM, de </a:t>
            </a:r>
            <a:r>
              <a:rPr lang="pt-BR" sz="900" noProof="0" dirty="0" err="1"/>
              <a:t>Bot</a:t>
            </a:r>
            <a:r>
              <a:rPr lang="pt-BR" sz="900" noProof="0" dirty="0"/>
              <a:t> RTAL, </a:t>
            </a:r>
            <a:r>
              <a:rPr lang="pt-BR" sz="900" noProof="0" dirty="0" err="1"/>
              <a:t>Wyers</a:t>
            </a:r>
            <a:r>
              <a:rPr lang="pt-BR" sz="900" noProof="0" dirty="0"/>
              <a:t> CE, et al. The </a:t>
            </a:r>
            <a:r>
              <a:rPr lang="pt-BR" sz="900" noProof="0" dirty="0" err="1"/>
              <a:t>impact</a:t>
            </a:r>
            <a:r>
              <a:rPr lang="pt-BR" sz="900" noProof="0" dirty="0"/>
              <a:t> </a:t>
            </a:r>
            <a:r>
              <a:rPr lang="pt-BR" sz="900" noProof="0" dirty="0" err="1"/>
              <a:t>of</a:t>
            </a:r>
            <a:r>
              <a:rPr lang="pt-BR" sz="900" noProof="0" dirty="0"/>
              <a:t> </a:t>
            </a:r>
            <a:r>
              <a:rPr lang="pt-BR" sz="900" noProof="0" dirty="0" err="1"/>
              <a:t>fracture</a:t>
            </a:r>
            <a:r>
              <a:rPr lang="pt-BR" sz="900" noProof="0" dirty="0"/>
              <a:t> </a:t>
            </a:r>
            <a:r>
              <a:rPr lang="pt-BR" sz="900" noProof="0" dirty="0" err="1"/>
              <a:t>liaison</a:t>
            </a:r>
            <a:r>
              <a:rPr lang="pt-BR" sz="900" noProof="0" dirty="0"/>
              <a:t> </a:t>
            </a:r>
            <a:r>
              <a:rPr lang="pt-BR" sz="900" noProof="0" dirty="0" err="1"/>
              <a:t>services</a:t>
            </a:r>
            <a:r>
              <a:rPr lang="pt-BR" sz="900" noProof="0" dirty="0"/>
              <a:t> </a:t>
            </a:r>
            <a:r>
              <a:rPr lang="pt-BR" sz="900" noProof="0" dirty="0" err="1"/>
              <a:t>on</a:t>
            </a:r>
            <a:r>
              <a:rPr lang="pt-BR" sz="900" noProof="0" dirty="0"/>
              <a:t> </a:t>
            </a:r>
            <a:r>
              <a:rPr lang="pt-BR" sz="900" noProof="0" dirty="0" err="1"/>
              <a:t>subsequent</a:t>
            </a:r>
            <a:r>
              <a:rPr lang="pt-BR" sz="900" noProof="0" dirty="0"/>
              <a:t> </a:t>
            </a:r>
            <a:r>
              <a:rPr lang="pt-BR" sz="900" noProof="0" dirty="0" err="1"/>
              <a:t>fractures</a:t>
            </a:r>
            <a:r>
              <a:rPr lang="pt-BR" sz="900" noProof="0" dirty="0"/>
              <a:t> </a:t>
            </a:r>
            <a:r>
              <a:rPr lang="pt-BR" sz="900" noProof="0" dirty="0" err="1"/>
              <a:t>and</a:t>
            </a:r>
            <a:r>
              <a:rPr lang="pt-BR" sz="900" noProof="0" dirty="0"/>
              <a:t> </a:t>
            </a:r>
            <a:r>
              <a:rPr lang="pt-BR" sz="900" noProof="0" dirty="0" err="1"/>
              <a:t>mortality</a:t>
            </a:r>
            <a:r>
              <a:rPr lang="pt-BR" sz="900" noProof="0" dirty="0"/>
              <a:t>: a </a:t>
            </a:r>
            <a:r>
              <a:rPr lang="pt-BR" sz="900" noProof="0" dirty="0" err="1"/>
              <a:t>systematic</a:t>
            </a:r>
            <a:r>
              <a:rPr lang="pt-BR" sz="900" noProof="0" dirty="0"/>
              <a:t> </a:t>
            </a:r>
            <a:r>
              <a:rPr lang="pt-BR" sz="900" noProof="0" dirty="0" err="1"/>
              <a:t>literature</a:t>
            </a:r>
            <a:r>
              <a:rPr lang="pt-BR" sz="900" noProof="0" dirty="0"/>
              <a:t> review </a:t>
            </a:r>
            <a:r>
              <a:rPr lang="pt-BR" sz="900" noProof="0" dirty="0" err="1"/>
              <a:t>and</a:t>
            </a:r>
            <a:r>
              <a:rPr lang="pt-BR" sz="900" noProof="0" dirty="0"/>
              <a:t> meta-</a:t>
            </a:r>
            <a:r>
              <a:rPr lang="pt-BR" sz="900" noProof="0" dirty="0" err="1"/>
              <a:t>analysis</a:t>
            </a:r>
            <a:r>
              <a:rPr lang="pt-BR" sz="900" noProof="0" dirty="0"/>
              <a:t>. </a:t>
            </a:r>
            <a:r>
              <a:rPr lang="pt-BR" sz="900" noProof="0" dirty="0" err="1"/>
              <a:t>Osteoporos</a:t>
            </a:r>
            <a:r>
              <a:rPr lang="pt-BR" sz="900" noProof="0" dirty="0"/>
              <a:t> Int. 1 de agosto de 2021;32(8):1517-30.</a:t>
            </a:r>
          </a:p>
        </p:txBody>
      </p:sp>
    </p:spTree>
    <p:extLst>
      <p:ext uri="{BB962C8B-B14F-4D97-AF65-F5344CB8AC3E}">
        <p14:creationId xmlns:p14="http://schemas.microsoft.com/office/powerpoint/2010/main" val="3920448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CB16B-13EB-82CC-0806-DECCE2EBF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56BE70-721F-75B3-3BAA-7B399E837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27" y="279289"/>
            <a:ext cx="9544251" cy="603034"/>
          </a:xfrm>
        </p:spPr>
        <p:txBody>
          <a:bodyPr anchor="ctr">
            <a:normAutofit/>
          </a:bodyPr>
          <a:lstStyle/>
          <a:p>
            <a:r>
              <a:rPr lang="pt-BR" sz="2800" noProof="0" dirty="0"/>
              <a:t>Custo-efetividade dos FLS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2CA716-8492-034A-732F-7696E67438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232" y="882324"/>
            <a:ext cx="9512968" cy="446944"/>
          </a:xfrm>
        </p:spPr>
        <p:txBody>
          <a:bodyPr>
            <a:normAutofit/>
          </a:bodyPr>
          <a:lstStyle/>
          <a:p>
            <a:r>
              <a:rPr lang="pt-BR" noProof="0" dirty="0"/>
              <a:t>Histórias de sucesso ao redor do mundo – Colômbia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BA3C5AA-41C6-1D27-268A-733421FA29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7039" y="6492875"/>
            <a:ext cx="8511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pt-BR" sz="900" noProof="0" dirty="0"/>
              <a:t>Pinedo R, Medina A,  Castro E. et al.  Poster WCO-ESCEO-IOF Barcelona 2023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BAE060-8DAE-CA57-1AB6-96230338496A}"/>
              </a:ext>
            </a:extLst>
          </p:cNvPr>
          <p:cNvSpPr/>
          <p:nvPr/>
        </p:nvSpPr>
        <p:spPr>
          <a:xfrm>
            <a:off x="6110073" y="4986661"/>
            <a:ext cx="4572000" cy="707886"/>
          </a:xfrm>
          <a:prstGeom prst="rect">
            <a:avLst/>
          </a:prstGeom>
          <a:solidFill>
            <a:srgbClr val="589DA1"/>
          </a:solidFill>
        </p:spPr>
        <p:txBody>
          <a:bodyPr>
            <a:spAutoFit/>
          </a:bodyPr>
          <a:lstStyle/>
          <a:p>
            <a:pPr algn="ctr" defTabSz="685800">
              <a:buClrTx/>
              <a:defRPr/>
            </a:pPr>
            <a:r>
              <a:rPr lang="pt-BR" sz="2000" b="1" noProof="0" dirty="0">
                <a:solidFill>
                  <a:schemeClr val="bg1"/>
                </a:solidFill>
              </a:rPr>
              <a:t>Economia de US$ 6,9 milhões em recursos de saúde no período 5 anos.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75CDF1B-3456-134F-A0EE-33FFE7A30CEA}"/>
              </a:ext>
            </a:extLst>
          </p:cNvPr>
          <p:cNvSpPr/>
          <p:nvPr/>
        </p:nvSpPr>
        <p:spPr>
          <a:xfrm>
            <a:off x="6110073" y="316616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85800">
              <a:buClrTx/>
              <a:defRPr/>
            </a:pPr>
            <a:r>
              <a:rPr lang="pt-BR" b="1" noProof="0" dirty="0">
                <a:solidFill>
                  <a:prstClr val="black"/>
                </a:solidFill>
              </a:rPr>
              <a:t>4.090 fraturas de quadril, vertebrais e outras fraturas subsequentes evitadas nos primeiros 5 anos de implementação do FLS na Colômbia.</a:t>
            </a:r>
          </a:p>
          <a:p>
            <a:pPr algn="ctr" defTabSz="685800">
              <a:buClrTx/>
              <a:defRPr/>
            </a:pPr>
            <a:r>
              <a:rPr lang="pt-BR" noProof="0" dirty="0">
                <a:solidFill>
                  <a:prstClr val="black"/>
                </a:solidFill>
              </a:rPr>
              <a:t>Isso poderia resultar em um ganho de pelo menos 3.694 </a:t>
            </a:r>
            <a:r>
              <a:rPr lang="pt-BR" noProof="0" dirty="0" err="1">
                <a:solidFill>
                  <a:prstClr val="black"/>
                </a:solidFill>
              </a:rPr>
              <a:t>QALYs</a:t>
            </a:r>
            <a:r>
              <a:rPr lang="pt-BR" noProof="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DACF9B6-56A6-3588-BE97-5490B484D227}"/>
              </a:ext>
            </a:extLst>
          </p:cNvPr>
          <p:cNvSpPr txBox="1"/>
          <p:nvPr/>
        </p:nvSpPr>
        <p:spPr>
          <a:xfrm>
            <a:off x="4991211" y="1786052"/>
            <a:ext cx="68097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buClr>
                <a:srgbClr val="003F40"/>
              </a:buClr>
              <a:buSzPts val="2800"/>
              <a:defRPr/>
            </a:pPr>
            <a:r>
              <a:rPr lang="pt-BR" sz="2400" b="1" noProof="0" dirty="0">
                <a:solidFill>
                  <a:srgbClr val="002060"/>
                </a:solidFill>
                <a:latin typeface="Raleway"/>
                <a:sym typeface="Raleway"/>
              </a:rPr>
              <a:t>FLS Prevenção de novas fraturas</a:t>
            </a:r>
          </a:p>
          <a:p>
            <a:pPr algn="ctr" defTabSz="685783">
              <a:buClr>
                <a:srgbClr val="003F40"/>
              </a:buClr>
              <a:buSzPts val="2800"/>
              <a:defRPr/>
            </a:pPr>
            <a:r>
              <a:rPr lang="pt-BR" sz="2400" b="1" noProof="0" dirty="0">
                <a:solidFill>
                  <a:srgbClr val="002060"/>
                </a:solidFill>
                <a:latin typeface="Raleway"/>
                <a:sym typeface="Raleway"/>
              </a:rPr>
              <a:t>Calculadora de benefícios(*) Colômbia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DD16F23-FE97-D989-D99F-789C6C585944}"/>
              </a:ext>
            </a:extLst>
          </p:cNvPr>
          <p:cNvSpPr txBox="1"/>
          <p:nvPr/>
        </p:nvSpPr>
        <p:spPr>
          <a:xfrm>
            <a:off x="2103399" y="6037714"/>
            <a:ext cx="8136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noProof="0" dirty="0"/>
              <a:t>(*) Modelo matemático de micro simulação a cinco anos desenvolvido pela IOF e pela Universidade de Oxford</a:t>
            </a:r>
          </a:p>
        </p:txBody>
      </p:sp>
      <p:pic>
        <p:nvPicPr>
          <p:cNvPr id="14" name="Imagen 13" descr="Escala de tiempo&#10;&#10;El contenido generado por IA puede ser incorrecto.">
            <a:extLst>
              <a:ext uri="{FF2B5EF4-FFF2-40B4-BE49-F238E27FC236}">
                <a16:creationId xmlns:a16="http://schemas.microsoft.com/office/drawing/2014/main" id="{4F7C2E66-D5FD-A176-6538-8F162E1DA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95" y="1329268"/>
            <a:ext cx="3052249" cy="457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67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988487-5A74-6B22-FB89-796E95ED0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>
                <a:latin typeface="Calibri"/>
                <a:ea typeface="Calibri"/>
                <a:cs typeface="Calibri"/>
              </a:rPr>
              <a:t>FLS no Brasil </a:t>
            </a:r>
            <a:r>
              <a:rPr lang="pt-BR" dirty="0">
                <a:latin typeface="Calibri"/>
                <a:ea typeface="Calibri"/>
                <a:cs typeface="Calibri"/>
              </a:rPr>
              <a:t>2020-2024</a:t>
            </a:r>
            <a:endParaRPr lang="pt-BR" noProof="0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3F27A1C-4003-CA1E-6C25-52070560065B}"/>
              </a:ext>
            </a:extLst>
          </p:cNvPr>
          <p:cNvSpPr txBox="1">
            <a:spLocks/>
          </p:cNvSpPr>
          <p:nvPr/>
        </p:nvSpPr>
        <p:spPr>
          <a:xfrm>
            <a:off x="1340299" y="6445431"/>
            <a:ext cx="8511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H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900" dirty="0"/>
              <a:t>IOF Dados em arquivo</a:t>
            </a:r>
          </a:p>
          <a:p>
            <a:pPr algn="l"/>
            <a:endParaRPr lang="pt-BR" sz="900" dirty="0"/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CA815139-2897-06D1-2507-10C1BD54F6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9723889"/>
              </p:ext>
            </p:extLst>
          </p:nvPr>
        </p:nvGraphicFramePr>
        <p:xfrm>
          <a:off x="406531" y="1090020"/>
          <a:ext cx="4693007" cy="2356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1">
            <a:extLst>
              <a:ext uri="{FF2B5EF4-FFF2-40B4-BE49-F238E27FC236}">
                <a16:creationId xmlns:a16="http://schemas.microsoft.com/office/drawing/2014/main" id="{F1E48B21-21D0-6A9B-FCEE-959273C21C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4922419"/>
              </p:ext>
            </p:extLst>
          </p:nvPr>
        </p:nvGraphicFramePr>
        <p:xfrm>
          <a:off x="6970542" y="3546603"/>
          <a:ext cx="3786126" cy="2458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C11DBF52-95E8-C06F-C876-E3DB6E7E1D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4984243"/>
              </p:ext>
            </p:extLst>
          </p:nvPr>
        </p:nvGraphicFramePr>
        <p:xfrm>
          <a:off x="6710287" y="1090020"/>
          <a:ext cx="4559363" cy="2356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F68B2063-12B9-238E-86EE-AE952B7696AE}"/>
              </a:ext>
            </a:extLst>
          </p:cNvPr>
          <p:cNvSpPr txBox="1"/>
          <p:nvPr/>
        </p:nvSpPr>
        <p:spPr>
          <a:xfrm>
            <a:off x="1097281" y="4433867"/>
            <a:ext cx="3596562" cy="646331"/>
          </a:xfrm>
          <a:prstGeom prst="rect">
            <a:avLst/>
          </a:prstGeom>
          <a:solidFill>
            <a:srgbClr val="559BA0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noProof="0" dirty="0">
                <a:solidFill>
                  <a:schemeClr val="bg1">
                    <a:lumMod val="85000"/>
                  </a:schemeClr>
                </a:solidFill>
              </a:rPr>
              <a:t>Crescimento + 3x </a:t>
            </a:r>
            <a:r>
              <a:rPr lang="pt-BR" noProof="0" dirty="0">
                <a:solidFill>
                  <a:schemeClr val="bg1">
                    <a:lumMod val="85000"/>
                  </a:schemeClr>
                </a:solidFill>
              </a:rPr>
              <a:t>2019 para 2024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noProof="0" dirty="0">
                <a:solidFill>
                  <a:schemeClr val="bg1">
                    <a:lumMod val="85000"/>
                  </a:schemeClr>
                </a:solidFill>
              </a:rPr>
              <a:t>+ 23% média ano</a:t>
            </a:r>
          </a:p>
        </p:txBody>
      </p:sp>
      <p:pic>
        <p:nvPicPr>
          <p:cNvPr id="11" name="Gráfico 10" descr="Flecha arriba con relleno sólido">
            <a:extLst>
              <a:ext uri="{FF2B5EF4-FFF2-40B4-BE49-F238E27FC236}">
                <a16:creationId xmlns:a16="http://schemas.microsoft.com/office/drawing/2014/main" id="{425E5E01-9D51-6BAC-019C-1333DCDF90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2346960" y="34468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966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-07 CTF Slide Template" id="{4C275FF0-B704-4B2A-90E8-413FB624E25F}" vid="{0CE8A100-A4DF-43B2-A46F-FBE9D015D3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e92f6fc-ab13-4b37-be6e-f358a0e6849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4123FE58C59F4FAF9CD5F9A2AE5AEB" ma:contentTypeVersion="18" ma:contentTypeDescription="Crée un document." ma:contentTypeScope="" ma:versionID="d5acf9ef6437e0e4a745d17700174cf1">
  <xsd:schema xmlns:xsd="http://www.w3.org/2001/XMLSchema" xmlns:xs="http://www.w3.org/2001/XMLSchema" xmlns:p="http://schemas.microsoft.com/office/2006/metadata/properties" xmlns:ns3="f3720cd0-84d5-4c5a-94c1-708c95c8ea32" xmlns:ns4="6e92f6fc-ab13-4b37-be6e-f358a0e6849a" targetNamespace="http://schemas.microsoft.com/office/2006/metadata/properties" ma:root="true" ma:fieldsID="c56d79ab017bc7924fd5e22480281556" ns3:_="" ns4:_="">
    <xsd:import namespace="f3720cd0-84d5-4c5a-94c1-708c95c8ea32"/>
    <xsd:import namespace="6e92f6fc-ab13-4b37-be6e-f358a0e6849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720cd0-84d5-4c5a-94c1-708c95c8ea3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92f6fc-ab13-4b37-be6e-f358a0e684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DD1138-5352-427B-8CD8-9A50E68056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4DFAAF-3868-403C-A918-E4F13B19927F}">
  <ds:schemaRefs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6e92f6fc-ab13-4b37-be6e-f358a0e6849a"/>
    <ds:schemaRef ds:uri="http://schemas.openxmlformats.org/package/2006/metadata/core-properties"/>
    <ds:schemaRef ds:uri="f3720cd0-84d5-4c5a-94c1-708c95c8ea32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E967FDA-B00E-4090-AD47-154FFC8A99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720cd0-84d5-4c5a-94c1-708c95c8ea32"/>
    <ds:schemaRef ds:uri="6e92f6fc-ab13-4b37-be6e-f358a0e684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2024-07 CTF Slide Template</Template>
  <TotalTime>378</TotalTime>
  <Words>1473</Words>
  <Application>Microsoft Office PowerPoint</Application>
  <PresentationFormat>Panorámica</PresentationFormat>
  <Paragraphs>112</Paragraphs>
  <Slides>13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Raleway</vt:lpstr>
      <vt:lpstr>Wingdings</vt:lpstr>
      <vt:lpstr>Tema de Office</vt:lpstr>
      <vt:lpstr>Impacto económico, social e individual dos FLS no Brasil</vt:lpstr>
      <vt:lpstr>Evolução estrutura demográfica 1980 (A)-2020 (B)-2050 (C)</vt:lpstr>
      <vt:lpstr>O impacto das doenças crônicas no envelhecimento da população </vt:lpstr>
      <vt:lpstr>Fraturas por Fragilidade no Brasil</vt:lpstr>
      <vt:lpstr>O que é um FLS?</vt:lpstr>
      <vt:lpstr>Como desenvolver um FLS passo a passo</vt:lpstr>
      <vt:lpstr>Custo-efectividade dos FLS</vt:lpstr>
      <vt:lpstr>Custo-efetividade dos FLS</vt:lpstr>
      <vt:lpstr>FLS no Brasil 2020-2024</vt:lpstr>
      <vt:lpstr>FLS no Brasil 2020-2024</vt:lpstr>
      <vt:lpstr>Estudo de caso</vt:lpstr>
      <vt:lpstr>Conclusões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Monica Calo</dc:creator>
  <cp:lastModifiedBy>Monica Calo</cp:lastModifiedBy>
  <cp:revision>5</cp:revision>
  <dcterms:created xsi:type="dcterms:W3CDTF">2025-11-13T22:20:07Z</dcterms:created>
  <dcterms:modified xsi:type="dcterms:W3CDTF">2025-11-26T19:37:50Z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0x010100874123FE58C59F4FAF9CD5F9A2AE5AEB</vt:lpwstr>
  </property>
</Properties>
</file>