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charts/chart6.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49"/>
  </p:notesMasterIdLst>
  <p:sldIdLst>
    <p:sldId id="256" r:id="rId5"/>
    <p:sldId id="2007" r:id="rId6"/>
    <p:sldId id="257" r:id="rId7"/>
    <p:sldId id="2064" r:id="rId8"/>
    <p:sldId id="2013" r:id="rId9"/>
    <p:sldId id="308" r:id="rId10"/>
    <p:sldId id="2020" r:id="rId11"/>
    <p:sldId id="309" r:id="rId12"/>
    <p:sldId id="2068" r:id="rId13"/>
    <p:sldId id="2016" r:id="rId14"/>
    <p:sldId id="313" r:id="rId15"/>
    <p:sldId id="314" r:id="rId16"/>
    <p:sldId id="2069" r:id="rId17"/>
    <p:sldId id="337" r:id="rId18"/>
    <p:sldId id="2070" r:id="rId19"/>
    <p:sldId id="349" r:id="rId20"/>
    <p:sldId id="339" r:id="rId21"/>
    <p:sldId id="334" r:id="rId22"/>
    <p:sldId id="2067" r:id="rId23"/>
    <p:sldId id="331" r:id="rId24"/>
    <p:sldId id="315" r:id="rId25"/>
    <p:sldId id="2028" r:id="rId26"/>
    <p:sldId id="332" r:id="rId27"/>
    <p:sldId id="2040" r:id="rId28"/>
    <p:sldId id="2071" r:id="rId29"/>
    <p:sldId id="316" r:id="rId30"/>
    <p:sldId id="319" r:id="rId31"/>
    <p:sldId id="285" r:id="rId32"/>
    <p:sldId id="2072" r:id="rId33"/>
    <p:sldId id="2015" r:id="rId34"/>
    <p:sldId id="2075" r:id="rId35"/>
    <p:sldId id="2098" r:id="rId36"/>
    <p:sldId id="2026" r:id="rId37"/>
    <p:sldId id="415" r:id="rId38"/>
    <p:sldId id="418" r:id="rId39"/>
    <p:sldId id="2095" r:id="rId40"/>
    <p:sldId id="2081" r:id="rId41"/>
    <p:sldId id="2097" r:id="rId42"/>
    <p:sldId id="2014" r:id="rId43"/>
    <p:sldId id="2039" r:id="rId44"/>
    <p:sldId id="2100" r:id="rId45"/>
    <p:sldId id="2102" r:id="rId46"/>
    <p:sldId id="2065" r:id="rId47"/>
    <p:sldId id="2103" r:id="rId4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50" roundtripDataSignature="AMtx7mguXGJEkvvYqA1a6K0/HsgQYHnAC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 Thain" initials="JT" lastIdx="5" clrIdx="0">
    <p:extLst>
      <p:ext uri="{19B8F6BF-5375-455C-9EA6-DF929625EA0E}">
        <p15:presenceInfo xmlns:p15="http://schemas.microsoft.com/office/powerpoint/2012/main" userId="S-1-5-21-3268520485-1580165246-4160084142-922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564"/>
    <a:srgbClr val="D16B2C"/>
    <a:srgbClr val="3C7083"/>
    <a:srgbClr val="1770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CE7581-7566-4F59-BF23-6AA663028599}">
  <a:tblStyle styleId="{3BCE7581-7566-4F59-BF23-6AA663028599}"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BFD2DC7-70CA-46BD-AE3C-C42C05118D46}" styleName="Table_1">
    <a:wholeTbl>
      <a:tcTxStyle b="off" i="off">
        <a:font>
          <a:latin typeface="Calibri"/>
          <a:ea typeface="Calibri"/>
          <a:cs typeface="Calibri"/>
        </a:font>
        <a:schemeClr val="dk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tcBdr>
      </a:tcStyle>
    </a:band1H>
    <a:band2H>
      <a:tcTxStyle b="off" i="off"/>
      <a:tcStyle>
        <a:tcBdr/>
      </a:tcStyle>
    </a:band2H>
    <a:band1V>
      <a:tcTxStyle b="off"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cBdr>
      </a:tcStyle>
    </a:band1V>
    <a:band2V>
      <a:tcTxStyle b="off"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fill>
          <a:solidFill>
            <a:schemeClr val="accent5"/>
          </a:solidFill>
        </a:fill>
      </a:tcStyle>
    </a:firstRow>
    <a:neCell>
      <a:tcTxStyle b="off" i="off"/>
      <a:tcStyle>
        <a:tcBdr/>
      </a:tcStyle>
    </a:neCell>
    <a:nwCell>
      <a:tcTxStyle b="off" i="off"/>
      <a:tcStyle>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6" autoAdjust="0"/>
    <p:restoredTop sz="93447" autoAdjust="0"/>
  </p:normalViewPr>
  <p:slideViewPr>
    <p:cSldViewPr snapToGrid="0">
      <p:cViewPr>
        <p:scale>
          <a:sx n="60" d="100"/>
          <a:sy n="60" d="100"/>
        </p:scale>
        <p:origin x="796" y="16"/>
      </p:cViewPr>
      <p:guideLst/>
    </p:cSldViewPr>
  </p:slideViewPr>
  <p:notesTextViewPr>
    <p:cViewPr>
      <p:scale>
        <a:sx n="1" d="1"/>
        <a:sy n="1" d="1"/>
      </p:scale>
      <p:origin x="0" y="0"/>
    </p:cViewPr>
  </p:notesTextViewPr>
  <p:sorterViewPr>
    <p:cViewPr>
      <p:scale>
        <a:sx n="100" d="100"/>
        <a:sy n="100" d="100"/>
      </p:scale>
      <p:origin x="0" y="-77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Women</c:v>
                </c:pt>
              </c:strCache>
            </c:strRef>
          </c:tx>
          <c:spPr>
            <a:ln w="38100" cap="rnd">
              <a:solidFill>
                <a:schemeClr val="accent6"/>
              </a:solidFill>
              <a:round/>
            </a:ln>
            <a:effectLst/>
          </c:spPr>
          <c:marker>
            <c:symbol val="none"/>
          </c:marker>
          <c:cat>
            <c:strRef>
              <c:f>Sheet1!$A$2:$A$9</c:f>
              <c:strCache>
                <c:ptCount val="8"/>
                <c:pt idx="0">
                  <c:v>50-54</c:v>
                </c:pt>
                <c:pt idx="1">
                  <c:v>55-59</c:v>
                </c:pt>
                <c:pt idx="2">
                  <c:v>60-64</c:v>
                </c:pt>
                <c:pt idx="3">
                  <c:v>65-69</c:v>
                </c:pt>
                <c:pt idx="4">
                  <c:v>70-74</c:v>
                </c:pt>
                <c:pt idx="5">
                  <c:v>75-79</c:v>
                </c:pt>
                <c:pt idx="6">
                  <c:v>80-84</c:v>
                </c:pt>
                <c:pt idx="7">
                  <c:v>&gt;85</c:v>
                </c:pt>
              </c:strCache>
            </c:strRef>
          </c:cat>
          <c:val>
            <c:numRef>
              <c:f>Sheet1!$B$2:$B$9</c:f>
              <c:numCache>
                <c:formatCode>General</c:formatCode>
                <c:ptCount val="8"/>
                <c:pt idx="0">
                  <c:v>35</c:v>
                </c:pt>
                <c:pt idx="1">
                  <c:v>50</c:v>
                </c:pt>
                <c:pt idx="2">
                  <c:v>100</c:v>
                </c:pt>
                <c:pt idx="3">
                  <c:v>125</c:v>
                </c:pt>
                <c:pt idx="4">
                  <c:v>200</c:v>
                </c:pt>
                <c:pt idx="5">
                  <c:v>310</c:v>
                </c:pt>
                <c:pt idx="6">
                  <c:v>400</c:v>
                </c:pt>
                <c:pt idx="7">
                  <c:v>475</c:v>
                </c:pt>
              </c:numCache>
            </c:numRef>
          </c:val>
          <c:smooth val="0"/>
          <c:extLst>
            <c:ext xmlns:c16="http://schemas.microsoft.com/office/drawing/2014/chart" uri="{C3380CC4-5D6E-409C-BE32-E72D297353CC}">
              <c16:uniqueId val="{00000000-00CC-437C-8CB8-CFCA289C60B5}"/>
            </c:ext>
          </c:extLst>
        </c:ser>
        <c:ser>
          <c:idx val="1"/>
          <c:order val="1"/>
          <c:tx>
            <c:strRef>
              <c:f>Sheet1!$C$1</c:f>
              <c:strCache>
                <c:ptCount val="1"/>
                <c:pt idx="0">
                  <c:v>Men</c:v>
                </c:pt>
              </c:strCache>
            </c:strRef>
          </c:tx>
          <c:spPr>
            <a:ln w="38100" cap="rnd">
              <a:solidFill>
                <a:schemeClr val="accent5"/>
              </a:solidFill>
              <a:round/>
            </a:ln>
            <a:effectLst/>
          </c:spPr>
          <c:marker>
            <c:symbol val="none"/>
          </c:marker>
          <c:cat>
            <c:strRef>
              <c:f>Sheet1!$A$2:$A$9</c:f>
              <c:strCache>
                <c:ptCount val="8"/>
                <c:pt idx="0">
                  <c:v>50-54</c:v>
                </c:pt>
                <c:pt idx="1">
                  <c:v>55-59</c:v>
                </c:pt>
                <c:pt idx="2">
                  <c:v>60-64</c:v>
                </c:pt>
                <c:pt idx="3">
                  <c:v>65-69</c:v>
                </c:pt>
                <c:pt idx="4">
                  <c:v>70-74</c:v>
                </c:pt>
                <c:pt idx="5">
                  <c:v>75-79</c:v>
                </c:pt>
                <c:pt idx="6">
                  <c:v>80-84</c:v>
                </c:pt>
                <c:pt idx="7">
                  <c:v>&gt;85</c:v>
                </c:pt>
              </c:strCache>
            </c:strRef>
          </c:cat>
          <c:val>
            <c:numRef>
              <c:f>Sheet1!$C$2:$C$9</c:f>
              <c:numCache>
                <c:formatCode>General</c:formatCode>
                <c:ptCount val="8"/>
                <c:pt idx="0">
                  <c:v>10</c:v>
                </c:pt>
                <c:pt idx="1">
                  <c:v>50</c:v>
                </c:pt>
                <c:pt idx="2">
                  <c:v>45</c:v>
                </c:pt>
                <c:pt idx="3">
                  <c:v>60</c:v>
                </c:pt>
                <c:pt idx="4">
                  <c:v>100</c:v>
                </c:pt>
                <c:pt idx="5">
                  <c:v>150</c:v>
                </c:pt>
                <c:pt idx="6">
                  <c:v>225</c:v>
                </c:pt>
                <c:pt idx="7">
                  <c:v>300</c:v>
                </c:pt>
              </c:numCache>
            </c:numRef>
          </c:val>
          <c:smooth val="0"/>
          <c:extLst>
            <c:ext xmlns:c16="http://schemas.microsoft.com/office/drawing/2014/chart" uri="{C3380CC4-5D6E-409C-BE32-E72D297353CC}">
              <c16:uniqueId val="{00000001-00CC-437C-8CB8-CFCA289C60B5}"/>
            </c:ext>
          </c:extLst>
        </c:ser>
        <c:dLbls>
          <c:showLegendKey val="0"/>
          <c:showVal val="0"/>
          <c:showCatName val="0"/>
          <c:showSerName val="0"/>
          <c:showPercent val="0"/>
          <c:showBubbleSize val="0"/>
        </c:dLbls>
        <c:smooth val="0"/>
        <c:axId val="295817216"/>
        <c:axId val="295817608"/>
      </c:lineChart>
      <c:catAx>
        <c:axId val="295817216"/>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Age (years)</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295817608"/>
        <c:crosses val="autoZero"/>
        <c:auto val="1"/>
        <c:lblAlgn val="ctr"/>
        <c:lblOffset val="100"/>
        <c:noMultiLvlLbl val="0"/>
      </c:catAx>
      <c:valAx>
        <c:axId val="29581760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dirty="0"/>
                  <a:t>Vertebral Fracture Rate per 10,000 </a:t>
                </a:r>
              </a:p>
              <a:p>
                <a:pPr>
                  <a:defRPr/>
                </a:pPr>
                <a:r>
                  <a:rPr lang="en-US" dirty="0"/>
                  <a:t>per year</a:t>
                </a:r>
              </a:p>
            </c:rich>
          </c:tx>
          <c:layout>
            <c:manualLayout>
              <c:xMode val="edge"/>
              <c:yMode val="edge"/>
              <c:x val="7.716049382716049E-3"/>
              <c:y val="6.8981562597838303E-2"/>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58172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Vertebral</c:v>
                </c:pt>
              </c:strCache>
            </c:strRef>
          </c:tx>
          <c:invertIfNegative val="0"/>
          <c:cat>
            <c:strRef>
              <c:f>Sheet1!$A$2:$A$5</c:f>
              <c:strCache>
                <c:ptCount val="4"/>
                <c:pt idx="0">
                  <c:v>BP</c:v>
                </c:pt>
                <c:pt idx="1">
                  <c:v>PTH</c:v>
                </c:pt>
                <c:pt idx="2">
                  <c:v>Denosumab</c:v>
                </c:pt>
                <c:pt idx="3">
                  <c:v>Romosozumab</c:v>
                </c:pt>
              </c:strCache>
            </c:strRef>
          </c:cat>
          <c:val>
            <c:numRef>
              <c:f>Sheet1!$B$2:$B$5</c:f>
              <c:numCache>
                <c:formatCode>General</c:formatCode>
                <c:ptCount val="4"/>
                <c:pt idx="0">
                  <c:v>6</c:v>
                </c:pt>
                <c:pt idx="1">
                  <c:v>6</c:v>
                </c:pt>
                <c:pt idx="2">
                  <c:v>6</c:v>
                </c:pt>
                <c:pt idx="3">
                  <c:v>6</c:v>
                </c:pt>
              </c:numCache>
            </c:numRef>
          </c:val>
          <c:extLst>
            <c:ext xmlns:c16="http://schemas.microsoft.com/office/drawing/2014/chart" uri="{C3380CC4-5D6E-409C-BE32-E72D297353CC}">
              <c16:uniqueId val="{00000000-5C1F-4807-9C3C-74CBFB47E034}"/>
            </c:ext>
          </c:extLst>
        </c:ser>
        <c:ser>
          <c:idx val="1"/>
          <c:order val="1"/>
          <c:tx>
            <c:strRef>
              <c:f>Sheet1!$C$1</c:f>
              <c:strCache>
                <c:ptCount val="1"/>
                <c:pt idx="0">
                  <c:v>Hip</c:v>
                </c:pt>
              </c:strCache>
            </c:strRef>
          </c:tx>
          <c:invertIfNegative val="0"/>
          <c:cat>
            <c:strRef>
              <c:f>Sheet1!$A$2:$A$5</c:f>
              <c:strCache>
                <c:ptCount val="4"/>
                <c:pt idx="0">
                  <c:v>BP</c:v>
                </c:pt>
                <c:pt idx="1">
                  <c:v>PTH</c:v>
                </c:pt>
                <c:pt idx="2">
                  <c:v>Denosumab</c:v>
                </c:pt>
                <c:pt idx="3">
                  <c:v>Romosozumab</c:v>
                </c:pt>
              </c:strCache>
            </c:strRef>
          </c:cat>
          <c:val>
            <c:numRef>
              <c:f>Sheet1!$C$2:$C$5</c:f>
              <c:numCache>
                <c:formatCode>General</c:formatCode>
                <c:ptCount val="4"/>
                <c:pt idx="0">
                  <c:v>12</c:v>
                </c:pt>
                <c:pt idx="1">
                  <c:v>12</c:v>
                </c:pt>
                <c:pt idx="2">
                  <c:v>6</c:v>
                </c:pt>
              </c:numCache>
            </c:numRef>
          </c:val>
          <c:extLst>
            <c:ext xmlns:c16="http://schemas.microsoft.com/office/drawing/2014/chart" uri="{C3380CC4-5D6E-409C-BE32-E72D297353CC}">
              <c16:uniqueId val="{00000001-5C1F-4807-9C3C-74CBFB47E034}"/>
            </c:ext>
          </c:extLst>
        </c:ser>
        <c:dLbls>
          <c:showLegendKey val="0"/>
          <c:showVal val="0"/>
          <c:showCatName val="0"/>
          <c:showSerName val="0"/>
          <c:showPercent val="0"/>
          <c:showBubbleSize val="0"/>
        </c:dLbls>
        <c:gapWidth val="150"/>
        <c:shape val="box"/>
        <c:axId val="299681680"/>
        <c:axId val="299680896"/>
        <c:axId val="0"/>
      </c:bar3DChart>
      <c:catAx>
        <c:axId val="299681680"/>
        <c:scaling>
          <c:orientation val="minMax"/>
        </c:scaling>
        <c:delete val="0"/>
        <c:axPos val="b"/>
        <c:numFmt formatCode="General" sourceLinked="0"/>
        <c:majorTickMark val="out"/>
        <c:minorTickMark val="none"/>
        <c:tickLblPos val="nextTo"/>
        <c:crossAx val="299680896"/>
        <c:crosses val="autoZero"/>
        <c:auto val="1"/>
        <c:lblAlgn val="ctr"/>
        <c:lblOffset val="100"/>
        <c:noMultiLvlLbl val="0"/>
      </c:catAx>
      <c:valAx>
        <c:axId val="299680896"/>
        <c:scaling>
          <c:orientation val="minMax"/>
        </c:scaling>
        <c:delete val="0"/>
        <c:axPos val="l"/>
        <c:majorGridlines/>
        <c:title>
          <c:tx>
            <c:rich>
              <a:bodyPr rot="-5400000" vert="horz"/>
              <a:lstStyle/>
              <a:p>
                <a:pPr>
                  <a:defRPr/>
                </a:pPr>
                <a:r>
                  <a:rPr lang="en-US" dirty="0"/>
                  <a:t>Months</a:t>
                </a:r>
              </a:p>
            </c:rich>
          </c:tx>
          <c:overlay val="0"/>
        </c:title>
        <c:numFmt formatCode="General" sourceLinked="1"/>
        <c:majorTickMark val="out"/>
        <c:minorTickMark val="none"/>
        <c:tickLblPos val="nextTo"/>
        <c:crossAx val="299681680"/>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4"/>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5690866510538642"/>
          <c:y val="5.1612903225806452E-2"/>
          <c:w val="0.67447306791569084"/>
          <c:h val="0.72258064516129028"/>
        </c:manualLayout>
      </c:layout>
      <c:bar3DChart>
        <c:barDir val="col"/>
        <c:grouping val="clustered"/>
        <c:varyColors val="0"/>
        <c:ser>
          <c:idx val="0"/>
          <c:order val="0"/>
          <c:tx>
            <c:strRef>
              <c:f>Sheet1!$A$2</c:f>
              <c:strCache>
                <c:ptCount val="1"/>
                <c:pt idx="0">
                  <c:v>Lowest</c:v>
                </c:pt>
              </c:strCache>
            </c:strRef>
          </c:tx>
          <c:spPr>
            <a:solidFill>
              <a:schemeClr val="accent1"/>
            </a:solidFill>
            <a:ln w="15243">
              <a:solidFill>
                <a:schemeClr val="tx1"/>
              </a:solidFill>
              <a:prstDash val="solid"/>
            </a:ln>
          </c:spPr>
          <c:invertIfNegative val="0"/>
          <c:cat>
            <c:numRef>
              <c:f>Sheet1!$B$1:$F$1</c:f>
              <c:numCache>
                <c:formatCode>General</c:formatCode>
                <c:ptCount val="5"/>
                <c:pt idx="0">
                  <c:v>50</c:v>
                </c:pt>
                <c:pt idx="1">
                  <c:v>60</c:v>
                </c:pt>
                <c:pt idx="2">
                  <c:v>70</c:v>
                </c:pt>
                <c:pt idx="3">
                  <c:v>80</c:v>
                </c:pt>
                <c:pt idx="4">
                  <c:v>90</c:v>
                </c:pt>
              </c:numCache>
            </c:numRef>
          </c:cat>
          <c:val>
            <c:numRef>
              <c:f>Sheet1!$B$2:$F$2</c:f>
              <c:numCache>
                <c:formatCode>General</c:formatCode>
                <c:ptCount val="5"/>
                <c:pt idx="0">
                  <c:v>42000</c:v>
                </c:pt>
                <c:pt idx="1">
                  <c:v>24000</c:v>
                </c:pt>
                <c:pt idx="2">
                  <c:v>12000</c:v>
                </c:pt>
                <c:pt idx="3">
                  <c:v>2400</c:v>
                </c:pt>
                <c:pt idx="4">
                  <c:v>14000</c:v>
                </c:pt>
              </c:numCache>
            </c:numRef>
          </c:val>
          <c:extLst>
            <c:ext xmlns:c16="http://schemas.microsoft.com/office/drawing/2014/chart" uri="{C3380CC4-5D6E-409C-BE32-E72D297353CC}">
              <c16:uniqueId val="{00000000-4B99-4C27-925E-43284B9B3925}"/>
            </c:ext>
          </c:extLst>
        </c:ser>
        <c:ser>
          <c:idx val="1"/>
          <c:order val="1"/>
          <c:tx>
            <c:strRef>
              <c:f>Sheet1!$A$3</c:f>
              <c:strCache>
                <c:ptCount val="1"/>
                <c:pt idx="0">
                  <c:v>Average</c:v>
                </c:pt>
              </c:strCache>
            </c:strRef>
          </c:tx>
          <c:spPr>
            <a:solidFill>
              <a:schemeClr val="accent2"/>
            </a:solidFill>
            <a:ln w="15243">
              <a:solidFill>
                <a:schemeClr val="tx1"/>
              </a:solidFill>
              <a:prstDash val="solid"/>
            </a:ln>
          </c:spPr>
          <c:invertIfNegative val="0"/>
          <c:cat>
            <c:numRef>
              <c:f>Sheet1!$B$1:$F$1</c:f>
              <c:numCache>
                <c:formatCode>General</c:formatCode>
                <c:ptCount val="5"/>
                <c:pt idx="0">
                  <c:v>50</c:v>
                </c:pt>
                <c:pt idx="1">
                  <c:v>60</c:v>
                </c:pt>
                <c:pt idx="2">
                  <c:v>70</c:v>
                </c:pt>
                <c:pt idx="3">
                  <c:v>80</c:v>
                </c:pt>
                <c:pt idx="4">
                  <c:v>90</c:v>
                </c:pt>
              </c:numCache>
            </c:numRef>
          </c:cat>
          <c:val>
            <c:numRef>
              <c:f>Sheet1!$B$3:$F$3</c:f>
              <c:numCache>
                <c:formatCode>General</c:formatCode>
                <c:ptCount val="5"/>
                <c:pt idx="0">
                  <c:v>26000</c:v>
                </c:pt>
                <c:pt idx="1">
                  <c:v>15000</c:v>
                </c:pt>
                <c:pt idx="2">
                  <c:v>5000</c:v>
                </c:pt>
                <c:pt idx="3">
                  <c:v>0</c:v>
                </c:pt>
                <c:pt idx="4">
                  <c:v>4000</c:v>
                </c:pt>
              </c:numCache>
            </c:numRef>
          </c:val>
          <c:extLst>
            <c:ext xmlns:c16="http://schemas.microsoft.com/office/drawing/2014/chart" uri="{C3380CC4-5D6E-409C-BE32-E72D297353CC}">
              <c16:uniqueId val="{00000001-4B99-4C27-925E-43284B9B3925}"/>
            </c:ext>
          </c:extLst>
        </c:ser>
        <c:ser>
          <c:idx val="2"/>
          <c:order val="2"/>
          <c:tx>
            <c:strRef>
              <c:f>Sheet1!$A$4</c:f>
              <c:strCache>
                <c:ptCount val="1"/>
                <c:pt idx="0">
                  <c:v>Highest</c:v>
                </c:pt>
              </c:strCache>
            </c:strRef>
          </c:tx>
          <c:spPr>
            <a:solidFill>
              <a:schemeClr val="hlink"/>
            </a:solidFill>
            <a:ln w="15243">
              <a:solidFill>
                <a:schemeClr val="tx1"/>
              </a:solidFill>
              <a:prstDash val="solid"/>
            </a:ln>
          </c:spPr>
          <c:invertIfNegative val="0"/>
          <c:cat>
            <c:numRef>
              <c:f>Sheet1!$B$1:$F$1</c:f>
              <c:numCache>
                <c:formatCode>General</c:formatCode>
                <c:ptCount val="5"/>
                <c:pt idx="0">
                  <c:v>50</c:v>
                </c:pt>
                <c:pt idx="1">
                  <c:v>60</c:v>
                </c:pt>
                <c:pt idx="2">
                  <c:v>70</c:v>
                </c:pt>
                <c:pt idx="3">
                  <c:v>80</c:v>
                </c:pt>
                <c:pt idx="4">
                  <c:v>90</c:v>
                </c:pt>
              </c:numCache>
            </c:numRef>
          </c:cat>
          <c:val>
            <c:numRef>
              <c:f>Sheet1!$B$4:$F$4</c:f>
              <c:numCache>
                <c:formatCode>General</c:formatCode>
                <c:ptCount val="5"/>
                <c:pt idx="0">
                  <c:v>17653</c:v>
                </c:pt>
                <c:pt idx="1">
                  <c:v>7500</c:v>
                </c:pt>
                <c:pt idx="2">
                  <c:v>50</c:v>
                </c:pt>
                <c:pt idx="3">
                  <c:v>0</c:v>
                </c:pt>
                <c:pt idx="4">
                  <c:v>500</c:v>
                </c:pt>
              </c:numCache>
            </c:numRef>
          </c:val>
          <c:extLst>
            <c:ext xmlns:c16="http://schemas.microsoft.com/office/drawing/2014/chart" uri="{C3380CC4-5D6E-409C-BE32-E72D297353CC}">
              <c16:uniqueId val="{00000002-4B99-4C27-925E-43284B9B3925}"/>
            </c:ext>
          </c:extLst>
        </c:ser>
        <c:dLbls>
          <c:showLegendKey val="0"/>
          <c:showVal val="0"/>
          <c:showCatName val="0"/>
          <c:showSerName val="0"/>
          <c:showPercent val="0"/>
          <c:showBubbleSize val="0"/>
        </c:dLbls>
        <c:gapWidth val="150"/>
        <c:gapDepth val="0"/>
        <c:shape val="box"/>
        <c:axId val="1761419343"/>
        <c:axId val="1"/>
        <c:axId val="0"/>
      </c:bar3DChart>
      <c:catAx>
        <c:axId val="1761419343"/>
        <c:scaling>
          <c:orientation val="minMax"/>
        </c:scaling>
        <c:delete val="0"/>
        <c:axPos val="b"/>
        <c:title>
          <c:tx>
            <c:rich>
              <a:bodyPr/>
              <a:lstStyle/>
              <a:p>
                <a:pPr>
                  <a:defRPr sz="2160" b="1" i="0" u="none" strike="noStrike" baseline="0">
                    <a:solidFill>
                      <a:schemeClr val="tx1"/>
                    </a:solidFill>
                    <a:latin typeface="Arial"/>
                    <a:ea typeface="Arial"/>
                    <a:cs typeface="Arial"/>
                  </a:defRPr>
                </a:pPr>
                <a:r>
                  <a:rPr lang="en-US"/>
                  <a:t>Age (years)</a:t>
                </a:r>
              </a:p>
            </c:rich>
          </c:tx>
          <c:layout>
            <c:manualLayout>
              <c:xMode val="edge"/>
              <c:yMode val="edge"/>
              <c:x val="0.4098360655737705"/>
              <c:y val="0.86881720430107523"/>
            </c:manualLayout>
          </c:layout>
          <c:overlay val="0"/>
          <c:spPr>
            <a:noFill/>
            <a:ln w="30486">
              <a:noFill/>
            </a:ln>
          </c:spPr>
        </c:title>
        <c:numFmt formatCode="General" sourceLinked="1"/>
        <c:majorTickMark val="out"/>
        <c:minorTickMark val="none"/>
        <c:tickLblPos val="low"/>
        <c:spPr>
          <a:ln w="3811">
            <a:solidFill>
              <a:schemeClr val="tx1"/>
            </a:solidFill>
            <a:prstDash val="solid"/>
          </a:ln>
        </c:spPr>
        <c:txPr>
          <a:bodyPr rot="0" vert="horz"/>
          <a:lstStyle/>
          <a:p>
            <a:pPr>
              <a:defRPr sz="2160" b="1" i="0" u="none" strike="noStrike" baseline="0">
                <a:solidFill>
                  <a:schemeClr val="tx1"/>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spPr>
            <a:ln w="3811">
              <a:solidFill>
                <a:schemeClr val="tx1"/>
              </a:solidFill>
              <a:prstDash val="solid"/>
            </a:ln>
          </c:spPr>
        </c:majorGridlines>
        <c:title>
          <c:tx>
            <c:rich>
              <a:bodyPr/>
              <a:lstStyle/>
              <a:p>
                <a:pPr>
                  <a:defRPr sz="2160" b="1" i="0" u="none" strike="noStrike" baseline="0">
                    <a:solidFill>
                      <a:schemeClr val="tx1"/>
                    </a:solidFill>
                    <a:latin typeface="Arial"/>
                    <a:ea typeface="Arial"/>
                    <a:cs typeface="Arial"/>
                  </a:defRPr>
                </a:pPr>
                <a:r>
                  <a:rPr lang="en-US" dirty="0"/>
                  <a:t>Cost per Quality</a:t>
                </a:r>
                <a:r>
                  <a:rPr lang="en-US" baseline="0" dirty="0"/>
                  <a:t> Adjusted</a:t>
                </a:r>
              </a:p>
              <a:p>
                <a:pPr>
                  <a:defRPr sz="2160" b="1" i="0" u="none" strike="noStrike" baseline="0">
                    <a:solidFill>
                      <a:schemeClr val="tx1"/>
                    </a:solidFill>
                    <a:latin typeface="Arial"/>
                    <a:ea typeface="Arial"/>
                    <a:cs typeface="Arial"/>
                  </a:defRPr>
                </a:pPr>
                <a:r>
                  <a:rPr lang="en-US" baseline="0" dirty="0"/>
                  <a:t>Life Year, </a:t>
                </a:r>
                <a:r>
                  <a:rPr lang="en-US" dirty="0"/>
                  <a:t>US$</a:t>
                </a:r>
              </a:p>
            </c:rich>
          </c:tx>
          <c:layout>
            <c:manualLayout>
              <c:xMode val="edge"/>
              <c:yMode val="edge"/>
              <c:x val="6.6937573043707342E-3"/>
              <c:y val="5.4380372168263524E-2"/>
            </c:manualLayout>
          </c:layout>
          <c:overlay val="0"/>
          <c:spPr>
            <a:noFill/>
            <a:ln w="30486">
              <a:noFill/>
            </a:ln>
          </c:spPr>
        </c:title>
        <c:numFmt formatCode="General" sourceLinked="1"/>
        <c:majorTickMark val="out"/>
        <c:minorTickMark val="none"/>
        <c:tickLblPos val="nextTo"/>
        <c:spPr>
          <a:ln w="3811">
            <a:solidFill>
              <a:schemeClr val="tx1"/>
            </a:solidFill>
            <a:prstDash val="solid"/>
          </a:ln>
        </c:spPr>
        <c:txPr>
          <a:bodyPr rot="0" vert="horz"/>
          <a:lstStyle/>
          <a:p>
            <a:pPr>
              <a:defRPr sz="2160" b="1" i="0" u="none" strike="noStrike" baseline="0">
                <a:solidFill>
                  <a:schemeClr val="tx1"/>
                </a:solidFill>
                <a:latin typeface="Arial"/>
                <a:ea typeface="Arial"/>
                <a:cs typeface="Arial"/>
              </a:defRPr>
            </a:pPr>
            <a:endParaRPr lang="en-US"/>
          </a:p>
        </c:txPr>
        <c:crossAx val="1761419343"/>
        <c:crosses val="autoZero"/>
        <c:crossBetween val="between"/>
      </c:valAx>
      <c:spPr>
        <a:noFill/>
        <a:ln w="30486">
          <a:noFill/>
        </a:ln>
      </c:spPr>
    </c:plotArea>
    <c:legend>
      <c:legendPos val="r"/>
      <c:layout>
        <c:manualLayout>
          <c:xMode val="edge"/>
          <c:yMode val="edge"/>
          <c:x val="0.84426229508196726"/>
          <c:y val="0.38709677419354838"/>
          <c:w val="0.15105386416861827"/>
          <c:h val="0.22795698924731184"/>
        </c:manualLayout>
      </c:layout>
      <c:overlay val="0"/>
      <c:spPr>
        <a:noFill/>
        <a:ln w="3811">
          <a:solidFill>
            <a:schemeClr val="tx1"/>
          </a:solidFill>
          <a:prstDash val="solid"/>
        </a:ln>
      </c:spPr>
      <c:txPr>
        <a:bodyPr/>
        <a:lstStyle/>
        <a:p>
          <a:pPr>
            <a:defRPr sz="1986"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2160" b="1" i="0" u="none" strike="noStrike" baseline="0">
          <a:solidFill>
            <a:schemeClr val="tx1"/>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0"/>
    <c:plotArea>
      <c:layout/>
      <c:barChart>
        <c:barDir val="bar"/>
        <c:grouping val="clustered"/>
        <c:varyColors val="0"/>
        <c:ser>
          <c:idx val="0"/>
          <c:order val="0"/>
          <c:tx>
            <c:strRef>
              <c:f>Sheet1!$B$1</c:f>
              <c:strCache>
                <c:ptCount val="1"/>
                <c:pt idx="0">
                  <c:v>Series 1</c:v>
                </c:pt>
              </c:strCache>
            </c:strRef>
          </c:tx>
          <c:invertIfNegative val="0"/>
          <c:cat>
            <c:strRef>
              <c:f>Sheet1!$A$2:$A$7</c:f>
              <c:strCache>
                <c:ptCount val="6"/>
                <c:pt idx="0">
                  <c:v>Clin Fx</c:v>
                </c:pt>
                <c:pt idx="1">
                  <c:v>Clin Fx + Heel US</c:v>
                </c:pt>
                <c:pt idx="2">
                  <c:v>Clin Fx + BMD</c:v>
                </c:pt>
                <c:pt idx="3">
                  <c:v>Clin Fx + BMD + VFA</c:v>
                </c:pt>
                <c:pt idx="4">
                  <c:v>FRAX BMD</c:v>
                </c:pt>
                <c:pt idx="5">
                  <c:v>FRAX BMI</c:v>
                </c:pt>
              </c:strCache>
            </c:strRef>
          </c:cat>
          <c:val>
            <c:numRef>
              <c:f>Sheet1!$B$2:$B$7</c:f>
              <c:numCache>
                <c:formatCode>General</c:formatCode>
                <c:ptCount val="6"/>
                <c:pt idx="0">
                  <c:v>17</c:v>
                </c:pt>
                <c:pt idx="1">
                  <c:v>39</c:v>
                </c:pt>
                <c:pt idx="2">
                  <c:v>53</c:v>
                </c:pt>
                <c:pt idx="3">
                  <c:v>73</c:v>
                </c:pt>
                <c:pt idx="4">
                  <c:v>81</c:v>
                </c:pt>
                <c:pt idx="5" formatCode="0%">
                  <c:v>98</c:v>
                </c:pt>
              </c:numCache>
            </c:numRef>
          </c:val>
          <c:extLst>
            <c:ext xmlns:c16="http://schemas.microsoft.com/office/drawing/2014/chart" uri="{C3380CC4-5D6E-409C-BE32-E72D297353CC}">
              <c16:uniqueId val="{00000000-3A04-4E40-8C10-B53AE2CAB7EF}"/>
            </c:ext>
          </c:extLst>
        </c:ser>
        <c:ser>
          <c:idx val="1"/>
          <c:order val="1"/>
          <c:tx>
            <c:strRef>
              <c:f>Sheet1!$C$1</c:f>
              <c:strCache>
                <c:ptCount val="1"/>
                <c:pt idx="0">
                  <c:v>Column1</c:v>
                </c:pt>
              </c:strCache>
            </c:strRef>
          </c:tx>
          <c:invertIfNegative val="0"/>
          <c:cat>
            <c:strRef>
              <c:f>Sheet1!$A$2:$A$7</c:f>
              <c:strCache>
                <c:ptCount val="6"/>
                <c:pt idx="0">
                  <c:v>Clin Fx</c:v>
                </c:pt>
                <c:pt idx="1">
                  <c:v>Clin Fx + Heel US</c:v>
                </c:pt>
                <c:pt idx="2">
                  <c:v>Clin Fx + BMD</c:v>
                </c:pt>
                <c:pt idx="3">
                  <c:v>Clin Fx + BMD + VFA</c:v>
                </c:pt>
                <c:pt idx="4">
                  <c:v>FRAX BMD</c:v>
                </c:pt>
                <c:pt idx="5">
                  <c:v>FRAX BMI</c:v>
                </c:pt>
              </c:strCache>
            </c:strRef>
          </c:cat>
          <c:val>
            <c:numRef>
              <c:f>Sheet1!$C$2:$C$7</c:f>
              <c:numCache>
                <c:formatCode>General</c:formatCode>
                <c:ptCount val="6"/>
              </c:numCache>
            </c:numRef>
          </c:val>
          <c:extLst>
            <c:ext xmlns:c16="http://schemas.microsoft.com/office/drawing/2014/chart" uri="{C3380CC4-5D6E-409C-BE32-E72D297353CC}">
              <c16:uniqueId val="{00000001-3A04-4E40-8C10-B53AE2CAB7EF}"/>
            </c:ext>
          </c:extLst>
        </c:ser>
        <c:ser>
          <c:idx val="2"/>
          <c:order val="2"/>
          <c:tx>
            <c:strRef>
              <c:f>Sheet1!$D$1</c:f>
              <c:strCache>
                <c:ptCount val="1"/>
                <c:pt idx="0">
                  <c:v>Column2</c:v>
                </c:pt>
              </c:strCache>
            </c:strRef>
          </c:tx>
          <c:invertIfNegative val="0"/>
          <c:cat>
            <c:strRef>
              <c:f>Sheet1!$A$2:$A$7</c:f>
              <c:strCache>
                <c:ptCount val="6"/>
                <c:pt idx="0">
                  <c:v>Clin Fx</c:v>
                </c:pt>
                <c:pt idx="1">
                  <c:v>Clin Fx + Heel US</c:v>
                </c:pt>
                <c:pt idx="2">
                  <c:v>Clin Fx + BMD</c:v>
                </c:pt>
                <c:pt idx="3">
                  <c:v>Clin Fx + BMD + VFA</c:v>
                </c:pt>
                <c:pt idx="4">
                  <c:v>FRAX BMD</c:v>
                </c:pt>
                <c:pt idx="5">
                  <c:v>FRAX BMI</c:v>
                </c:pt>
              </c:strCache>
            </c:strRef>
          </c:cat>
          <c:val>
            <c:numRef>
              <c:f>Sheet1!$D$2:$D$7</c:f>
            </c:numRef>
          </c:val>
          <c:extLst>
            <c:ext xmlns:c16="http://schemas.microsoft.com/office/drawing/2014/chart" uri="{C3380CC4-5D6E-409C-BE32-E72D297353CC}">
              <c16:uniqueId val="{00000002-3A04-4E40-8C10-B53AE2CAB7EF}"/>
            </c:ext>
          </c:extLst>
        </c:ser>
        <c:dLbls>
          <c:showLegendKey val="0"/>
          <c:showVal val="0"/>
          <c:showCatName val="0"/>
          <c:showSerName val="0"/>
          <c:showPercent val="0"/>
          <c:showBubbleSize val="0"/>
        </c:dLbls>
        <c:gapWidth val="150"/>
        <c:axId val="295818784"/>
        <c:axId val="299619512"/>
      </c:barChart>
      <c:catAx>
        <c:axId val="295818784"/>
        <c:scaling>
          <c:orientation val="minMax"/>
        </c:scaling>
        <c:delete val="0"/>
        <c:axPos val="l"/>
        <c:numFmt formatCode="General" sourceLinked="0"/>
        <c:majorTickMark val="out"/>
        <c:minorTickMark val="none"/>
        <c:tickLblPos val="nextTo"/>
        <c:crossAx val="299619512"/>
        <c:crosses val="autoZero"/>
        <c:auto val="1"/>
        <c:lblAlgn val="ctr"/>
        <c:lblOffset val="100"/>
        <c:noMultiLvlLbl val="0"/>
      </c:catAx>
      <c:valAx>
        <c:axId val="299619512"/>
        <c:scaling>
          <c:orientation val="minMax"/>
          <c:max val="100"/>
        </c:scaling>
        <c:delete val="0"/>
        <c:axPos val="b"/>
        <c:majorGridlines/>
        <c:title>
          <c:tx>
            <c:rich>
              <a:bodyPr/>
              <a:lstStyle/>
              <a:p>
                <a:pPr>
                  <a:defRPr/>
                </a:pPr>
                <a:r>
                  <a:rPr lang="en-US"/>
                  <a:t>Proportion of NH Women &gt; 65 yrs Eligible for Treatment</a:t>
                </a:r>
              </a:p>
            </c:rich>
          </c:tx>
          <c:layout>
            <c:manualLayout>
              <c:xMode val="edge"/>
              <c:yMode val="edge"/>
              <c:x val="0.32503526902887137"/>
              <c:y val="0.89875000000000016"/>
            </c:manualLayout>
          </c:layout>
          <c:overlay val="0"/>
        </c:title>
        <c:numFmt formatCode="General" sourceLinked="1"/>
        <c:majorTickMark val="out"/>
        <c:minorTickMark val="none"/>
        <c:tickLblPos val="nextTo"/>
        <c:crossAx val="2958187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Nonfrail</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55-64</c:v>
                </c:pt>
                <c:pt idx="1">
                  <c:v>65-74</c:v>
                </c:pt>
                <c:pt idx="2">
                  <c:v>&gt;75</c:v>
                </c:pt>
              </c:strCache>
            </c:strRef>
          </c:cat>
          <c:val>
            <c:numRef>
              <c:f>Sheet1!$B$2:$B$4</c:f>
              <c:numCache>
                <c:formatCode>General</c:formatCode>
                <c:ptCount val="3"/>
                <c:pt idx="0">
                  <c:v>12</c:v>
                </c:pt>
                <c:pt idx="1">
                  <c:v>11</c:v>
                </c:pt>
                <c:pt idx="2">
                  <c:v>13</c:v>
                </c:pt>
              </c:numCache>
            </c:numRef>
          </c:val>
          <c:extLst>
            <c:ext xmlns:c16="http://schemas.microsoft.com/office/drawing/2014/chart" uri="{C3380CC4-5D6E-409C-BE32-E72D297353CC}">
              <c16:uniqueId val="{00000000-8B85-4878-BDF6-B611EE86D9D8}"/>
            </c:ext>
          </c:extLst>
        </c:ser>
        <c:ser>
          <c:idx val="1"/>
          <c:order val="1"/>
          <c:tx>
            <c:strRef>
              <c:f>Sheet1!$C$1</c:f>
              <c:strCache>
                <c:ptCount val="1"/>
                <c:pt idx="0">
                  <c:v>Prefrail</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55-64</c:v>
                </c:pt>
                <c:pt idx="1">
                  <c:v>65-74</c:v>
                </c:pt>
                <c:pt idx="2">
                  <c:v>&gt;75</c:v>
                </c:pt>
              </c:strCache>
            </c:strRef>
          </c:cat>
          <c:val>
            <c:numRef>
              <c:f>Sheet1!$C$2:$C$4</c:f>
              <c:numCache>
                <c:formatCode>General</c:formatCode>
                <c:ptCount val="3"/>
                <c:pt idx="0">
                  <c:v>16</c:v>
                </c:pt>
                <c:pt idx="1">
                  <c:v>17</c:v>
                </c:pt>
                <c:pt idx="2">
                  <c:v>18</c:v>
                </c:pt>
              </c:numCache>
            </c:numRef>
          </c:val>
          <c:extLst>
            <c:ext xmlns:c16="http://schemas.microsoft.com/office/drawing/2014/chart" uri="{C3380CC4-5D6E-409C-BE32-E72D297353CC}">
              <c16:uniqueId val="{00000001-8B85-4878-BDF6-B611EE86D9D8}"/>
            </c:ext>
          </c:extLst>
        </c:ser>
        <c:ser>
          <c:idx val="2"/>
          <c:order val="2"/>
          <c:tx>
            <c:strRef>
              <c:f>Sheet1!$D$1</c:f>
              <c:strCache>
                <c:ptCount val="1"/>
                <c:pt idx="0">
                  <c:v>Frail</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55-64</c:v>
                </c:pt>
                <c:pt idx="1">
                  <c:v>65-74</c:v>
                </c:pt>
                <c:pt idx="2">
                  <c:v>&gt;75</c:v>
                </c:pt>
              </c:strCache>
            </c:strRef>
          </c:cat>
          <c:val>
            <c:numRef>
              <c:f>Sheet1!$D$2:$D$4</c:f>
              <c:numCache>
                <c:formatCode>General</c:formatCode>
                <c:ptCount val="3"/>
                <c:pt idx="0">
                  <c:v>35</c:v>
                </c:pt>
                <c:pt idx="1">
                  <c:v>29</c:v>
                </c:pt>
                <c:pt idx="2">
                  <c:v>30</c:v>
                </c:pt>
              </c:numCache>
            </c:numRef>
          </c:val>
          <c:extLst>
            <c:ext xmlns:c16="http://schemas.microsoft.com/office/drawing/2014/chart" uri="{C3380CC4-5D6E-409C-BE32-E72D297353CC}">
              <c16:uniqueId val="{00000002-8B85-4878-BDF6-B611EE86D9D8}"/>
            </c:ext>
          </c:extLst>
        </c:ser>
        <c:dLbls>
          <c:showLegendKey val="0"/>
          <c:showVal val="0"/>
          <c:showCatName val="0"/>
          <c:showSerName val="0"/>
          <c:showPercent val="0"/>
          <c:showBubbleSize val="0"/>
        </c:dLbls>
        <c:gapWidth val="150"/>
        <c:axId val="295818392"/>
        <c:axId val="296795008"/>
      </c:barChart>
      <c:catAx>
        <c:axId val="295818392"/>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Age (years)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96795008"/>
        <c:crosses val="autoZero"/>
        <c:auto val="1"/>
        <c:lblAlgn val="ctr"/>
        <c:lblOffset val="100"/>
        <c:noMultiLvlLbl val="0"/>
      </c:catAx>
      <c:valAx>
        <c:axId val="296795008"/>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Proportion with Fall or Fracture</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958183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1"/>
    <c:plotArea>
      <c:layout/>
      <c:barChart>
        <c:barDir val="col"/>
        <c:grouping val="clustered"/>
        <c:varyColors val="0"/>
        <c:ser>
          <c:idx val="0"/>
          <c:order val="0"/>
          <c:tx>
            <c:strRef>
              <c:f>Sheet1!$B$1</c:f>
              <c:strCache>
                <c:ptCount val="1"/>
                <c:pt idx="0">
                  <c:v>Column1</c:v>
                </c:pt>
              </c:strCache>
            </c:strRef>
          </c:tx>
          <c:invertIfNegative val="0"/>
          <c:cat>
            <c:strRef>
              <c:f>Sheet1!$A$2:$A$5</c:f>
              <c:strCache>
                <c:ptCount val="4"/>
                <c:pt idx="0">
                  <c:v>Incontinence</c:v>
                </c:pt>
                <c:pt idx="1">
                  <c:v>Low Vision</c:v>
                </c:pt>
                <c:pt idx="2">
                  <c:v>Dependent Transfers</c:v>
                </c:pt>
                <c:pt idx="3">
                  <c:v>PT/OT </c:v>
                </c:pt>
              </c:strCache>
            </c:strRef>
          </c:cat>
          <c:val>
            <c:numRef>
              <c:f>Sheet1!$B$2:$B$5</c:f>
              <c:numCache>
                <c:formatCode>General</c:formatCode>
                <c:ptCount val="4"/>
                <c:pt idx="0">
                  <c:v>0.7</c:v>
                </c:pt>
                <c:pt idx="1">
                  <c:v>0.7</c:v>
                </c:pt>
                <c:pt idx="2">
                  <c:v>0.7</c:v>
                </c:pt>
                <c:pt idx="3">
                  <c:v>1.4</c:v>
                </c:pt>
              </c:numCache>
            </c:numRef>
          </c:val>
          <c:extLst>
            <c:ext xmlns:c16="http://schemas.microsoft.com/office/drawing/2014/chart" uri="{C3380CC4-5D6E-409C-BE32-E72D297353CC}">
              <c16:uniqueId val="{00000000-0AE8-4162-95A0-460B6847A9B4}"/>
            </c:ext>
          </c:extLst>
        </c:ser>
        <c:dLbls>
          <c:showLegendKey val="0"/>
          <c:showVal val="0"/>
          <c:showCatName val="0"/>
          <c:showSerName val="0"/>
          <c:showPercent val="0"/>
          <c:showBubbleSize val="0"/>
        </c:dLbls>
        <c:gapWidth val="150"/>
        <c:axId val="299618728"/>
        <c:axId val="299619120"/>
      </c:barChart>
      <c:catAx>
        <c:axId val="299618728"/>
        <c:scaling>
          <c:orientation val="minMax"/>
        </c:scaling>
        <c:delete val="0"/>
        <c:axPos val="b"/>
        <c:numFmt formatCode="General" sourceLinked="0"/>
        <c:majorTickMark val="out"/>
        <c:minorTickMark val="none"/>
        <c:tickLblPos val="nextTo"/>
        <c:crossAx val="299619120"/>
        <c:crosses val="autoZero"/>
        <c:auto val="1"/>
        <c:lblAlgn val="ctr"/>
        <c:lblOffset val="100"/>
        <c:noMultiLvlLbl val="0"/>
      </c:catAx>
      <c:valAx>
        <c:axId val="299619120"/>
        <c:scaling>
          <c:orientation val="minMax"/>
          <c:max val="3"/>
        </c:scaling>
        <c:delete val="0"/>
        <c:axPos val="l"/>
        <c:majorGridlines/>
        <c:title>
          <c:tx>
            <c:rich>
              <a:bodyPr rot="-5400000" vert="horz"/>
              <a:lstStyle/>
              <a:p>
                <a:pPr>
                  <a:defRPr/>
                </a:pPr>
                <a:r>
                  <a:rPr lang="en-US"/>
                  <a:t>Adjusted OR</a:t>
                </a:r>
              </a:p>
            </c:rich>
          </c:tx>
          <c:overlay val="0"/>
        </c:title>
        <c:numFmt formatCode="General" sourceLinked="1"/>
        <c:majorTickMark val="out"/>
        <c:minorTickMark val="none"/>
        <c:tickLblPos val="nextTo"/>
        <c:crossAx val="2996187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125">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1">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8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2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image" Target="../media/image17.jpg"/></Relationships>
</file>

<file path=ppt/diagrams/_rels/data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svg"/><Relationship Id="rId4" Type="http://schemas.openxmlformats.org/officeDocument/2006/relationships/image" Target="../media/image4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image" Target="../media/image17.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sv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D3B3B-1FEF-4CCB-AF74-E7D25D653AC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43658762-6E89-46CE-BC03-E3111CA2F256}">
      <dgm:prSet phldrT="[Text]" phldr="0"/>
      <dgm:spPr/>
      <dgm:t>
        <a:bodyPr/>
        <a:lstStyle/>
        <a:p>
          <a:r>
            <a:rPr lang="en-US" dirty="0"/>
            <a:t>Arthritis and Musculoskeletal Conditions </a:t>
          </a:r>
        </a:p>
      </dgm:t>
    </dgm:pt>
    <dgm:pt modelId="{A62248D7-78B9-481B-AC97-A8E19A6B621E}" type="parTrans" cxnId="{804BA607-253B-4559-A45C-4D780DC531C7}">
      <dgm:prSet/>
      <dgm:spPr/>
      <dgm:t>
        <a:bodyPr/>
        <a:lstStyle/>
        <a:p>
          <a:endParaRPr lang="en-US"/>
        </a:p>
      </dgm:t>
    </dgm:pt>
    <dgm:pt modelId="{A212A515-5331-4CA9-91B3-770909A636E3}" type="sibTrans" cxnId="{804BA607-253B-4559-A45C-4D780DC531C7}">
      <dgm:prSet/>
      <dgm:spPr/>
      <dgm:t>
        <a:bodyPr/>
        <a:lstStyle/>
        <a:p>
          <a:endParaRPr lang="en-US"/>
        </a:p>
      </dgm:t>
    </dgm:pt>
    <dgm:pt modelId="{A02B5D0D-9BC8-4DD2-8CED-393C2FF7AE97}">
      <dgm:prSet phldrT="[Text]" phldr="0"/>
      <dgm:spPr/>
      <dgm:t>
        <a:bodyPr/>
        <a:lstStyle/>
        <a:p>
          <a:r>
            <a:rPr lang="en-US" dirty="0"/>
            <a:t>Dementia</a:t>
          </a:r>
        </a:p>
      </dgm:t>
    </dgm:pt>
    <dgm:pt modelId="{0F7B3367-FCBA-473E-A353-E26ED24F7BC7}" type="parTrans" cxnId="{09A492A0-EF92-4E8E-9124-13C4369FE2E9}">
      <dgm:prSet/>
      <dgm:spPr/>
      <dgm:t>
        <a:bodyPr/>
        <a:lstStyle/>
        <a:p>
          <a:endParaRPr lang="en-US"/>
        </a:p>
      </dgm:t>
    </dgm:pt>
    <dgm:pt modelId="{81DA124A-1F8D-4E0E-9F36-F221E698C778}" type="sibTrans" cxnId="{09A492A0-EF92-4E8E-9124-13C4369FE2E9}">
      <dgm:prSet/>
      <dgm:spPr/>
      <dgm:t>
        <a:bodyPr/>
        <a:lstStyle/>
        <a:p>
          <a:endParaRPr lang="en-US"/>
        </a:p>
      </dgm:t>
    </dgm:pt>
    <dgm:pt modelId="{18E08D7A-8E09-41A9-AE0D-491E2B26ADC6}">
      <dgm:prSet phldrT="[Text]" phldr="0"/>
      <dgm:spPr/>
      <dgm:t>
        <a:bodyPr/>
        <a:lstStyle/>
        <a:p>
          <a:r>
            <a:rPr lang="en-US" dirty="0"/>
            <a:t>Injurious Falls and Fractures</a:t>
          </a:r>
        </a:p>
      </dgm:t>
    </dgm:pt>
    <dgm:pt modelId="{A2988264-4901-4FCE-9528-65409FB16C47}" type="parTrans" cxnId="{618FA1DF-B919-4AB6-81DB-60EC5929CA58}">
      <dgm:prSet/>
      <dgm:spPr/>
      <dgm:t>
        <a:bodyPr/>
        <a:lstStyle/>
        <a:p>
          <a:endParaRPr lang="en-US"/>
        </a:p>
      </dgm:t>
    </dgm:pt>
    <dgm:pt modelId="{A608539E-B944-4653-8D9A-A5472321CB76}" type="sibTrans" cxnId="{618FA1DF-B919-4AB6-81DB-60EC5929CA58}">
      <dgm:prSet/>
      <dgm:spPr/>
      <dgm:t>
        <a:bodyPr/>
        <a:lstStyle/>
        <a:p>
          <a:endParaRPr lang="en-US"/>
        </a:p>
      </dgm:t>
    </dgm:pt>
    <dgm:pt modelId="{41B951CA-9464-496D-8A1E-3D09C1E722F5}" type="pres">
      <dgm:prSet presAssocID="{038D3B3B-1FEF-4CCB-AF74-E7D25D653AC5}" presName="linearFlow" presStyleCnt="0">
        <dgm:presLayoutVars>
          <dgm:dir/>
          <dgm:resizeHandles val="exact"/>
        </dgm:presLayoutVars>
      </dgm:prSet>
      <dgm:spPr/>
    </dgm:pt>
    <dgm:pt modelId="{259E70F8-E8D2-4B8D-B6E6-ADDAAB7904A6}" type="pres">
      <dgm:prSet presAssocID="{43658762-6E89-46CE-BC03-E3111CA2F256}" presName="composite" presStyleCnt="0"/>
      <dgm:spPr/>
    </dgm:pt>
    <dgm:pt modelId="{0D93097B-029E-4A14-812A-E641EB7A6394}" type="pres">
      <dgm:prSet presAssocID="{43658762-6E89-46CE-BC03-E3111CA2F256}" presName="imgShp" presStyleLbl="fgImgPlace1" presStyleIdx="0" presStyleCnt="3"/>
      <dgm:spPr>
        <a:blipFill>
          <a:blip xmlns:r="http://schemas.openxmlformats.org/officeDocument/2006/relationships" r:embed="rId1"/>
          <a:srcRect/>
          <a:stretch>
            <a:fillRect/>
          </a:stretch>
        </a:blipFill>
      </dgm:spPr>
    </dgm:pt>
    <dgm:pt modelId="{F498813E-293D-47BD-87B3-E264E65DF0E2}" type="pres">
      <dgm:prSet presAssocID="{43658762-6E89-46CE-BC03-E3111CA2F256}" presName="txShp" presStyleLbl="node1" presStyleIdx="0" presStyleCnt="3">
        <dgm:presLayoutVars>
          <dgm:bulletEnabled val="1"/>
        </dgm:presLayoutVars>
      </dgm:prSet>
      <dgm:spPr/>
    </dgm:pt>
    <dgm:pt modelId="{BBD6B42D-5AC9-4479-B925-7DBC11B590C8}" type="pres">
      <dgm:prSet presAssocID="{A212A515-5331-4CA9-91B3-770909A636E3}" presName="spacing" presStyleCnt="0"/>
      <dgm:spPr/>
    </dgm:pt>
    <dgm:pt modelId="{C43BE999-C476-4AB7-96EB-F0D3ADC6C4E8}" type="pres">
      <dgm:prSet presAssocID="{A02B5D0D-9BC8-4DD2-8CED-393C2FF7AE97}" presName="composite" presStyleCnt="0"/>
      <dgm:spPr/>
    </dgm:pt>
    <dgm:pt modelId="{A91F3A47-4FB3-4FFD-8A56-05EC8D22458C}" type="pres">
      <dgm:prSet presAssocID="{A02B5D0D-9BC8-4DD2-8CED-393C2FF7AE97}" presName="imgShp" presStyleLbl="fgImgPlace1" presStyleIdx="1" presStyleCnt="3"/>
      <dgm:spPr>
        <a:blipFill>
          <a:blip xmlns:r="http://schemas.openxmlformats.org/officeDocument/2006/relationships" r:embed="rId2"/>
          <a:srcRect/>
          <a:stretch>
            <a:fillRect l="-17000" r="-17000"/>
          </a:stretch>
        </a:blipFill>
      </dgm:spPr>
    </dgm:pt>
    <dgm:pt modelId="{6F5574CC-EC9C-42CC-A3AF-DD39311A3F8D}" type="pres">
      <dgm:prSet presAssocID="{A02B5D0D-9BC8-4DD2-8CED-393C2FF7AE97}" presName="txShp" presStyleLbl="node1" presStyleIdx="1" presStyleCnt="3">
        <dgm:presLayoutVars>
          <dgm:bulletEnabled val="1"/>
        </dgm:presLayoutVars>
      </dgm:prSet>
      <dgm:spPr/>
    </dgm:pt>
    <dgm:pt modelId="{C6303B71-78E6-4C39-87C3-D81681AC41E1}" type="pres">
      <dgm:prSet presAssocID="{81DA124A-1F8D-4E0E-9F36-F221E698C778}" presName="spacing" presStyleCnt="0"/>
      <dgm:spPr/>
    </dgm:pt>
    <dgm:pt modelId="{4B4E604C-3DA2-4C0E-90DF-983214FA6106}" type="pres">
      <dgm:prSet presAssocID="{18E08D7A-8E09-41A9-AE0D-491E2B26ADC6}" presName="composite" presStyleCnt="0"/>
      <dgm:spPr/>
    </dgm:pt>
    <dgm:pt modelId="{6694AFB5-336D-49E9-B758-C20A6B9AA4ED}" type="pres">
      <dgm:prSet presAssocID="{18E08D7A-8E09-41A9-AE0D-491E2B26ADC6}" presName="imgShp" presStyleLbl="fgImgPlace1" presStyleIdx="2" presStyleCnt="3"/>
      <dgm:spPr>
        <a:blipFill>
          <a:blip xmlns:r="http://schemas.openxmlformats.org/officeDocument/2006/relationships" r:embed="rId3"/>
          <a:srcRect/>
          <a:stretch>
            <a:fillRect l="-13000" r="-13000"/>
          </a:stretch>
        </a:blipFill>
      </dgm:spPr>
    </dgm:pt>
    <dgm:pt modelId="{00FB9E77-8B8C-460E-8C09-586BABAC9BFF}" type="pres">
      <dgm:prSet presAssocID="{18E08D7A-8E09-41A9-AE0D-491E2B26ADC6}" presName="txShp" presStyleLbl="node1" presStyleIdx="2" presStyleCnt="3">
        <dgm:presLayoutVars>
          <dgm:bulletEnabled val="1"/>
        </dgm:presLayoutVars>
      </dgm:prSet>
      <dgm:spPr/>
    </dgm:pt>
  </dgm:ptLst>
  <dgm:cxnLst>
    <dgm:cxn modelId="{804BA607-253B-4559-A45C-4D780DC531C7}" srcId="{038D3B3B-1FEF-4CCB-AF74-E7D25D653AC5}" destId="{43658762-6E89-46CE-BC03-E3111CA2F256}" srcOrd="0" destOrd="0" parTransId="{A62248D7-78B9-481B-AC97-A8E19A6B621E}" sibTransId="{A212A515-5331-4CA9-91B3-770909A636E3}"/>
    <dgm:cxn modelId="{77C3992A-E254-424C-9B91-5A5C026E5942}" type="presOf" srcId="{18E08D7A-8E09-41A9-AE0D-491E2B26ADC6}" destId="{00FB9E77-8B8C-460E-8C09-586BABAC9BFF}" srcOrd="0" destOrd="0" presId="urn:microsoft.com/office/officeart/2005/8/layout/vList3"/>
    <dgm:cxn modelId="{2D850F34-7EC4-422E-A8FF-218C63A1FDEB}" type="presOf" srcId="{43658762-6E89-46CE-BC03-E3111CA2F256}" destId="{F498813E-293D-47BD-87B3-E264E65DF0E2}" srcOrd="0" destOrd="0" presId="urn:microsoft.com/office/officeart/2005/8/layout/vList3"/>
    <dgm:cxn modelId="{1455A242-81A0-47ED-90DB-5576FE2B143C}" type="presOf" srcId="{A02B5D0D-9BC8-4DD2-8CED-393C2FF7AE97}" destId="{6F5574CC-EC9C-42CC-A3AF-DD39311A3F8D}" srcOrd="0" destOrd="0" presId="urn:microsoft.com/office/officeart/2005/8/layout/vList3"/>
    <dgm:cxn modelId="{09A492A0-EF92-4E8E-9124-13C4369FE2E9}" srcId="{038D3B3B-1FEF-4CCB-AF74-E7D25D653AC5}" destId="{A02B5D0D-9BC8-4DD2-8CED-393C2FF7AE97}" srcOrd="1" destOrd="0" parTransId="{0F7B3367-FCBA-473E-A353-E26ED24F7BC7}" sibTransId="{81DA124A-1F8D-4E0E-9F36-F221E698C778}"/>
    <dgm:cxn modelId="{AD0783A2-B7FA-4331-B048-AE8AD09210CE}" type="presOf" srcId="{038D3B3B-1FEF-4CCB-AF74-E7D25D653AC5}" destId="{41B951CA-9464-496D-8A1E-3D09C1E722F5}" srcOrd="0" destOrd="0" presId="urn:microsoft.com/office/officeart/2005/8/layout/vList3"/>
    <dgm:cxn modelId="{618FA1DF-B919-4AB6-81DB-60EC5929CA58}" srcId="{038D3B3B-1FEF-4CCB-AF74-E7D25D653AC5}" destId="{18E08D7A-8E09-41A9-AE0D-491E2B26ADC6}" srcOrd="2" destOrd="0" parTransId="{A2988264-4901-4FCE-9528-65409FB16C47}" sibTransId="{A608539E-B944-4653-8D9A-A5472321CB76}"/>
    <dgm:cxn modelId="{FF293830-4698-466A-851F-451E8C80F8B0}" type="presParOf" srcId="{41B951CA-9464-496D-8A1E-3D09C1E722F5}" destId="{259E70F8-E8D2-4B8D-B6E6-ADDAAB7904A6}" srcOrd="0" destOrd="0" presId="urn:microsoft.com/office/officeart/2005/8/layout/vList3"/>
    <dgm:cxn modelId="{DAAA38A1-07C6-4D8A-8B3E-10239A0E34F9}" type="presParOf" srcId="{259E70F8-E8D2-4B8D-B6E6-ADDAAB7904A6}" destId="{0D93097B-029E-4A14-812A-E641EB7A6394}" srcOrd="0" destOrd="0" presId="urn:microsoft.com/office/officeart/2005/8/layout/vList3"/>
    <dgm:cxn modelId="{AF20EB78-BBEB-4567-B137-D9D792385DD4}" type="presParOf" srcId="{259E70F8-E8D2-4B8D-B6E6-ADDAAB7904A6}" destId="{F498813E-293D-47BD-87B3-E264E65DF0E2}" srcOrd="1" destOrd="0" presId="urn:microsoft.com/office/officeart/2005/8/layout/vList3"/>
    <dgm:cxn modelId="{6806EFF9-828D-4124-8B5F-2B2C53E0B1F5}" type="presParOf" srcId="{41B951CA-9464-496D-8A1E-3D09C1E722F5}" destId="{BBD6B42D-5AC9-4479-B925-7DBC11B590C8}" srcOrd="1" destOrd="0" presId="urn:microsoft.com/office/officeart/2005/8/layout/vList3"/>
    <dgm:cxn modelId="{E29ADB56-F8C2-4779-B0CF-7C9E2DFA8518}" type="presParOf" srcId="{41B951CA-9464-496D-8A1E-3D09C1E722F5}" destId="{C43BE999-C476-4AB7-96EB-F0D3ADC6C4E8}" srcOrd="2" destOrd="0" presId="urn:microsoft.com/office/officeart/2005/8/layout/vList3"/>
    <dgm:cxn modelId="{859BDA08-DC60-4303-BCED-6B4DBC9CA417}" type="presParOf" srcId="{C43BE999-C476-4AB7-96EB-F0D3ADC6C4E8}" destId="{A91F3A47-4FB3-4FFD-8A56-05EC8D22458C}" srcOrd="0" destOrd="0" presId="urn:microsoft.com/office/officeart/2005/8/layout/vList3"/>
    <dgm:cxn modelId="{5758E287-F5B8-47B8-937B-40DB7E6BB6F2}" type="presParOf" srcId="{C43BE999-C476-4AB7-96EB-F0D3ADC6C4E8}" destId="{6F5574CC-EC9C-42CC-A3AF-DD39311A3F8D}" srcOrd="1" destOrd="0" presId="urn:microsoft.com/office/officeart/2005/8/layout/vList3"/>
    <dgm:cxn modelId="{1ECE2ED6-238E-420D-9F3A-A21FE0185C4A}" type="presParOf" srcId="{41B951CA-9464-496D-8A1E-3D09C1E722F5}" destId="{C6303B71-78E6-4C39-87C3-D81681AC41E1}" srcOrd="3" destOrd="0" presId="urn:microsoft.com/office/officeart/2005/8/layout/vList3"/>
    <dgm:cxn modelId="{79758366-8456-409A-B71C-8825C53B6224}" type="presParOf" srcId="{41B951CA-9464-496D-8A1E-3D09C1E722F5}" destId="{4B4E604C-3DA2-4C0E-90DF-983214FA6106}" srcOrd="4" destOrd="0" presId="urn:microsoft.com/office/officeart/2005/8/layout/vList3"/>
    <dgm:cxn modelId="{28222E7F-594D-46E5-9C64-61DB951BAD4E}" type="presParOf" srcId="{4B4E604C-3DA2-4C0E-90DF-983214FA6106}" destId="{6694AFB5-336D-49E9-B758-C20A6B9AA4ED}" srcOrd="0" destOrd="0" presId="urn:microsoft.com/office/officeart/2005/8/layout/vList3"/>
    <dgm:cxn modelId="{D8CC68D1-13CF-427D-9CDD-5F90B6B112DD}" type="presParOf" srcId="{4B4E604C-3DA2-4C0E-90DF-983214FA6106}" destId="{00FB9E77-8B8C-460E-8C09-586BABAC9BF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098482-3EDC-4A62-909D-7F6B3F03E19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B2DDC7C-BBCA-4C4B-A991-F86DE612189C}">
      <dgm:prSet phldrT="[Text]"/>
      <dgm:spPr/>
      <dgm:t>
        <a:bodyPr/>
        <a:lstStyle/>
        <a:p>
          <a:r>
            <a:rPr lang="en-US" dirty="0"/>
            <a:t>“In general, a high level of evidence suggests that bisphosphonates are at least as effective for older people as for younger”</a:t>
          </a:r>
        </a:p>
        <a:p>
          <a:r>
            <a:rPr lang="en-US" dirty="0">
              <a:solidFill>
                <a:schemeClr val="tx1"/>
              </a:solidFill>
            </a:rPr>
            <a:t>AHRQ Evidence Synthesis</a:t>
          </a:r>
        </a:p>
      </dgm:t>
    </dgm:pt>
    <dgm:pt modelId="{001B496C-5A65-4D4B-9DB8-E0476653A56D}" type="parTrans" cxnId="{AB5CAE10-E221-47D0-BFBC-B1A5742B38DB}">
      <dgm:prSet/>
      <dgm:spPr/>
      <dgm:t>
        <a:bodyPr/>
        <a:lstStyle/>
        <a:p>
          <a:endParaRPr lang="en-US"/>
        </a:p>
      </dgm:t>
    </dgm:pt>
    <dgm:pt modelId="{90D54E19-7125-4AB9-8D35-35EC5086D6E4}" type="sibTrans" cxnId="{AB5CAE10-E221-47D0-BFBC-B1A5742B38DB}">
      <dgm:prSet/>
      <dgm:spPr/>
      <dgm:t>
        <a:bodyPr/>
        <a:lstStyle/>
        <a:p>
          <a:endParaRPr lang="en-US"/>
        </a:p>
      </dgm:t>
    </dgm:pt>
    <dgm:pt modelId="{FB23319E-5477-456B-8A04-4BD959A9C6CD}">
      <dgm:prSet phldrT="[Text]" phldr="0"/>
      <dgm:spPr/>
      <dgm:t>
        <a:bodyPr/>
        <a:lstStyle/>
        <a:p>
          <a:r>
            <a:rPr lang="en-US" dirty="0"/>
            <a:t>“Frail, multimorbid patients have the highest fracture risk and therefore the most to gain from treatment”</a:t>
          </a:r>
        </a:p>
        <a:p>
          <a:r>
            <a:rPr lang="en-US" dirty="0">
              <a:solidFill>
                <a:schemeClr val="tx1"/>
              </a:solidFill>
            </a:rPr>
            <a:t>UK NOGG Guidance</a:t>
          </a:r>
        </a:p>
      </dgm:t>
    </dgm:pt>
    <dgm:pt modelId="{5DF3C7B7-DADF-435F-B552-7014089C3596}" type="parTrans" cxnId="{9B8FB7E2-9041-4957-BC68-D58CD9936881}">
      <dgm:prSet/>
      <dgm:spPr/>
      <dgm:t>
        <a:bodyPr/>
        <a:lstStyle/>
        <a:p>
          <a:endParaRPr lang="en-US"/>
        </a:p>
      </dgm:t>
    </dgm:pt>
    <dgm:pt modelId="{BB88E7BB-CEF6-41B0-9D5C-09B6B6B13539}" type="sibTrans" cxnId="{9B8FB7E2-9041-4957-BC68-D58CD9936881}">
      <dgm:prSet/>
      <dgm:spPr/>
      <dgm:t>
        <a:bodyPr/>
        <a:lstStyle/>
        <a:p>
          <a:endParaRPr lang="en-US"/>
        </a:p>
      </dgm:t>
    </dgm:pt>
    <dgm:pt modelId="{8E729B1D-4B98-4E05-AA56-93EC363193F9}" type="pres">
      <dgm:prSet presAssocID="{F3098482-3EDC-4A62-909D-7F6B3F03E195}" presName="diagram" presStyleCnt="0">
        <dgm:presLayoutVars>
          <dgm:dir/>
          <dgm:resizeHandles val="exact"/>
        </dgm:presLayoutVars>
      </dgm:prSet>
      <dgm:spPr/>
    </dgm:pt>
    <dgm:pt modelId="{58BA297E-27D1-43E7-83C6-3B04564035EA}" type="pres">
      <dgm:prSet presAssocID="{8B2DDC7C-BBCA-4C4B-A991-F86DE612189C}" presName="node" presStyleLbl="node1" presStyleIdx="0" presStyleCnt="2">
        <dgm:presLayoutVars>
          <dgm:bulletEnabled val="1"/>
        </dgm:presLayoutVars>
      </dgm:prSet>
      <dgm:spPr/>
    </dgm:pt>
    <dgm:pt modelId="{5C5BBBEA-165C-46F9-B365-FF91952487AE}" type="pres">
      <dgm:prSet presAssocID="{90D54E19-7125-4AB9-8D35-35EC5086D6E4}" presName="sibTrans" presStyleCnt="0"/>
      <dgm:spPr/>
    </dgm:pt>
    <dgm:pt modelId="{BD0C1049-8A9A-4D41-A9D8-24AD8EA7FDD6}" type="pres">
      <dgm:prSet presAssocID="{FB23319E-5477-456B-8A04-4BD959A9C6CD}" presName="node" presStyleLbl="node1" presStyleIdx="1" presStyleCnt="2">
        <dgm:presLayoutVars>
          <dgm:bulletEnabled val="1"/>
        </dgm:presLayoutVars>
      </dgm:prSet>
      <dgm:spPr/>
    </dgm:pt>
  </dgm:ptLst>
  <dgm:cxnLst>
    <dgm:cxn modelId="{51D35002-BDC0-4438-8C0A-655FDCEC559D}" type="presOf" srcId="{FB23319E-5477-456B-8A04-4BD959A9C6CD}" destId="{BD0C1049-8A9A-4D41-A9D8-24AD8EA7FDD6}" srcOrd="0" destOrd="0" presId="urn:microsoft.com/office/officeart/2005/8/layout/default"/>
    <dgm:cxn modelId="{AB5CAE10-E221-47D0-BFBC-B1A5742B38DB}" srcId="{F3098482-3EDC-4A62-909D-7F6B3F03E195}" destId="{8B2DDC7C-BBCA-4C4B-A991-F86DE612189C}" srcOrd="0" destOrd="0" parTransId="{001B496C-5A65-4D4B-9DB8-E0476653A56D}" sibTransId="{90D54E19-7125-4AB9-8D35-35EC5086D6E4}"/>
    <dgm:cxn modelId="{70942D6C-2983-4CE7-A7B1-829B833B1183}" type="presOf" srcId="{F3098482-3EDC-4A62-909D-7F6B3F03E195}" destId="{8E729B1D-4B98-4E05-AA56-93EC363193F9}" srcOrd="0" destOrd="0" presId="urn:microsoft.com/office/officeart/2005/8/layout/default"/>
    <dgm:cxn modelId="{4DE2C5AE-342E-45F3-9ECA-CF44B92B66A8}" type="presOf" srcId="{8B2DDC7C-BBCA-4C4B-A991-F86DE612189C}" destId="{58BA297E-27D1-43E7-83C6-3B04564035EA}" srcOrd="0" destOrd="0" presId="urn:microsoft.com/office/officeart/2005/8/layout/default"/>
    <dgm:cxn modelId="{9B8FB7E2-9041-4957-BC68-D58CD9936881}" srcId="{F3098482-3EDC-4A62-909D-7F6B3F03E195}" destId="{FB23319E-5477-456B-8A04-4BD959A9C6CD}" srcOrd="1" destOrd="0" parTransId="{5DF3C7B7-DADF-435F-B552-7014089C3596}" sibTransId="{BB88E7BB-CEF6-41B0-9D5C-09B6B6B13539}"/>
    <dgm:cxn modelId="{011D5606-D6B3-40D5-9569-2B3DF9BBBA90}" type="presParOf" srcId="{8E729B1D-4B98-4E05-AA56-93EC363193F9}" destId="{58BA297E-27D1-43E7-83C6-3B04564035EA}" srcOrd="0" destOrd="0" presId="urn:microsoft.com/office/officeart/2005/8/layout/default"/>
    <dgm:cxn modelId="{7A32D89C-16AB-4F7A-A63C-B736121CC752}" type="presParOf" srcId="{8E729B1D-4B98-4E05-AA56-93EC363193F9}" destId="{5C5BBBEA-165C-46F9-B365-FF91952487AE}" srcOrd="1" destOrd="0" presId="urn:microsoft.com/office/officeart/2005/8/layout/default"/>
    <dgm:cxn modelId="{865C06E5-C66D-4B95-A449-F67B0EA18EEA}" type="presParOf" srcId="{8E729B1D-4B98-4E05-AA56-93EC363193F9}" destId="{BD0C1049-8A9A-4D41-A9D8-24AD8EA7FDD6}"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119EB7-EF2C-4C35-9F24-DB90FADC0B3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26779A7-FD77-44C6-97A4-820D27373806}">
      <dgm:prSet phldrT="[Text]"/>
      <dgm:spPr/>
      <dgm:t>
        <a:bodyPr/>
        <a:lstStyle/>
        <a:p>
          <a:r>
            <a:rPr lang="en-US" dirty="0"/>
            <a:t>Treatment More Appropriate</a:t>
          </a:r>
        </a:p>
      </dgm:t>
    </dgm:pt>
    <dgm:pt modelId="{57FF33FA-2C46-4DA0-A858-21866675E304}" type="parTrans" cxnId="{2DE6340B-C2B9-47C7-A11D-0E61C1F6B424}">
      <dgm:prSet/>
      <dgm:spPr/>
      <dgm:t>
        <a:bodyPr/>
        <a:lstStyle/>
        <a:p>
          <a:endParaRPr lang="en-US"/>
        </a:p>
      </dgm:t>
    </dgm:pt>
    <dgm:pt modelId="{60954FBB-24B2-4D69-AA19-57C7480A8448}" type="sibTrans" cxnId="{2DE6340B-C2B9-47C7-A11D-0E61C1F6B424}">
      <dgm:prSet/>
      <dgm:spPr/>
      <dgm:t>
        <a:bodyPr/>
        <a:lstStyle/>
        <a:p>
          <a:endParaRPr lang="en-US"/>
        </a:p>
      </dgm:t>
    </dgm:pt>
    <dgm:pt modelId="{28266CE5-8DBC-4996-AB9F-B9F84195896F}">
      <dgm:prSet phldrT="[Text]"/>
      <dgm:spPr/>
      <dgm:t>
        <a:bodyPr/>
        <a:lstStyle/>
        <a:p>
          <a:r>
            <a:rPr lang="en-US" dirty="0"/>
            <a:t>High fracture risk (FRAX, </a:t>
          </a:r>
          <a:r>
            <a:rPr lang="en-US" dirty="0" err="1"/>
            <a:t>FRAiL</a:t>
          </a:r>
          <a:r>
            <a:rPr lang="en-US" dirty="0"/>
            <a:t>, steroids, etc.)</a:t>
          </a:r>
        </a:p>
      </dgm:t>
    </dgm:pt>
    <dgm:pt modelId="{8B99C0AF-A47E-4E5B-9E97-1ED7220B2784}" type="parTrans" cxnId="{0AD7C570-7A20-4DDB-B2D7-826FE039EE47}">
      <dgm:prSet/>
      <dgm:spPr/>
      <dgm:t>
        <a:bodyPr/>
        <a:lstStyle/>
        <a:p>
          <a:endParaRPr lang="en-US"/>
        </a:p>
      </dgm:t>
    </dgm:pt>
    <dgm:pt modelId="{0CA9C79C-CCF7-4F98-A9F5-7A5099F91714}" type="sibTrans" cxnId="{0AD7C570-7A20-4DDB-B2D7-826FE039EE47}">
      <dgm:prSet/>
      <dgm:spPr/>
      <dgm:t>
        <a:bodyPr/>
        <a:lstStyle/>
        <a:p>
          <a:endParaRPr lang="en-US"/>
        </a:p>
      </dgm:t>
    </dgm:pt>
    <dgm:pt modelId="{78B68DE8-71F5-4618-8B4E-323074612592}">
      <dgm:prSet phldrT="[Text]"/>
      <dgm:spPr/>
      <dgm:t>
        <a:bodyPr/>
        <a:lstStyle/>
        <a:p>
          <a:r>
            <a:rPr lang="en-US" dirty="0"/>
            <a:t>&gt;2 year life expectancy</a:t>
          </a:r>
        </a:p>
      </dgm:t>
    </dgm:pt>
    <dgm:pt modelId="{123C3C13-C416-4DCB-85BE-CBCC61CCB58F}" type="parTrans" cxnId="{55A1F4EC-5F34-4EF6-BBD4-118F6FE5E06D}">
      <dgm:prSet/>
      <dgm:spPr/>
      <dgm:t>
        <a:bodyPr/>
        <a:lstStyle/>
        <a:p>
          <a:endParaRPr lang="en-US"/>
        </a:p>
      </dgm:t>
    </dgm:pt>
    <dgm:pt modelId="{17BEEAFF-A508-4A35-BFF6-0289DFD90A96}" type="sibTrans" cxnId="{55A1F4EC-5F34-4EF6-BBD4-118F6FE5E06D}">
      <dgm:prSet/>
      <dgm:spPr/>
      <dgm:t>
        <a:bodyPr/>
        <a:lstStyle/>
        <a:p>
          <a:endParaRPr lang="en-US"/>
        </a:p>
      </dgm:t>
    </dgm:pt>
    <dgm:pt modelId="{F5BF4D98-3840-4E03-8531-6C6F8F733DFD}">
      <dgm:prSet phldrT="[Text]"/>
      <dgm:spPr/>
      <dgm:t>
        <a:bodyPr/>
        <a:lstStyle/>
        <a:p>
          <a:r>
            <a:rPr lang="en-US" dirty="0"/>
            <a:t>Treatment Less Appropriate</a:t>
          </a:r>
        </a:p>
      </dgm:t>
    </dgm:pt>
    <dgm:pt modelId="{60E56194-176E-4827-88C7-6CDA5D5C4FEC}" type="parTrans" cxnId="{16E2E04B-5A9D-4F10-A4A2-D7255BAC6708}">
      <dgm:prSet/>
      <dgm:spPr/>
      <dgm:t>
        <a:bodyPr/>
        <a:lstStyle/>
        <a:p>
          <a:endParaRPr lang="en-US"/>
        </a:p>
      </dgm:t>
    </dgm:pt>
    <dgm:pt modelId="{88237D97-084F-4F63-81C2-A81F785A16EB}" type="sibTrans" cxnId="{16E2E04B-5A9D-4F10-A4A2-D7255BAC6708}">
      <dgm:prSet/>
      <dgm:spPr/>
      <dgm:t>
        <a:bodyPr/>
        <a:lstStyle/>
        <a:p>
          <a:endParaRPr lang="en-US"/>
        </a:p>
      </dgm:t>
    </dgm:pt>
    <dgm:pt modelId="{8E46DA94-FCE8-447E-8681-4596A276262F}">
      <dgm:prSet phldrT="[Text]"/>
      <dgm:spPr/>
      <dgm:t>
        <a:bodyPr/>
        <a:lstStyle/>
        <a:p>
          <a:r>
            <a:rPr lang="en-US" dirty="0"/>
            <a:t>Hospice or palliative care </a:t>
          </a:r>
        </a:p>
      </dgm:t>
    </dgm:pt>
    <dgm:pt modelId="{E1FCB2E2-061D-483D-903F-1033188E778B}" type="parTrans" cxnId="{B8EEC377-A094-444C-97AD-190414E2969F}">
      <dgm:prSet/>
      <dgm:spPr/>
      <dgm:t>
        <a:bodyPr/>
        <a:lstStyle/>
        <a:p>
          <a:endParaRPr lang="en-US"/>
        </a:p>
      </dgm:t>
    </dgm:pt>
    <dgm:pt modelId="{65958874-4383-4C31-974D-55B93EA8C11D}" type="sibTrans" cxnId="{B8EEC377-A094-444C-97AD-190414E2969F}">
      <dgm:prSet/>
      <dgm:spPr/>
      <dgm:t>
        <a:bodyPr/>
        <a:lstStyle/>
        <a:p>
          <a:endParaRPr lang="en-US"/>
        </a:p>
      </dgm:t>
    </dgm:pt>
    <dgm:pt modelId="{310D63EB-C142-4A4E-A99B-21FCAB0EAFCD}">
      <dgm:prSet phldrT="[Text]"/>
      <dgm:spPr/>
      <dgm:t>
        <a:bodyPr/>
        <a:lstStyle/>
        <a:p>
          <a:r>
            <a:rPr lang="en-US" dirty="0"/>
            <a:t>Dysphagia</a:t>
          </a:r>
        </a:p>
      </dgm:t>
    </dgm:pt>
    <dgm:pt modelId="{B65872AB-CD4A-4CD8-BA35-BB49C0F2584A}" type="parTrans" cxnId="{63F8C79D-1E7F-437C-AC48-C0351CDF703E}">
      <dgm:prSet/>
      <dgm:spPr/>
      <dgm:t>
        <a:bodyPr/>
        <a:lstStyle/>
        <a:p>
          <a:endParaRPr lang="en-US"/>
        </a:p>
      </dgm:t>
    </dgm:pt>
    <dgm:pt modelId="{06781FC6-B916-4EE4-84B6-547E6ABBAB78}" type="sibTrans" cxnId="{63F8C79D-1E7F-437C-AC48-C0351CDF703E}">
      <dgm:prSet/>
      <dgm:spPr/>
      <dgm:t>
        <a:bodyPr/>
        <a:lstStyle/>
        <a:p>
          <a:endParaRPr lang="en-US"/>
        </a:p>
      </dgm:t>
    </dgm:pt>
    <dgm:pt modelId="{8F5E598D-7FDF-46B1-B3D9-49CBB9AD3B03}">
      <dgm:prSet phldrT="[Text]"/>
      <dgm:spPr/>
      <dgm:t>
        <a:bodyPr/>
        <a:lstStyle/>
        <a:p>
          <a:endParaRPr lang="en-US" dirty="0"/>
        </a:p>
      </dgm:t>
    </dgm:pt>
    <dgm:pt modelId="{A8F22842-7901-430B-8782-550E85ECD511}" type="parTrans" cxnId="{13B2508A-5B8B-49CE-9CC0-1D601C527415}">
      <dgm:prSet/>
      <dgm:spPr/>
      <dgm:t>
        <a:bodyPr/>
        <a:lstStyle/>
        <a:p>
          <a:endParaRPr lang="en-US"/>
        </a:p>
      </dgm:t>
    </dgm:pt>
    <dgm:pt modelId="{F1DCEC77-B497-439C-BE74-A64FDC91EC5E}" type="sibTrans" cxnId="{13B2508A-5B8B-49CE-9CC0-1D601C527415}">
      <dgm:prSet/>
      <dgm:spPr/>
      <dgm:t>
        <a:bodyPr/>
        <a:lstStyle/>
        <a:p>
          <a:endParaRPr lang="en-US"/>
        </a:p>
      </dgm:t>
    </dgm:pt>
    <dgm:pt modelId="{3187907E-CF5A-4FE4-B0F5-3A10F44B86EF}">
      <dgm:prSet phldrT="[Text]"/>
      <dgm:spPr/>
      <dgm:t>
        <a:bodyPr/>
        <a:lstStyle/>
        <a:p>
          <a:r>
            <a:rPr lang="en-US" dirty="0"/>
            <a:t>Ambulatory or Transfer Independent</a:t>
          </a:r>
        </a:p>
      </dgm:t>
    </dgm:pt>
    <dgm:pt modelId="{2E22993D-DDF6-4F5E-8E96-EF254C7C49E3}" type="parTrans" cxnId="{BA8EC743-BA28-4185-8B21-DD8794D01869}">
      <dgm:prSet/>
      <dgm:spPr/>
      <dgm:t>
        <a:bodyPr/>
        <a:lstStyle/>
        <a:p>
          <a:endParaRPr lang="en-US"/>
        </a:p>
      </dgm:t>
    </dgm:pt>
    <dgm:pt modelId="{FEAF7BCC-2412-4026-A531-CDA962622E3B}" type="sibTrans" cxnId="{BA8EC743-BA28-4185-8B21-DD8794D01869}">
      <dgm:prSet/>
      <dgm:spPr/>
      <dgm:t>
        <a:bodyPr/>
        <a:lstStyle/>
        <a:p>
          <a:endParaRPr lang="en-US"/>
        </a:p>
      </dgm:t>
    </dgm:pt>
    <dgm:pt modelId="{A878D352-534E-4E71-AB2D-F71DFAF68170}">
      <dgm:prSet phldrT="[Text]"/>
      <dgm:spPr/>
      <dgm:t>
        <a:bodyPr/>
        <a:lstStyle/>
        <a:p>
          <a:r>
            <a:rPr lang="en-US" dirty="0"/>
            <a:t>Non-ambulatory</a:t>
          </a:r>
        </a:p>
      </dgm:t>
    </dgm:pt>
    <dgm:pt modelId="{0B8CC63F-B37D-4FBB-A747-3C7AE24F8730}" type="parTrans" cxnId="{C24C51D7-9E7B-4DD4-BAD1-C152A567F0A1}">
      <dgm:prSet/>
      <dgm:spPr/>
      <dgm:t>
        <a:bodyPr/>
        <a:lstStyle/>
        <a:p>
          <a:endParaRPr lang="en-US"/>
        </a:p>
      </dgm:t>
    </dgm:pt>
    <dgm:pt modelId="{70DB8DA3-48D4-424A-B0B9-2D641A48263E}" type="sibTrans" cxnId="{C24C51D7-9E7B-4DD4-BAD1-C152A567F0A1}">
      <dgm:prSet/>
      <dgm:spPr/>
      <dgm:t>
        <a:bodyPr/>
        <a:lstStyle/>
        <a:p>
          <a:endParaRPr lang="en-US"/>
        </a:p>
      </dgm:t>
    </dgm:pt>
    <dgm:pt modelId="{F73559CA-070B-4BE3-A2B3-733F0568DA12}">
      <dgm:prSet phldrT="[Text]"/>
      <dgm:spPr/>
      <dgm:t>
        <a:bodyPr/>
        <a:lstStyle/>
        <a:p>
          <a:r>
            <a:rPr lang="en-US" dirty="0"/>
            <a:t>Fully dependent ADLs</a:t>
          </a:r>
        </a:p>
      </dgm:t>
    </dgm:pt>
    <dgm:pt modelId="{D490B4B6-E508-48ED-996C-B159BB386FE8}" type="parTrans" cxnId="{0F0C2023-D954-4639-B09E-29223B8521B9}">
      <dgm:prSet/>
      <dgm:spPr/>
      <dgm:t>
        <a:bodyPr/>
        <a:lstStyle/>
        <a:p>
          <a:endParaRPr lang="en-US"/>
        </a:p>
      </dgm:t>
    </dgm:pt>
    <dgm:pt modelId="{70542A85-1E5C-476F-90D2-088BCC1DB4AC}" type="sibTrans" cxnId="{0F0C2023-D954-4639-B09E-29223B8521B9}">
      <dgm:prSet/>
      <dgm:spPr/>
      <dgm:t>
        <a:bodyPr/>
        <a:lstStyle/>
        <a:p>
          <a:endParaRPr lang="en-US"/>
        </a:p>
      </dgm:t>
    </dgm:pt>
    <dgm:pt modelId="{E355C06B-3B30-4606-ABB9-B4233041AE30}">
      <dgm:prSet phldrT="[Text]"/>
      <dgm:spPr/>
      <dgm:t>
        <a:bodyPr/>
        <a:lstStyle/>
        <a:p>
          <a:r>
            <a:rPr lang="en-US" dirty="0"/>
            <a:t>Unable to sit upright</a:t>
          </a:r>
        </a:p>
      </dgm:t>
    </dgm:pt>
    <dgm:pt modelId="{553D2A91-D11C-467E-8699-77117B17FAEC}" type="parTrans" cxnId="{3DA7853E-1EA0-4FDD-AEFA-3B304E86F3A4}">
      <dgm:prSet/>
      <dgm:spPr/>
      <dgm:t>
        <a:bodyPr/>
        <a:lstStyle/>
        <a:p>
          <a:endParaRPr lang="en-US"/>
        </a:p>
      </dgm:t>
    </dgm:pt>
    <dgm:pt modelId="{0DB9EF60-1FB2-45BC-8C35-280F2A8286C0}" type="sibTrans" cxnId="{3DA7853E-1EA0-4FDD-AEFA-3B304E86F3A4}">
      <dgm:prSet/>
      <dgm:spPr/>
      <dgm:t>
        <a:bodyPr/>
        <a:lstStyle/>
        <a:p>
          <a:endParaRPr lang="en-US"/>
        </a:p>
      </dgm:t>
    </dgm:pt>
    <dgm:pt modelId="{5763E31E-DCFA-4BE9-AAF5-7D5184A00395}" type="pres">
      <dgm:prSet presAssocID="{B0119EB7-EF2C-4C35-9F24-DB90FADC0B30}" presName="Name0" presStyleCnt="0">
        <dgm:presLayoutVars>
          <dgm:dir/>
          <dgm:animLvl val="lvl"/>
          <dgm:resizeHandles val="exact"/>
        </dgm:presLayoutVars>
      </dgm:prSet>
      <dgm:spPr/>
    </dgm:pt>
    <dgm:pt modelId="{9EC0613E-B387-433C-89B2-3F44071F2D6D}" type="pres">
      <dgm:prSet presAssocID="{226779A7-FD77-44C6-97A4-820D27373806}" presName="composite" presStyleCnt="0"/>
      <dgm:spPr/>
    </dgm:pt>
    <dgm:pt modelId="{D785C2F0-5D21-4595-84F5-2392EC605713}" type="pres">
      <dgm:prSet presAssocID="{226779A7-FD77-44C6-97A4-820D27373806}" presName="parTx" presStyleLbl="alignNode1" presStyleIdx="0" presStyleCnt="2">
        <dgm:presLayoutVars>
          <dgm:chMax val="0"/>
          <dgm:chPref val="0"/>
          <dgm:bulletEnabled val="1"/>
        </dgm:presLayoutVars>
      </dgm:prSet>
      <dgm:spPr/>
    </dgm:pt>
    <dgm:pt modelId="{031B16C6-7DDA-4307-AF62-E3AE7464527C}" type="pres">
      <dgm:prSet presAssocID="{226779A7-FD77-44C6-97A4-820D27373806}" presName="desTx" presStyleLbl="alignAccFollowNode1" presStyleIdx="0" presStyleCnt="2">
        <dgm:presLayoutVars>
          <dgm:bulletEnabled val="1"/>
        </dgm:presLayoutVars>
      </dgm:prSet>
      <dgm:spPr/>
    </dgm:pt>
    <dgm:pt modelId="{04F367B2-803C-4C1C-A751-3A17B2255216}" type="pres">
      <dgm:prSet presAssocID="{60954FBB-24B2-4D69-AA19-57C7480A8448}" presName="space" presStyleCnt="0"/>
      <dgm:spPr/>
    </dgm:pt>
    <dgm:pt modelId="{CDD038CE-2047-4D8F-9FDD-672E37ED721A}" type="pres">
      <dgm:prSet presAssocID="{F5BF4D98-3840-4E03-8531-6C6F8F733DFD}" presName="composite" presStyleCnt="0"/>
      <dgm:spPr/>
    </dgm:pt>
    <dgm:pt modelId="{55B3056C-5F76-4373-8314-4367C95F3389}" type="pres">
      <dgm:prSet presAssocID="{F5BF4D98-3840-4E03-8531-6C6F8F733DFD}" presName="parTx" presStyleLbl="alignNode1" presStyleIdx="1" presStyleCnt="2">
        <dgm:presLayoutVars>
          <dgm:chMax val="0"/>
          <dgm:chPref val="0"/>
          <dgm:bulletEnabled val="1"/>
        </dgm:presLayoutVars>
      </dgm:prSet>
      <dgm:spPr/>
    </dgm:pt>
    <dgm:pt modelId="{7DF8AF7C-B206-47BC-ACC7-5880FFD75803}" type="pres">
      <dgm:prSet presAssocID="{F5BF4D98-3840-4E03-8531-6C6F8F733DFD}" presName="desTx" presStyleLbl="alignAccFollowNode1" presStyleIdx="1" presStyleCnt="2">
        <dgm:presLayoutVars>
          <dgm:bulletEnabled val="1"/>
        </dgm:presLayoutVars>
      </dgm:prSet>
      <dgm:spPr/>
    </dgm:pt>
  </dgm:ptLst>
  <dgm:cxnLst>
    <dgm:cxn modelId="{2DE6340B-C2B9-47C7-A11D-0E61C1F6B424}" srcId="{B0119EB7-EF2C-4C35-9F24-DB90FADC0B30}" destId="{226779A7-FD77-44C6-97A4-820D27373806}" srcOrd="0" destOrd="0" parTransId="{57FF33FA-2C46-4DA0-A858-21866675E304}" sibTransId="{60954FBB-24B2-4D69-AA19-57C7480A8448}"/>
    <dgm:cxn modelId="{05C27C0E-C16E-4DFC-99F1-E80F668CBD9F}" type="presOf" srcId="{28266CE5-8DBC-4996-AB9F-B9F84195896F}" destId="{031B16C6-7DDA-4307-AF62-E3AE7464527C}" srcOrd="0" destOrd="0" presId="urn:microsoft.com/office/officeart/2005/8/layout/hList1"/>
    <dgm:cxn modelId="{173E7213-9B67-4F7C-BB82-8636BAC7A598}" type="presOf" srcId="{B0119EB7-EF2C-4C35-9F24-DB90FADC0B30}" destId="{5763E31E-DCFA-4BE9-AAF5-7D5184A00395}" srcOrd="0" destOrd="0" presId="urn:microsoft.com/office/officeart/2005/8/layout/hList1"/>
    <dgm:cxn modelId="{0F0C2023-D954-4639-B09E-29223B8521B9}" srcId="{F5BF4D98-3840-4E03-8531-6C6F8F733DFD}" destId="{F73559CA-070B-4BE3-A2B3-733F0568DA12}" srcOrd="3" destOrd="0" parTransId="{D490B4B6-E508-48ED-996C-B159BB386FE8}" sibTransId="{70542A85-1E5C-476F-90D2-088BCC1DB4AC}"/>
    <dgm:cxn modelId="{3DA7853E-1EA0-4FDD-AEFA-3B304E86F3A4}" srcId="{F5BF4D98-3840-4E03-8531-6C6F8F733DFD}" destId="{E355C06B-3B30-4606-ABB9-B4233041AE30}" srcOrd="4" destOrd="0" parTransId="{553D2A91-D11C-467E-8699-77117B17FAEC}" sibTransId="{0DB9EF60-1FB2-45BC-8C35-280F2A8286C0}"/>
    <dgm:cxn modelId="{90E74C62-C9E3-413D-AB47-7885733B30D8}" type="presOf" srcId="{3187907E-CF5A-4FE4-B0F5-3A10F44B86EF}" destId="{031B16C6-7DDA-4307-AF62-E3AE7464527C}" srcOrd="0" destOrd="2" presId="urn:microsoft.com/office/officeart/2005/8/layout/hList1"/>
    <dgm:cxn modelId="{BA8EC743-BA28-4185-8B21-DD8794D01869}" srcId="{226779A7-FD77-44C6-97A4-820D27373806}" destId="{3187907E-CF5A-4FE4-B0F5-3A10F44B86EF}" srcOrd="2" destOrd="0" parTransId="{2E22993D-DDF6-4F5E-8E96-EF254C7C49E3}" sibTransId="{FEAF7BCC-2412-4026-A531-CDA962622E3B}"/>
    <dgm:cxn modelId="{16E2E04B-5A9D-4F10-A4A2-D7255BAC6708}" srcId="{B0119EB7-EF2C-4C35-9F24-DB90FADC0B30}" destId="{F5BF4D98-3840-4E03-8531-6C6F8F733DFD}" srcOrd="1" destOrd="0" parTransId="{60E56194-176E-4827-88C7-6CDA5D5C4FEC}" sibTransId="{88237D97-084F-4F63-81C2-A81F785A16EB}"/>
    <dgm:cxn modelId="{64D48850-F97E-46DC-AC78-11DD026976B2}" type="presOf" srcId="{E355C06B-3B30-4606-ABB9-B4233041AE30}" destId="{7DF8AF7C-B206-47BC-ACC7-5880FFD75803}" srcOrd="0" destOrd="4" presId="urn:microsoft.com/office/officeart/2005/8/layout/hList1"/>
    <dgm:cxn modelId="{0AD7C570-7A20-4DDB-B2D7-826FE039EE47}" srcId="{226779A7-FD77-44C6-97A4-820D27373806}" destId="{28266CE5-8DBC-4996-AB9F-B9F84195896F}" srcOrd="0" destOrd="0" parTransId="{8B99C0AF-A47E-4E5B-9E97-1ED7220B2784}" sibTransId="{0CA9C79C-CCF7-4F98-A9F5-7A5099F91714}"/>
    <dgm:cxn modelId="{B8EEC377-A094-444C-97AD-190414E2969F}" srcId="{F5BF4D98-3840-4E03-8531-6C6F8F733DFD}" destId="{8E46DA94-FCE8-447E-8681-4596A276262F}" srcOrd="0" destOrd="0" parTransId="{E1FCB2E2-061D-483D-903F-1033188E778B}" sibTransId="{65958874-4383-4C31-974D-55B93EA8C11D}"/>
    <dgm:cxn modelId="{5FAA265A-69C7-4FBA-8D36-FE9E8BC4214E}" type="presOf" srcId="{8E46DA94-FCE8-447E-8681-4596A276262F}" destId="{7DF8AF7C-B206-47BC-ACC7-5880FFD75803}" srcOrd="0" destOrd="0" presId="urn:microsoft.com/office/officeart/2005/8/layout/hList1"/>
    <dgm:cxn modelId="{D689DE84-FA30-4AA6-9187-64062AA8CEAB}" type="presOf" srcId="{226779A7-FD77-44C6-97A4-820D27373806}" destId="{D785C2F0-5D21-4595-84F5-2392EC605713}" srcOrd="0" destOrd="0" presId="urn:microsoft.com/office/officeart/2005/8/layout/hList1"/>
    <dgm:cxn modelId="{FD8C2886-36B0-43AA-9B3C-FE46E7189674}" type="presOf" srcId="{310D63EB-C142-4A4E-A99B-21FCAB0EAFCD}" destId="{7DF8AF7C-B206-47BC-ACC7-5880FFD75803}" srcOrd="0" destOrd="1" presId="urn:microsoft.com/office/officeart/2005/8/layout/hList1"/>
    <dgm:cxn modelId="{13B2508A-5B8B-49CE-9CC0-1D601C527415}" srcId="{226779A7-FD77-44C6-97A4-820D27373806}" destId="{8F5E598D-7FDF-46B1-B3D9-49CBB9AD3B03}" srcOrd="3" destOrd="0" parTransId="{A8F22842-7901-430B-8782-550E85ECD511}" sibTransId="{F1DCEC77-B497-439C-BE74-A64FDC91EC5E}"/>
    <dgm:cxn modelId="{63F8C79D-1E7F-437C-AC48-C0351CDF703E}" srcId="{F5BF4D98-3840-4E03-8531-6C6F8F733DFD}" destId="{310D63EB-C142-4A4E-A99B-21FCAB0EAFCD}" srcOrd="1" destOrd="0" parTransId="{B65872AB-CD4A-4CD8-BA35-BB49C0F2584A}" sibTransId="{06781FC6-B916-4EE4-84B6-547E6ABBAB78}"/>
    <dgm:cxn modelId="{855C84B2-0587-4897-8E8A-6DA7AD8D506A}" type="presOf" srcId="{8F5E598D-7FDF-46B1-B3D9-49CBB9AD3B03}" destId="{031B16C6-7DDA-4307-AF62-E3AE7464527C}" srcOrd="0" destOrd="3" presId="urn:microsoft.com/office/officeart/2005/8/layout/hList1"/>
    <dgm:cxn modelId="{62294EB4-48CD-4EAE-B118-85E1E2114AD0}" type="presOf" srcId="{F5BF4D98-3840-4E03-8531-6C6F8F733DFD}" destId="{55B3056C-5F76-4373-8314-4367C95F3389}" srcOrd="0" destOrd="0" presId="urn:microsoft.com/office/officeart/2005/8/layout/hList1"/>
    <dgm:cxn modelId="{067932D6-604A-4C39-844C-F3C7177F678B}" type="presOf" srcId="{F73559CA-070B-4BE3-A2B3-733F0568DA12}" destId="{7DF8AF7C-B206-47BC-ACC7-5880FFD75803}" srcOrd="0" destOrd="3" presId="urn:microsoft.com/office/officeart/2005/8/layout/hList1"/>
    <dgm:cxn modelId="{C24C51D7-9E7B-4DD4-BAD1-C152A567F0A1}" srcId="{F5BF4D98-3840-4E03-8531-6C6F8F733DFD}" destId="{A878D352-534E-4E71-AB2D-F71DFAF68170}" srcOrd="2" destOrd="0" parTransId="{0B8CC63F-B37D-4FBB-A747-3C7AE24F8730}" sibTransId="{70DB8DA3-48D4-424A-B0B9-2D641A48263E}"/>
    <dgm:cxn modelId="{0551B3E6-EBB2-4D64-9E5B-2FA33CDA2C62}" type="presOf" srcId="{78B68DE8-71F5-4618-8B4E-323074612592}" destId="{031B16C6-7DDA-4307-AF62-E3AE7464527C}" srcOrd="0" destOrd="1" presId="urn:microsoft.com/office/officeart/2005/8/layout/hList1"/>
    <dgm:cxn modelId="{55A1F4EC-5F34-4EF6-BBD4-118F6FE5E06D}" srcId="{226779A7-FD77-44C6-97A4-820D27373806}" destId="{78B68DE8-71F5-4618-8B4E-323074612592}" srcOrd="1" destOrd="0" parTransId="{123C3C13-C416-4DCB-85BE-CBCC61CCB58F}" sibTransId="{17BEEAFF-A508-4A35-BFF6-0289DFD90A96}"/>
    <dgm:cxn modelId="{2E4300F6-5764-4E34-B93D-4FEACFDA5D02}" type="presOf" srcId="{A878D352-534E-4E71-AB2D-F71DFAF68170}" destId="{7DF8AF7C-B206-47BC-ACC7-5880FFD75803}" srcOrd="0" destOrd="2" presId="urn:microsoft.com/office/officeart/2005/8/layout/hList1"/>
    <dgm:cxn modelId="{F0096538-4B5C-4835-8DC6-8F7FC4CF9219}" type="presParOf" srcId="{5763E31E-DCFA-4BE9-AAF5-7D5184A00395}" destId="{9EC0613E-B387-433C-89B2-3F44071F2D6D}" srcOrd="0" destOrd="0" presId="urn:microsoft.com/office/officeart/2005/8/layout/hList1"/>
    <dgm:cxn modelId="{AB0BD447-C853-4ED9-8BE8-8D0567463240}" type="presParOf" srcId="{9EC0613E-B387-433C-89B2-3F44071F2D6D}" destId="{D785C2F0-5D21-4595-84F5-2392EC605713}" srcOrd="0" destOrd="0" presId="urn:microsoft.com/office/officeart/2005/8/layout/hList1"/>
    <dgm:cxn modelId="{F56E8D9B-F5E3-4C59-8344-BD7BC4E7BBA2}" type="presParOf" srcId="{9EC0613E-B387-433C-89B2-3F44071F2D6D}" destId="{031B16C6-7DDA-4307-AF62-E3AE7464527C}" srcOrd="1" destOrd="0" presId="urn:microsoft.com/office/officeart/2005/8/layout/hList1"/>
    <dgm:cxn modelId="{0B3F1E70-1422-4B34-946F-BF375687ECCD}" type="presParOf" srcId="{5763E31E-DCFA-4BE9-AAF5-7D5184A00395}" destId="{04F367B2-803C-4C1C-A751-3A17B2255216}" srcOrd="1" destOrd="0" presId="urn:microsoft.com/office/officeart/2005/8/layout/hList1"/>
    <dgm:cxn modelId="{5E359752-9D30-4124-8761-6D14FDA464B7}" type="presParOf" srcId="{5763E31E-DCFA-4BE9-AAF5-7D5184A00395}" destId="{CDD038CE-2047-4D8F-9FDD-672E37ED721A}" srcOrd="2" destOrd="0" presId="urn:microsoft.com/office/officeart/2005/8/layout/hList1"/>
    <dgm:cxn modelId="{7886AEE8-9F2C-408C-972B-0DCBE6B034F6}" type="presParOf" srcId="{CDD038CE-2047-4D8F-9FDD-672E37ED721A}" destId="{55B3056C-5F76-4373-8314-4367C95F3389}" srcOrd="0" destOrd="0" presId="urn:microsoft.com/office/officeart/2005/8/layout/hList1"/>
    <dgm:cxn modelId="{4DE7B525-0451-4DBB-8344-6BEDCF964E2D}" type="presParOf" srcId="{CDD038CE-2047-4D8F-9FDD-672E37ED721A}" destId="{7DF8AF7C-B206-47BC-ACC7-5880FFD75803}"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F8BD66-361A-4ACA-A110-98384D28AAC8}"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4980C6A3-BF7A-459C-AE55-ACDD0139FDD3}">
      <dgm:prSet phldrT="[Text]" phldr="0"/>
      <dgm:spPr/>
      <dgm:t>
        <a:bodyPr/>
        <a:lstStyle/>
        <a:p>
          <a:r>
            <a:rPr lang="en-US" dirty="0"/>
            <a:t>Estimate Life expectancy</a:t>
          </a:r>
        </a:p>
      </dgm:t>
    </dgm:pt>
    <dgm:pt modelId="{5D5846FF-A3A2-41B2-B069-0E8ADAA3479A}" type="parTrans" cxnId="{B622DDCA-1D26-4E87-BE64-46B57F5751FA}">
      <dgm:prSet/>
      <dgm:spPr/>
      <dgm:t>
        <a:bodyPr/>
        <a:lstStyle/>
        <a:p>
          <a:endParaRPr lang="en-US"/>
        </a:p>
      </dgm:t>
    </dgm:pt>
    <dgm:pt modelId="{D2E9FC72-D057-48B4-8CDD-760122327848}" type="sibTrans" cxnId="{B622DDCA-1D26-4E87-BE64-46B57F5751FA}">
      <dgm:prSet/>
      <dgm:spPr/>
      <dgm:t>
        <a:bodyPr/>
        <a:lstStyle/>
        <a:p>
          <a:endParaRPr lang="en-US"/>
        </a:p>
      </dgm:t>
    </dgm:pt>
    <dgm:pt modelId="{8DD74567-D2B8-405A-913E-1E3B7F82AE41}">
      <dgm:prSet phldrT="[Text]" phldr="0"/>
      <dgm:spPr/>
      <dgm:t>
        <a:bodyPr/>
        <a:lstStyle/>
        <a:p>
          <a:r>
            <a:rPr lang="en-US" dirty="0"/>
            <a:t>Deprescribing Plan</a:t>
          </a:r>
        </a:p>
      </dgm:t>
    </dgm:pt>
    <dgm:pt modelId="{3467CFA6-A5B8-4B7F-8338-E0F3B8BBCEFA}" type="parTrans" cxnId="{86C6644F-1820-42B4-AD03-CB68926ECC5E}">
      <dgm:prSet/>
      <dgm:spPr/>
      <dgm:t>
        <a:bodyPr/>
        <a:lstStyle/>
        <a:p>
          <a:endParaRPr lang="en-US"/>
        </a:p>
      </dgm:t>
    </dgm:pt>
    <dgm:pt modelId="{CC5CD4A1-DC70-47B9-855A-5E8F0A1BC154}" type="sibTrans" cxnId="{86C6644F-1820-42B4-AD03-CB68926ECC5E}">
      <dgm:prSet/>
      <dgm:spPr/>
      <dgm:t>
        <a:bodyPr/>
        <a:lstStyle/>
        <a:p>
          <a:endParaRPr lang="en-US"/>
        </a:p>
      </dgm:t>
    </dgm:pt>
    <dgm:pt modelId="{9B5E11F3-698B-4448-A932-966B4DAB2E70}">
      <dgm:prSet phldrT="[Text]" phldr="0"/>
      <dgm:spPr/>
      <dgm:t>
        <a:bodyPr/>
        <a:lstStyle/>
        <a:p>
          <a:r>
            <a:rPr lang="en-US" dirty="0"/>
            <a:t>Estimate fracture Risk</a:t>
          </a:r>
        </a:p>
      </dgm:t>
    </dgm:pt>
    <dgm:pt modelId="{C3A4E573-2E00-4115-8D4F-861A6A0A3969}" type="parTrans" cxnId="{B30A2613-24A0-4A06-B5F1-0F2DAA1972BF}">
      <dgm:prSet/>
      <dgm:spPr/>
      <dgm:t>
        <a:bodyPr/>
        <a:lstStyle/>
        <a:p>
          <a:endParaRPr lang="en-US"/>
        </a:p>
      </dgm:t>
    </dgm:pt>
    <dgm:pt modelId="{3511C820-E520-4DBD-900E-721AF8F3CD88}" type="sibTrans" cxnId="{B30A2613-24A0-4A06-B5F1-0F2DAA1972BF}">
      <dgm:prSet/>
      <dgm:spPr/>
      <dgm:t>
        <a:bodyPr/>
        <a:lstStyle/>
        <a:p>
          <a:endParaRPr lang="en-US"/>
        </a:p>
      </dgm:t>
    </dgm:pt>
    <dgm:pt modelId="{0FF2D68A-AB95-405D-9657-E71AC062D74F}">
      <dgm:prSet phldrT="[Text]" phldr="0"/>
      <dgm:spPr/>
      <dgm:t>
        <a:bodyPr/>
        <a:lstStyle/>
        <a:p>
          <a:r>
            <a:rPr lang="en-US" dirty="0"/>
            <a:t>Matters Most</a:t>
          </a:r>
        </a:p>
      </dgm:t>
    </dgm:pt>
    <dgm:pt modelId="{E473AE10-F08C-4D5B-874F-1CC32A0DAFC9}" type="parTrans" cxnId="{FAB32001-28C7-4D9A-B81F-37F1B9F48012}">
      <dgm:prSet/>
      <dgm:spPr/>
      <dgm:t>
        <a:bodyPr/>
        <a:lstStyle/>
        <a:p>
          <a:endParaRPr lang="en-US"/>
        </a:p>
      </dgm:t>
    </dgm:pt>
    <dgm:pt modelId="{780D6E01-6C13-48F1-817A-0CA7B48A2B85}" type="sibTrans" cxnId="{FAB32001-28C7-4D9A-B81F-37F1B9F48012}">
      <dgm:prSet/>
      <dgm:spPr/>
      <dgm:t>
        <a:bodyPr/>
        <a:lstStyle/>
        <a:p>
          <a:endParaRPr lang="en-US"/>
        </a:p>
      </dgm:t>
    </dgm:pt>
    <dgm:pt modelId="{AB4795C4-59E7-4552-9DD2-10546920AA7A}">
      <dgm:prSet/>
      <dgm:spPr/>
      <dgm:t>
        <a:bodyPr/>
        <a:lstStyle/>
        <a:p>
          <a:r>
            <a:rPr lang="en-US" dirty="0"/>
            <a:t>Consider treating if </a:t>
          </a:r>
          <a:r>
            <a:rPr lang="en-US" u="sng" dirty="0"/>
            <a:t>&gt;</a:t>
          </a:r>
          <a:r>
            <a:rPr lang="en-US" u="none" dirty="0"/>
            <a:t> 2 years</a:t>
          </a:r>
          <a:endParaRPr lang="en-US" dirty="0"/>
        </a:p>
      </dgm:t>
    </dgm:pt>
    <dgm:pt modelId="{E527616F-181F-4767-A244-CC69235E1598}" type="parTrans" cxnId="{E480E1D4-9AEC-4AC9-9C74-C13B9391B553}">
      <dgm:prSet/>
      <dgm:spPr/>
      <dgm:t>
        <a:bodyPr/>
        <a:lstStyle/>
        <a:p>
          <a:endParaRPr lang="en-US"/>
        </a:p>
      </dgm:t>
    </dgm:pt>
    <dgm:pt modelId="{63373DDB-A852-4077-A95A-1CFBBB452B67}" type="sibTrans" cxnId="{E480E1D4-9AEC-4AC9-9C74-C13B9391B553}">
      <dgm:prSet/>
      <dgm:spPr/>
      <dgm:t>
        <a:bodyPr/>
        <a:lstStyle/>
        <a:p>
          <a:endParaRPr lang="en-US"/>
        </a:p>
      </dgm:t>
    </dgm:pt>
    <dgm:pt modelId="{AB711950-6F0A-4A0B-8AAD-E2A7D25A07F3}">
      <dgm:prSet/>
      <dgm:spPr/>
      <dgm:t>
        <a:bodyPr/>
        <a:lstStyle/>
        <a:p>
          <a:r>
            <a:rPr lang="en-US" u="none" dirty="0"/>
            <a:t>Fall prevention for everyone</a:t>
          </a:r>
          <a:endParaRPr lang="en-US" dirty="0"/>
        </a:p>
      </dgm:t>
    </dgm:pt>
    <dgm:pt modelId="{ACC99233-F52C-454C-99AB-87717E90B3ED}" type="parTrans" cxnId="{2AE97C11-5BDC-4DC7-8EA5-96F04A50366B}">
      <dgm:prSet/>
      <dgm:spPr/>
      <dgm:t>
        <a:bodyPr/>
        <a:lstStyle/>
        <a:p>
          <a:endParaRPr lang="en-US"/>
        </a:p>
      </dgm:t>
    </dgm:pt>
    <dgm:pt modelId="{41D9C1CC-16E6-4BCF-AF61-F1930D9CDD64}" type="sibTrans" cxnId="{2AE97C11-5BDC-4DC7-8EA5-96F04A50366B}">
      <dgm:prSet/>
      <dgm:spPr/>
      <dgm:t>
        <a:bodyPr/>
        <a:lstStyle/>
        <a:p>
          <a:endParaRPr lang="en-US"/>
        </a:p>
      </dgm:t>
    </dgm:pt>
    <dgm:pt modelId="{9B9EDBAC-041F-4138-BFAB-230E70453545}">
      <dgm:prSet/>
      <dgm:spPr/>
      <dgm:t>
        <a:bodyPr/>
        <a:lstStyle/>
        <a:p>
          <a:r>
            <a:rPr lang="en-US" dirty="0"/>
            <a:t>Prior fracture=high</a:t>
          </a:r>
        </a:p>
      </dgm:t>
    </dgm:pt>
    <dgm:pt modelId="{86E77610-4C85-4ED0-88F6-9C5DFE0A499B}" type="parTrans" cxnId="{6735D2C4-EF91-4A3E-953F-BC748504F3A1}">
      <dgm:prSet/>
      <dgm:spPr/>
      <dgm:t>
        <a:bodyPr/>
        <a:lstStyle/>
        <a:p>
          <a:endParaRPr lang="en-US"/>
        </a:p>
      </dgm:t>
    </dgm:pt>
    <dgm:pt modelId="{354E69D2-E0E6-4329-9489-80864A5CADCB}" type="sibTrans" cxnId="{6735D2C4-EF91-4A3E-953F-BC748504F3A1}">
      <dgm:prSet/>
      <dgm:spPr/>
      <dgm:t>
        <a:bodyPr/>
        <a:lstStyle/>
        <a:p>
          <a:endParaRPr lang="en-US"/>
        </a:p>
      </dgm:t>
    </dgm:pt>
    <dgm:pt modelId="{F106781C-AD15-4A43-A6B0-2C287D68EE8B}">
      <dgm:prSet/>
      <dgm:spPr/>
      <dgm:t>
        <a:bodyPr/>
        <a:lstStyle/>
        <a:p>
          <a:r>
            <a:rPr lang="en-US" dirty="0"/>
            <a:t>DXA if feasible</a:t>
          </a:r>
        </a:p>
      </dgm:t>
    </dgm:pt>
    <dgm:pt modelId="{9C13ED03-4B2F-4CA3-8568-C16E01345DBA}" type="parTrans" cxnId="{AE5D656C-1092-4A26-9E61-F0D58661B4B4}">
      <dgm:prSet/>
      <dgm:spPr/>
      <dgm:t>
        <a:bodyPr/>
        <a:lstStyle/>
        <a:p>
          <a:endParaRPr lang="en-US"/>
        </a:p>
      </dgm:t>
    </dgm:pt>
    <dgm:pt modelId="{E998A73B-AD56-46D8-853F-43476FEC7239}" type="sibTrans" cxnId="{AE5D656C-1092-4A26-9E61-F0D58661B4B4}">
      <dgm:prSet/>
      <dgm:spPr/>
      <dgm:t>
        <a:bodyPr/>
        <a:lstStyle/>
        <a:p>
          <a:endParaRPr lang="en-US"/>
        </a:p>
      </dgm:t>
    </dgm:pt>
    <dgm:pt modelId="{1917E72A-DE1E-48D4-A260-BFD0904068AF}">
      <dgm:prSet/>
      <dgm:spPr/>
      <dgm:t>
        <a:bodyPr/>
        <a:lstStyle/>
        <a:p>
          <a:r>
            <a:rPr lang="en-US" dirty="0"/>
            <a:t>FRAX “geriatric adjustment” or </a:t>
          </a:r>
          <a:r>
            <a:rPr lang="en-US" dirty="0" err="1"/>
            <a:t>FRaiL</a:t>
          </a:r>
          <a:endParaRPr lang="en-US" dirty="0"/>
        </a:p>
      </dgm:t>
    </dgm:pt>
    <dgm:pt modelId="{7C9F1F08-1909-498E-9443-DB3DFD3629C3}" type="parTrans" cxnId="{3E48407E-A189-49E9-8E85-C87FE966722E}">
      <dgm:prSet/>
      <dgm:spPr/>
      <dgm:t>
        <a:bodyPr/>
        <a:lstStyle/>
        <a:p>
          <a:endParaRPr lang="en-US"/>
        </a:p>
      </dgm:t>
    </dgm:pt>
    <dgm:pt modelId="{C7CCD4D2-1D15-4C0E-9DB4-83A70E843078}" type="sibTrans" cxnId="{3E48407E-A189-49E9-8E85-C87FE966722E}">
      <dgm:prSet/>
      <dgm:spPr/>
      <dgm:t>
        <a:bodyPr/>
        <a:lstStyle/>
        <a:p>
          <a:endParaRPr lang="en-US"/>
        </a:p>
      </dgm:t>
    </dgm:pt>
    <dgm:pt modelId="{0FE86BE3-70B3-4863-937A-CF67404F05DE}">
      <dgm:prSet/>
      <dgm:spPr/>
      <dgm:t>
        <a:bodyPr/>
        <a:lstStyle/>
        <a:p>
          <a:r>
            <a:rPr lang="en-US" dirty="0"/>
            <a:t>Align fracture prevention to goals</a:t>
          </a:r>
        </a:p>
      </dgm:t>
    </dgm:pt>
    <dgm:pt modelId="{B0A6B365-1D14-42AD-A6F6-2B5388B344D3}" type="parTrans" cxnId="{8EE58274-23BF-4FA8-84C5-D1FCD4BEFAFE}">
      <dgm:prSet/>
      <dgm:spPr/>
      <dgm:t>
        <a:bodyPr/>
        <a:lstStyle/>
        <a:p>
          <a:endParaRPr lang="en-US"/>
        </a:p>
      </dgm:t>
    </dgm:pt>
    <dgm:pt modelId="{84616505-9717-4A2A-87BC-D3AA9E0142C0}" type="sibTrans" cxnId="{8EE58274-23BF-4FA8-84C5-D1FCD4BEFAFE}">
      <dgm:prSet/>
      <dgm:spPr/>
      <dgm:t>
        <a:bodyPr/>
        <a:lstStyle/>
        <a:p>
          <a:endParaRPr lang="en-US"/>
        </a:p>
      </dgm:t>
    </dgm:pt>
    <dgm:pt modelId="{B211B818-A97B-41DB-A96D-D109C9E9AE80}">
      <dgm:prSet/>
      <dgm:spPr/>
      <dgm:t>
        <a:bodyPr/>
        <a:lstStyle/>
        <a:p>
          <a:r>
            <a:rPr lang="en-US" dirty="0"/>
            <a:t>Address practical concerns</a:t>
          </a:r>
        </a:p>
      </dgm:t>
    </dgm:pt>
    <dgm:pt modelId="{F43993B4-1579-4994-8716-779BF74B925D}" type="parTrans" cxnId="{1B7B03DF-275E-4278-889A-7E0288162EDE}">
      <dgm:prSet/>
      <dgm:spPr/>
      <dgm:t>
        <a:bodyPr/>
        <a:lstStyle/>
        <a:p>
          <a:endParaRPr lang="en-US"/>
        </a:p>
      </dgm:t>
    </dgm:pt>
    <dgm:pt modelId="{2A35EA43-9A56-4CF4-AF6F-8C6A0E4145AD}" type="sibTrans" cxnId="{1B7B03DF-275E-4278-889A-7E0288162EDE}">
      <dgm:prSet/>
      <dgm:spPr/>
      <dgm:t>
        <a:bodyPr/>
        <a:lstStyle/>
        <a:p>
          <a:endParaRPr lang="en-US"/>
        </a:p>
      </dgm:t>
    </dgm:pt>
    <dgm:pt modelId="{82A0E835-772C-4D78-9E66-132DCF639929}">
      <dgm:prSet/>
      <dgm:spPr/>
      <dgm:t>
        <a:bodyPr/>
        <a:lstStyle/>
        <a:p>
          <a:r>
            <a:rPr lang="en-US" dirty="0"/>
            <a:t>Not ambulatory</a:t>
          </a:r>
        </a:p>
      </dgm:t>
    </dgm:pt>
    <dgm:pt modelId="{45DDD9F8-20B3-4297-AB83-397825C3D60D}" type="parTrans" cxnId="{3295BB48-42C5-4197-A5EA-EBA70E62B098}">
      <dgm:prSet/>
      <dgm:spPr/>
      <dgm:t>
        <a:bodyPr/>
        <a:lstStyle/>
        <a:p>
          <a:endParaRPr lang="en-US"/>
        </a:p>
      </dgm:t>
    </dgm:pt>
    <dgm:pt modelId="{19AA46F3-A972-4AB9-B75A-FAA7214E4CA8}" type="sibTrans" cxnId="{3295BB48-42C5-4197-A5EA-EBA70E62B098}">
      <dgm:prSet/>
      <dgm:spPr/>
      <dgm:t>
        <a:bodyPr/>
        <a:lstStyle/>
        <a:p>
          <a:endParaRPr lang="en-US"/>
        </a:p>
      </dgm:t>
    </dgm:pt>
    <dgm:pt modelId="{485BF4BC-2AB0-48DD-AA5A-0252614C384E}">
      <dgm:prSet/>
      <dgm:spPr/>
      <dgm:t>
        <a:bodyPr/>
        <a:lstStyle/>
        <a:p>
          <a:r>
            <a:rPr lang="en-US" dirty="0"/>
            <a:t>Palliative care</a:t>
          </a:r>
        </a:p>
      </dgm:t>
    </dgm:pt>
    <dgm:pt modelId="{1804C9BB-683D-4426-9141-08C598C7E1D4}" type="parTrans" cxnId="{4D075EE0-99D1-4E9E-9119-A2BEC4C2F8DE}">
      <dgm:prSet/>
      <dgm:spPr/>
      <dgm:t>
        <a:bodyPr/>
        <a:lstStyle/>
        <a:p>
          <a:endParaRPr lang="en-US"/>
        </a:p>
      </dgm:t>
    </dgm:pt>
    <dgm:pt modelId="{285C38B2-AF84-4FDB-B907-CA1BA851F98F}" type="sibTrans" cxnId="{4D075EE0-99D1-4E9E-9119-A2BEC4C2F8DE}">
      <dgm:prSet/>
      <dgm:spPr/>
      <dgm:t>
        <a:bodyPr/>
        <a:lstStyle/>
        <a:p>
          <a:endParaRPr lang="en-US"/>
        </a:p>
      </dgm:t>
    </dgm:pt>
    <dgm:pt modelId="{FD27EF10-AA9C-4F96-BA8E-BEB4FE2EE1DE}">
      <dgm:prSet/>
      <dgm:spPr/>
      <dgm:t>
        <a:bodyPr/>
        <a:lstStyle/>
        <a:p>
          <a:r>
            <a:rPr lang="en-US" dirty="0"/>
            <a:t>Completed 3-5 year course and life expectancy &lt;3 years</a:t>
          </a:r>
        </a:p>
      </dgm:t>
    </dgm:pt>
    <dgm:pt modelId="{354026B5-7F98-4057-869F-58BE931A3025}" type="parTrans" cxnId="{97794AA5-D851-442D-9E06-4CFA114D9AF7}">
      <dgm:prSet/>
      <dgm:spPr/>
      <dgm:t>
        <a:bodyPr/>
        <a:lstStyle/>
        <a:p>
          <a:endParaRPr lang="en-US"/>
        </a:p>
      </dgm:t>
    </dgm:pt>
    <dgm:pt modelId="{BE168921-CB7A-40EA-B69C-BB9C820C8193}" type="sibTrans" cxnId="{97794AA5-D851-442D-9E06-4CFA114D9AF7}">
      <dgm:prSet/>
      <dgm:spPr/>
      <dgm:t>
        <a:bodyPr/>
        <a:lstStyle/>
        <a:p>
          <a:endParaRPr lang="en-US"/>
        </a:p>
      </dgm:t>
    </dgm:pt>
    <dgm:pt modelId="{6FD684E0-1594-4BEA-B327-9803DC25CF10}" type="pres">
      <dgm:prSet presAssocID="{C7F8BD66-361A-4ACA-A110-98384D28AAC8}" presName="diagram" presStyleCnt="0">
        <dgm:presLayoutVars>
          <dgm:dir/>
          <dgm:animLvl val="lvl"/>
          <dgm:resizeHandles val="exact"/>
        </dgm:presLayoutVars>
      </dgm:prSet>
      <dgm:spPr/>
    </dgm:pt>
    <dgm:pt modelId="{7C44B4CF-9AFD-4DBB-9432-92744122E7E2}" type="pres">
      <dgm:prSet presAssocID="{4980C6A3-BF7A-459C-AE55-ACDD0139FDD3}" presName="compNode" presStyleCnt="0"/>
      <dgm:spPr/>
    </dgm:pt>
    <dgm:pt modelId="{84C99794-5EAC-4082-8EB0-4AF779F2E20B}" type="pres">
      <dgm:prSet presAssocID="{4980C6A3-BF7A-459C-AE55-ACDD0139FDD3}" presName="childRect" presStyleLbl="bgAcc1" presStyleIdx="0" presStyleCnt="4">
        <dgm:presLayoutVars>
          <dgm:bulletEnabled val="1"/>
        </dgm:presLayoutVars>
      </dgm:prSet>
      <dgm:spPr/>
    </dgm:pt>
    <dgm:pt modelId="{B2703473-82E5-40AF-96C0-ECCBDE9B7776}" type="pres">
      <dgm:prSet presAssocID="{4980C6A3-BF7A-459C-AE55-ACDD0139FDD3}" presName="parentText" presStyleLbl="node1" presStyleIdx="0" presStyleCnt="0">
        <dgm:presLayoutVars>
          <dgm:chMax val="0"/>
          <dgm:bulletEnabled val="1"/>
        </dgm:presLayoutVars>
      </dgm:prSet>
      <dgm:spPr/>
    </dgm:pt>
    <dgm:pt modelId="{DD62DEF1-C9ED-4D89-80D2-3B83FC61B59E}" type="pres">
      <dgm:prSet presAssocID="{4980C6A3-BF7A-459C-AE55-ACDD0139FDD3}" presName="parentRect" presStyleLbl="alignNode1" presStyleIdx="0" presStyleCnt="4"/>
      <dgm:spPr/>
    </dgm:pt>
    <dgm:pt modelId="{C8B67847-9C76-4B0C-A73F-A10CA132387B}" type="pres">
      <dgm:prSet presAssocID="{4980C6A3-BF7A-459C-AE55-ACDD0139FDD3}" presName="adorn" presStyleLbl="fgAccFollowNode1" presStyleIdx="0" presStyleCnt="4"/>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ake with solid fill"/>
        </a:ext>
      </dgm:extLst>
    </dgm:pt>
    <dgm:pt modelId="{E0B6EE5E-C26B-453D-84FD-6EE87CB33B6D}" type="pres">
      <dgm:prSet presAssocID="{D2E9FC72-D057-48B4-8CDD-760122327848}" presName="sibTrans" presStyleLbl="sibTrans2D1" presStyleIdx="0" presStyleCnt="0"/>
      <dgm:spPr/>
    </dgm:pt>
    <dgm:pt modelId="{0E4C4518-B18C-47D5-B02B-BD571D597C76}" type="pres">
      <dgm:prSet presAssocID="{9B5E11F3-698B-4448-A932-966B4DAB2E70}" presName="compNode" presStyleCnt="0"/>
      <dgm:spPr/>
    </dgm:pt>
    <dgm:pt modelId="{A0F9FCE9-B058-49D6-9C0D-FD191625B53E}" type="pres">
      <dgm:prSet presAssocID="{9B5E11F3-698B-4448-A932-966B4DAB2E70}" presName="childRect" presStyleLbl="bgAcc1" presStyleIdx="1" presStyleCnt="4" custLinFactNeighborX="-434" custLinFactNeighborY="2327">
        <dgm:presLayoutVars>
          <dgm:bulletEnabled val="1"/>
        </dgm:presLayoutVars>
      </dgm:prSet>
      <dgm:spPr/>
    </dgm:pt>
    <dgm:pt modelId="{1401120C-2C0E-414E-9DFC-7A443726044D}" type="pres">
      <dgm:prSet presAssocID="{9B5E11F3-698B-4448-A932-966B4DAB2E70}" presName="parentText" presStyleLbl="node1" presStyleIdx="0" presStyleCnt="0">
        <dgm:presLayoutVars>
          <dgm:chMax val="0"/>
          <dgm:bulletEnabled val="1"/>
        </dgm:presLayoutVars>
      </dgm:prSet>
      <dgm:spPr/>
    </dgm:pt>
    <dgm:pt modelId="{92BA71CD-4142-49CC-BA96-167D338B4105}" type="pres">
      <dgm:prSet presAssocID="{9B5E11F3-698B-4448-A932-966B4DAB2E70}" presName="parentRect" presStyleLbl="alignNode1" presStyleIdx="1" presStyleCnt="4"/>
      <dgm:spPr/>
    </dgm:pt>
    <dgm:pt modelId="{1C05FF53-8AA4-429F-A7E0-4774057BB5A9}" type="pres">
      <dgm:prSet presAssocID="{9B5E11F3-698B-4448-A932-966B4DAB2E70}" presName="adorn" presStyleLbl="fgAccFollowNode1" presStyleIdx="1" presStyleCnt="4"/>
      <dgm:spPr>
        <a:blipFill>
          <a:blip xmlns:r="http://schemas.openxmlformats.org/officeDocument/2006/relationships" r:embed="rId2"/>
          <a:srcRect/>
          <a:stretch>
            <a:fillRect/>
          </a:stretch>
        </a:blipFill>
      </dgm:spPr>
    </dgm:pt>
    <dgm:pt modelId="{3B911C75-08C2-4F09-BE5C-08E89171935A}" type="pres">
      <dgm:prSet presAssocID="{3511C820-E520-4DBD-900E-721AF8F3CD88}" presName="sibTrans" presStyleLbl="sibTrans2D1" presStyleIdx="0" presStyleCnt="0"/>
      <dgm:spPr/>
    </dgm:pt>
    <dgm:pt modelId="{6C612A24-1596-46D7-9ECC-43B3DB46DB1F}" type="pres">
      <dgm:prSet presAssocID="{0FF2D68A-AB95-405D-9657-E71AC062D74F}" presName="compNode" presStyleCnt="0"/>
      <dgm:spPr/>
    </dgm:pt>
    <dgm:pt modelId="{6ED32D53-98BF-4995-8681-8C0AE47AD8BA}" type="pres">
      <dgm:prSet presAssocID="{0FF2D68A-AB95-405D-9657-E71AC062D74F}" presName="childRect" presStyleLbl="bgAcc1" presStyleIdx="2" presStyleCnt="4">
        <dgm:presLayoutVars>
          <dgm:bulletEnabled val="1"/>
        </dgm:presLayoutVars>
      </dgm:prSet>
      <dgm:spPr/>
    </dgm:pt>
    <dgm:pt modelId="{7CD817FE-B1FF-4F51-AEE2-DC159A87AA69}" type="pres">
      <dgm:prSet presAssocID="{0FF2D68A-AB95-405D-9657-E71AC062D74F}" presName="parentText" presStyleLbl="node1" presStyleIdx="0" presStyleCnt="0">
        <dgm:presLayoutVars>
          <dgm:chMax val="0"/>
          <dgm:bulletEnabled val="1"/>
        </dgm:presLayoutVars>
      </dgm:prSet>
      <dgm:spPr/>
    </dgm:pt>
    <dgm:pt modelId="{14CF188A-D9E8-434B-B54D-AFB238ECA51D}" type="pres">
      <dgm:prSet presAssocID="{0FF2D68A-AB95-405D-9657-E71AC062D74F}" presName="parentRect" presStyleLbl="alignNode1" presStyleIdx="2" presStyleCnt="4"/>
      <dgm:spPr/>
    </dgm:pt>
    <dgm:pt modelId="{CEC207B3-9C59-478C-8933-DA5F8B5842E8}" type="pres">
      <dgm:prSet presAssocID="{0FF2D68A-AB95-405D-9657-E71AC062D74F}" presName="adorn" presStyleLbl="fgAccFollowNode1" presStyleIdx="2" presStyleCnt="4"/>
      <dgm:spPr>
        <a:blipFill>
          <a:blip xmlns:r="http://schemas.openxmlformats.org/officeDocument/2006/relationships" r:embed="rId3"/>
          <a:srcRect/>
          <a:stretch>
            <a:fillRect/>
          </a:stretch>
        </a:blipFill>
      </dgm:spPr>
    </dgm:pt>
    <dgm:pt modelId="{2D4D70D9-81C8-4BA1-9509-74F9154CE894}" type="pres">
      <dgm:prSet presAssocID="{780D6E01-6C13-48F1-817A-0CA7B48A2B85}" presName="sibTrans" presStyleLbl="sibTrans2D1" presStyleIdx="0" presStyleCnt="0"/>
      <dgm:spPr/>
    </dgm:pt>
    <dgm:pt modelId="{75762401-57E6-4CEF-A538-72937C2A8D87}" type="pres">
      <dgm:prSet presAssocID="{8DD74567-D2B8-405A-913E-1E3B7F82AE41}" presName="compNode" presStyleCnt="0"/>
      <dgm:spPr/>
    </dgm:pt>
    <dgm:pt modelId="{CD26F4C7-AC9F-47E1-979E-D80E681158D5}" type="pres">
      <dgm:prSet presAssocID="{8DD74567-D2B8-405A-913E-1E3B7F82AE41}" presName="childRect" presStyleLbl="bgAcc1" presStyleIdx="3" presStyleCnt="4">
        <dgm:presLayoutVars>
          <dgm:bulletEnabled val="1"/>
        </dgm:presLayoutVars>
      </dgm:prSet>
      <dgm:spPr/>
    </dgm:pt>
    <dgm:pt modelId="{0F04DFE8-AFEF-46C6-827A-38EFC94CE0D8}" type="pres">
      <dgm:prSet presAssocID="{8DD74567-D2B8-405A-913E-1E3B7F82AE41}" presName="parentText" presStyleLbl="node1" presStyleIdx="0" presStyleCnt="0">
        <dgm:presLayoutVars>
          <dgm:chMax val="0"/>
          <dgm:bulletEnabled val="1"/>
        </dgm:presLayoutVars>
      </dgm:prSet>
      <dgm:spPr/>
    </dgm:pt>
    <dgm:pt modelId="{0E4ED87D-C643-410E-B08F-8C8D211A9406}" type="pres">
      <dgm:prSet presAssocID="{8DD74567-D2B8-405A-913E-1E3B7F82AE41}" presName="parentRect" presStyleLbl="alignNode1" presStyleIdx="3" presStyleCnt="4"/>
      <dgm:spPr/>
    </dgm:pt>
    <dgm:pt modelId="{4882C717-F440-4928-9877-A79A6CD89A79}" type="pres">
      <dgm:prSet presAssocID="{8DD74567-D2B8-405A-913E-1E3B7F82AE41}" presName="adorn" presStyleLbl="fgAccFollow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dicine with solid fill"/>
        </a:ext>
      </dgm:extLst>
    </dgm:pt>
  </dgm:ptLst>
  <dgm:cxnLst>
    <dgm:cxn modelId="{FAB32001-28C7-4D9A-B81F-37F1B9F48012}" srcId="{C7F8BD66-361A-4ACA-A110-98384D28AAC8}" destId="{0FF2D68A-AB95-405D-9657-E71AC062D74F}" srcOrd="2" destOrd="0" parTransId="{E473AE10-F08C-4D5B-874F-1CC32A0DAFC9}" sibTransId="{780D6E01-6C13-48F1-817A-0CA7B48A2B85}"/>
    <dgm:cxn modelId="{C213CD01-C6BB-41A4-9FDB-B1A493967D1E}" type="presOf" srcId="{8DD74567-D2B8-405A-913E-1E3B7F82AE41}" destId="{0E4ED87D-C643-410E-B08F-8C8D211A9406}" srcOrd="1" destOrd="0" presId="urn:microsoft.com/office/officeart/2005/8/layout/bList2"/>
    <dgm:cxn modelId="{70CE040E-0446-47B4-B53E-CE99487DCC01}" type="presOf" srcId="{AB711950-6F0A-4A0B-8AAD-E2A7D25A07F3}" destId="{84C99794-5EAC-4082-8EB0-4AF779F2E20B}" srcOrd="0" destOrd="1" presId="urn:microsoft.com/office/officeart/2005/8/layout/bList2"/>
    <dgm:cxn modelId="{F6AE5D0F-D8BD-4FA8-B714-818152844C08}" type="presOf" srcId="{D2E9FC72-D057-48B4-8CDD-760122327848}" destId="{E0B6EE5E-C26B-453D-84FD-6EE87CB33B6D}" srcOrd="0" destOrd="0" presId="urn:microsoft.com/office/officeart/2005/8/layout/bList2"/>
    <dgm:cxn modelId="{2AE97C11-5BDC-4DC7-8EA5-96F04A50366B}" srcId="{4980C6A3-BF7A-459C-AE55-ACDD0139FDD3}" destId="{AB711950-6F0A-4A0B-8AAD-E2A7D25A07F3}" srcOrd="1" destOrd="0" parTransId="{ACC99233-F52C-454C-99AB-87717E90B3ED}" sibTransId="{41D9C1CC-16E6-4BCF-AF61-F1930D9CDD64}"/>
    <dgm:cxn modelId="{B30A2613-24A0-4A06-B5F1-0F2DAA1972BF}" srcId="{C7F8BD66-361A-4ACA-A110-98384D28AAC8}" destId="{9B5E11F3-698B-4448-A932-966B4DAB2E70}" srcOrd="1" destOrd="0" parTransId="{C3A4E573-2E00-4115-8D4F-861A6A0A3969}" sibTransId="{3511C820-E520-4DBD-900E-721AF8F3CD88}"/>
    <dgm:cxn modelId="{904C3423-CDEB-4E2B-9CC3-031BF947B709}" type="presOf" srcId="{4980C6A3-BF7A-459C-AE55-ACDD0139FDD3}" destId="{DD62DEF1-C9ED-4D89-80D2-3B83FC61B59E}" srcOrd="1" destOrd="0" presId="urn:microsoft.com/office/officeart/2005/8/layout/bList2"/>
    <dgm:cxn modelId="{05CDC824-52E5-45DB-A952-79BB6F46E631}" type="presOf" srcId="{1917E72A-DE1E-48D4-A260-BFD0904068AF}" destId="{A0F9FCE9-B058-49D6-9C0D-FD191625B53E}" srcOrd="0" destOrd="2" presId="urn:microsoft.com/office/officeart/2005/8/layout/bList2"/>
    <dgm:cxn modelId="{9878142E-E65F-49AF-B2BD-7649C8C346C9}" type="presOf" srcId="{485BF4BC-2AB0-48DD-AA5A-0252614C384E}" destId="{CD26F4C7-AC9F-47E1-979E-D80E681158D5}" srcOrd="0" destOrd="1" presId="urn:microsoft.com/office/officeart/2005/8/layout/bList2"/>
    <dgm:cxn modelId="{CCAFB734-A00F-483A-AB79-D2FFEF9436F1}" type="presOf" srcId="{3511C820-E520-4DBD-900E-721AF8F3CD88}" destId="{3B911C75-08C2-4F09-BE5C-08E89171935A}" srcOrd="0" destOrd="0" presId="urn:microsoft.com/office/officeart/2005/8/layout/bList2"/>
    <dgm:cxn modelId="{91A6AE40-B615-453F-A390-93E3366A729F}" type="presOf" srcId="{9B9EDBAC-041F-4138-BFAB-230E70453545}" destId="{A0F9FCE9-B058-49D6-9C0D-FD191625B53E}" srcOrd="0" destOrd="0" presId="urn:microsoft.com/office/officeart/2005/8/layout/bList2"/>
    <dgm:cxn modelId="{6F6CFD61-C721-4E2B-9AC6-AAE1E40F48DD}" type="presOf" srcId="{B211B818-A97B-41DB-A96D-D109C9E9AE80}" destId="{6ED32D53-98BF-4995-8681-8C0AE47AD8BA}" srcOrd="0" destOrd="1" presId="urn:microsoft.com/office/officeart/2005/8/layout/bList2"/>
    <dgm:cxn modelId="{3295BB48-42C5-4197-A5EA-EBA70E62B098}" srcId="{8DD74567-D2B8-405A-913E-1E3B7F82AE41}" destId="{82A0E835-772C-4D78-9E66-132DCF639929}" srcOrd="0" destOrd="0" parTransId="{45DDD9F8-20B3-4297-AB83-397825C3D60D}" sibTransId="{19AA46F3-A972-4AB9-B75A-FAA7214E4CA8}"/>
    <dgm:cxn modelId="{AE5D656C-1092-4A26-9E61-F0D58661B4B4}" srcId="{9B5E11F3-698B-4448-A932-966B4DAB2E70}" destId="{F106781C-AD15-4A43-A6B0-2C287D68EE8B}" srcOrd="1" destOrd="0" parTransId="{9C13ED03-4B2F-4CA3-8568-C16E01345DBA}" sibTransId="{E998A73B-AD56-46D8-853F-43476FEC7239}"/>
    <dgm:cxn modelId="{86C6644F-1820-42B4-AD03-CB68926ECC5E}" srcId="{C7F8BD66-361A-4ACA-A110-98384D28AAC8}" destId="{8DD74567-D2B8-405A-913E-1E3B7F82AE41}" srcOrd="3" destOrd="0" parTransId="{3467CFA6-A5B8-4B7F-8338-E0F3B8BBCEFA}" sibTransId="{CC5CD4A1-DC70-47B9-855A-5E8F0A1BC154}"/>
    <dgm:cxn modelId="{B97CBC50-442B-4FD3-B1B6-F5869C24A886}" type="presOf" srcId="{FD27EF10-AA9C-4F96-BA8E-BEB4FE2EE1DE}" destId="{CD26F4C7-AC9F-47E1-979E-D80E681158D5}" srcOrd="0" destOrd="2" presId="urn:microsoft.com/office/officeart/2005/8/layout/bList2"/>
    <dgm:cxn modelId="{8CAEB851-9818-48D9-8A5D-8D6E3A59B64D}" type="presOf" srcId="{9B5E11F3-698B-4448-A932-966B4DAB2E70}" destId="{92BA71CD-4142-49CC-BA96-167D338B4105}" srcOrd="1" destOrd="0" presId="urn:microsoft.com/office/officeart/2005/8/layout/bList2"/>
    <dgm:cxn modelId="{8EE58274-23BF-4FA8-84C5-D1FCD4BEFAFE}" srcId="{0FF2D68A-AB95-405D-9657-E71AC062D74F}" destId="{0FE86BE3-70B3-4863-937A-CF67404F05DE}" srcOrd="0" destOrd="0" parTransId="{B0A6B365-1D14-42AD-A6F6-2B5388B344D3}" sibTransId="{84616505-9717-4A2A-87BC-D3AA9E0142C0}"/>
    <dgm:cxn modelId="{3E48407E-A189-49E9-8E85-C87FE966722E}" srcId="{9B5E11F3-698B-4448-A932-966B4DAB2E70}" destId="{1917E72A-DE1E-48D4-A260-BFD0904068AF}" srcOrd="2" destOrd="0" parTransId="{7C9F1F08-1909-498E-9443-DB3DFD3629C3}" sibTransId="{C7CCD4D2-1D15-4C0E-9DB4-83A70E843078}"/>
    <dgm:cxn modelId="{9CF42880-E2F9-4860-8A0E-E52137138730}" type="presOf" srcId="{C7F8BD66-361A-4ACA-A110-98384D28AAC8}" destId="{6FD684E0-1594-4BEA-B327-9803DC25CF10}" srcOrd="0" destOrd="0" presId="urn:microsoft.com/office/officeart/2005/8/layout/bList2"/>
    <dgm:cxn modelId="{24B5DB9C-F6CC-4AC2-8BAC-70BA99913164}" type="presOf" srcId="{AB4795C4-59E7-4552-9DD2-10546920AA7A}" destId="{84C99794-5EAC-4082-8EB0-4AF779F2E20B}" srcOrd="0" destOrd="0" presId="urn:microsoft.com/office/officeart/2005/8/layout/bList2"/>
    <dgm:cxn modelId="{97794AA5-D851-442D-9E06-4CFA114D9AF7}" srcId="{8DD74567-D2B8-405A-913E-1E3B7F82AE41}" destId="{FD27EF10-AA9C-4F96-BA8E-BEB4FE2EE1DE}" srcOrd="2" destOrd="0" parTransId="{354026B5-7F98-4057-869F-58BE931A3025}" sibTransId="{BE168921-CB7A-40EA-B69C-BB9C820C8193}"/>
    <dgm:cxn modelId="{A7D1B9AE-B628-4197-AF39-05CB4ED1A98A}" type="presOf" srcId="{82A0E835-772C-4D78-9E66-132DCF639929}" destId="{CD26F4C7-AC9F-47E1-979E-D80E681158D5}" srcOrd="0" destOrd="0" presId="urn:microsoft.com/office/officeart/2005/8/layout/bList2"/>
    <dgm:cxn modelId="{DE98FFB6-BDA0-4EC4-8BAF-6E870BE4E474}" type="presOf" srcId="{4980C6A3-BF7A-459C-AE55-ACDD0139FDD3}" destId="{B2703473-82E5-40AF-96C0-ECCBDE9B7776}" srcOrd="0" destOrd="0" presId="urn:microsoft.com/office/officeart/2005/8/layout/bList2"/>
    <dgm:cxn modelId="{6338E8BD-6B0F-4972-9757-B57D5426332F}" type="presOf" srcId="{8DD74567-D2B8-405A-913E-1E3B7F82AE41}" destId="{0F04DFE8-AFEF-46C6-827A-38EFC94CE0D8}" srcOrd="0" destOrd="0" presId="urn:microsoft.com/office/officeart/2005/8/layout/bList2"/>
    <dgm:cxn modelId="{9B16EDBD-9011-4ED0-9427-EE4DEC187C5A}" type="presOf" srcId="{0FF2D68A-AB95-405D-9657-E71AC062D74F}" destId="{14CF188A-D9E8-434B-B54D-AFB238ECA51D}" srcOrd="1" destOrd="0" presId="urn:microsoft.com/office/officeart/2005/8/layout/bList2"/>
    <dgm:cxn modelId="{6735D2C4-EF91-4A3E-953F-BC748504F3A1}" srcId="{9B5E11F3-698B-4448-A932-966B4DAB2E70}" destId="{9B9EDBAC-041F-4138-BFAB-230E70453545}" srcOrd="0" destOrd="0" parTransId="{86E77610-4C85-4ED0-88F6-9C5DFE0A499B}" sibTransId="{354E69D2-E0E6-4329-9489-80864A5CADCB}"/>
    <dgm:cxn modelId="{B622DDCA-1D26-4E87-BE64-46B57F5751FA}" srcId="{C7F8BD66-361A-4ACA-A110-98384D28AAC8}" destId="{4980C6A3-BF7A-459C-AE55-ACDD0139FDD3}" srcOrd="0" destOrd="0" parTransId="{5D5846FF-A3A2-41B2-B069-0E8ADAA3479A}" sibTransId="{D2E9FC72-D057-48B4-8CDD-760122327848}"/>
    <dgm:cxn modelId="{E480E1D4-9AEC-4AC9-9C74-C13B9391B553}" srcId="{4980C6A3-BF7A-459C-AE55-ACDD0139FDD3}" destId="{AB4795C4-59E7-4552-9DD2-10546920AA7A}" srcOrd="0" destOrd="0" parTransId="{E527616F-181F-4767-A244-CC69235E1598}" sibTransId="{63373DDB-A852-4077-A95A-1CFBBB452B67}"/>
    <dgm:cxn modelId="{E8BDB3D7-73E0-4A56-A227-DA66F9C60431}" type="presOf" srcId="{F106781C-AD15-4A43-A6B0-2C287D68EE8B}" destId="{A0F9FCE9-B058-49D6-9C0D-FD191625B53E}" srcOrd="0" destOrd="1" presId="urn:microsoft.com/office/officeart/2005/8/layout/bList2"/>
    <dgm:cxn modelId="{2D5D13DE-AA8C-44C7-A487-613B43BF8B85}" type="presOf" srcId="{0FE86BE3-70B3-4863-937A-CF67404F05DE}" destId="{6ED32D53-98BF-4995-8681-8C0AE47AD8BA}" srcOrd="0" destOrd="0" presId="urn:microsoft.com/office/officeart/2005/8/layout/bList2"/>
    <dgm:cxn modelId="{1B7B03DF-275E-4278-889A-7E0288162EDE}" srcId="{0FF2D68A-AB95-405D-9657-E71AC062D74F}" destId="{B211B818-A97B-41DB-A96D-D109C9E9AE80}" srcOrd="1" destOrd="0" parTransId="{F43993B4-1579-4994-8716-779BF74B925D}" sibTransId="{2A35EA43-9A56-4CF4-AF6F-8C6A0E4145AD}"/>
    <dgm:cxn modelId="{4D075EE0-99D1-4E9E-9119-A2BEC4C2F8DE}" srcId="{8DD74567-D2B8-405A-913E-1E3B7F82AE41}" destId="{485BF4BC-2AB0-48DD-AA5A-0252614C384E}" srcOrd="1" destOrd="0" parTransId="{1804C9BB-683D-4426-9141-08C598C7E1D4}" sibTransId="{285C38B2-AF84-4FDB-B907-CA1BA851F98F}"/>
    <dgm:cxn modelId="{4EA949E9-9DAB-4FCD-A6B9-495875C99D53}" type="presOf" srcId="{9B5E11F3-698B-4448-A932-966B4DAB2E70}" destId="{1401120C-2C0E-414E-9DFC-7A443726044D}" srcOrd="0" destOrd="0" presId="urn:microsoft.com/office/officeart/2005/8/layout/bList2"/>
    <dgm:cxn modelId="{7ECEF1EA-0A12-4311-948B-0E33755ABF5A}" type="presOf" srcId="{0FF2D68A-AB95-405D-9657-E71AC062D74F}" destId="{7CD817FE-B1FF-4F51-AEE2-DC159A87AA69}" srcOrd="0" destOrd="0" presId="urn:microsoft.com/office/officeart/2005/8/layout/bList2"/>
    <dgm:cxn modelId="{1B4E01F3-AC42-40A4-B59D-E692CE0D5FC0}" type="presOf" srcId="{780D6E01-6C13-48F1-817A-0CA7B48A2B85}" destId="{2D4D70D9-81C8-4BA1-9509-74F9154CE894}" srcOrd="0" destOrd="0" presId="urn:microsoft.com/office/officeart/2005/8/layout/bList2"/>
    <dgm:cxn modelId="{20AC015B-53FF-419A-BC2E-EB498E296B79}" type="presParOf" srcId="{6FD684E0-1594-4BEA-B327-9803DC25CF10}" destId="{7C44B4CF-9AFD-4DBB-9432-92744122E7E2}" srcOrd="0" destOrd="0" presId="urn:microsoft.com/office/officeart/2005/8/layout/bList2"/>
    <dgm:cxn modelId="{6BA89F27-C6D3-415F-B116-951DEB970B41}" type="presParOf" srcId="{7C44B4CF-9AFD-4DBB-9432-92744122E7E2}" destId="{84C99794-5EAC-4082-8EB0-4AF779F2E20B}" srcOrd="0" destOrd="0" presId="urn:microsoft.com/office/officeart/2005/8/layout/bList2"/>
    <dgm:cxn modelId="{19840008-D1DF-41B9-A574-4A0DED5167C8}" type="presParOf" srcId="{7C44B4CF-9AFD-4DBB-9432-92744122E7E2}" destId="{B2703473-82E5-40AF-96C0-ECCBDE9B7776}" srcOrd="1" destOrd="0" presId="urn:microsoft.com/office/officeart/2005/8/layout/bList2"/>
    <dgm:cxn modelId="{6ABACF39-48DA-4947-8A40-2D56DA610A5F}" type="presParOf" srcId="{7C44B4CF-9AFD-4DBB-9432-92744122E7E2}" destId="{DD62DEF1-C9ED-4D89-80D2-3B83FC61B59E}" srcOrd="2" destOrd="0" presId="urn:microsoft.com/office/officeart/2005/8/layout/bList2"/>
    <dgm:cxn modelId="{D2966498-FEE0-4487-ACC4-89A4678FB223}" type="presParOf" srcId="{7C44B4CF-9AFD-4DBB-9432-92744122E7E2}" destId="{C8B67847-9C76-4B0C-A73F-A10CA132387B}" srcOrd="3" destOrd="0" presId="urn:microsoft.com/office/officeart/2005/8/layout/bList2"/>
    <dgm:cxn modelId="{AC62E2BD-C1D6-405B-9082-D19D11E4E8BF}" type="presParOf" srcId="{6FD684E0-1594-4BEA-B327-9803DC25CF10}" destId="{E0B6EE5E-C26B-453D-84FD-6EE87CB33B6D}" srcOrd="1" destOrd="0" presId="urn:microsoft.com/office/officeart/2005/8/layout/bList2"/>
    <dgm:cxn modelId="{53C459F5-D726-4944-B3F6-60B62923FFEE}" type="presParOf" srcId="{6FD684E0-1594-4BEA-B327-9803DC25CF10}" destId="{0E4C4518-B18C-47D5-B02B-BD571D597C76}" srcOrd="2" destOrd="0" presId="urn:microsoft.com/office/officeart/2005/8/layout/bList2"/>
    <dgm:cxn modelId="{CF3183CF-493C-45B2-9B25-4694DC643655}" type="presParOf" srcId="{0E4C4518-B18C-47D5-B02B-BD571D597C76}" destId="{A0F9FCE9-B058-49D6-9C0D-FD191625B53E}" srcOrd="0" destOrd="0" presId="urn:microsoft.com/office/officeart/2005/8/layout/bList2"/>
    <dgm:cxn modelId="{1C2611F9-75A1-40F7-B1BB-8FA5ECD1ACA3}" type="presParOf" srcId="{0E4C4518-B18C-47D5-B02B-BD571D597C76}" destId="{1401120C-2C0E-414E-9DFC-7A443726044D}" srcOrd="1" destOrd="0" presId="urn:microsoft.com/office/officeart/2005/8/layout/bList2"/>
    <dgm:cxn modelId="{89A9F905-A6D5-4D5C-88A5-9DC0CD4E6B0D}" type="presParOf" srcId="{0E4C4518-B18C-47D5-B02B-BD571D597C76}" destId="{92BA71CD-4142-49CC-BA96-167D338B4105}" srcOrd="2" destOrd="0" presId="urn:microsoft.com/office/officeart/2005/8/layout/bList2"/>
    <dgm:cxn modelId="{9B230585-9366-41B5-867F-D7B9093F5DCF}" type="presParOf" srcId="{0E4C4518-B18C-47D5-B02B-BD571D597C76}" destId="{1C05FF53-8AA4-429F-A7E0-4774057BB5A9}" srcOrd="3" destOrd="0" presId="urn:microsoft.com/office/officeart/2005/8/layout/bList2"/>
    <dgm:cxn modelId="{0CFDEE98-4101-4ED0-84BE-6A5DAD0F8E0A}" type="presParOf" srcId="{6FD684E0-1594-4BEA-B327-9803DC25CF10}" destId="{3B911C75-08C2-4F09-BE5C-08E89171935A}" srcOrd="3" destOrd="0" presId="urn:microsoft.com/office/officeart/2005/8/layout/bList2"/>
    <dgm:cxn modelId="{5D6CCE6D-08D0-4991-BA9B-F725DB36C140}" type="presParOf" srcId="{6FD684E0-1594-4BEA-B327-9803DC25CF10}" destId="{6C612A24-1596-46D7-9ECC-43B3DB46DB1F}" srcOrd="4" destOrd="0" presId="urn:microsoft.com/office/officeart/2005/8/layout/bList2"/>
    <dgm:cxn modelId="{6AABD127-EB30-4A6C-90BB-2462C2A28135}" type="presParOf" srcId="{6C612A24-1596-46D7-9ECC-43B3DB46DB1F}" destId="{6ED32D53-98BF-4995-8681-8C0AE47AD8BA}" srcOrd="0" destOrd="0" presId="urn:microsoft.com/office/officeart/2005/8/layout/bList2"/>
    <dgm:cxn modelId="{A70E9B33-8B55-4FBE-84A7-CE129584736B}" type="presParOf" srcId="{6C612A24-1596-46D7-9ECC-43B3DB46DB1F}" destId="{7CD817FE-B1FF-4F51-AEE2-DC159A87AA69}" srcOrd="1" destOrd="0" presId="urn:microsoft.com/office/officeart/2005/8/layout/bList2"/>
    <dgm:cxn modelId="{EEC3AD68-24EC-45D9-9ED7-F6C8E2B21412}" type="presParOf" srcId="{6C612A24-1596-46D7-9ECC-43B3DB46DB1F}" destId="{14CF188A-D9E8-434B-B54D-AFB238ECA51D}" srcOrd="2" destOrd="0" presId="urn:microsoft.com/office/officeart/2005/8/layout/bList2"/>
    <dgm:cxn modelId="{15FCA5E2-AF43-4C53-BFD9-7D9E63251739}" type="presParOf" srcId="{6C612A24-1596-46D7-9ECC-43B3DB46DB1F}" destId="{CEC207B3-9C59-478C-8933-DA5F8B5842E8}" srcOrd="3" destOrd="0" presId="urn:microsoft.com/office/officeart/2005/8/layout/bList2"/>
    <dgm:cxn modelId="{2C3F2ECF-6CD6-47D8-A375-6973AD422FDE}" type="presParOf" srcId="{6FD684E0-1594-4BEA-B327-9803DC25CF10}" destId="{2D4D70D9-81C8-4BA1-9509-74F9154CE894}" srcOrd="5" destOrd="0" presId="urn:microsoft.com/office/officeart/2005/8/layout/bList2"/>
    <dgm:cxn modelId="{BBD4FA6D-0088-49F9-B987-8D43B68D8EBC}" type="presParOf" srcId="{6FD684E0-1594-4BEA-B327-9803DC25CF10}" destId="{75762401-57E6-4CEF-A538-72937C2A8D87}" srcOrd="6" destOrd="0" presId="urn:microsoft.com/office/officeart/2005/8/layout/bList2"/>
    <dgm:cxn modelId="{1AD6C6AB-BEB1-4C6B-A321-B45103E0E549}" type="presParOf" srcId="{75762401-57E6-4CEF-A538-72937C2A8D87}" destId="{CD26F4C7-AC9F-47E1-979E-D80E681158D5}" srcOrd="0" destOrd="0" presId="urn:microsoft.com/office/officeart/2005/8/layout/bList2"/>
    <dgm:cxn modelId="{DE3DB6E6-F22C-48CE-9029-6F7D02045C46}" type="presParOf" srcId="{75762401-57E6-4CEF-A538-72937C2A8D87}" destId="{0F04DFE8-AFEF-46C6-827A-38EFC94CE0D8}" srcOrd="1" destOrd="0" presId="urn:microsoft.com/office/officeart/2005/8/layout/bList2"/>
    <dgm:cxn modelId="{96FC2CAE-D000-4147-A8D4-83912BBF8D05}" type="presParOf" srcId="{75762401-57E6-4CEF-A538-72937C2A8D87}" destId="{0E4ED87D-C643-410E-B08F-8C8D211A9406}" srcOrd="2" destOrd="0" presId="urn:microsoft.com/office/officeart/2005/8/layout/bList2"/>
    <dgm:cxn modelId="{D5F5EEE8-5FC3-44F2-8F24-BD1BF094472A}" type="presParOf" srcId="{75762401-57E6-4CEF-A538-72937C2A8D87}" destId="{4882C717-F440-4928-9877-A79A6CD89A79}"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8813E-293D-47BD-87B3-E264E65DF0E2}">
      <dsp:nvSpPr>
        <dsp:cNvPr id="0" name=""/>
        <dsp:cNvSpPr/>
      </dsp:nvSpPr>
      <dsp:spPr>
        <a:xfrm rot="10800000">
          <a:off x="2161971" y="2227"/>
          <a:ext cx="7176443" cy="141748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071" tIns="144780" rIns="270256"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Arthritis and Musculoskeletal Conditions </a:t>
          </a:r>
        </a:p>
      </dsp:txBody>
      <dsp:txXfrm rot="10800000">
        <a:off x="2516342" y="2227"/>
        <a:ext cx="6822072" cy="1417483"/>
      </dsp:txXfrm>
    </dsp:sp>
    <dsp:sp modelId="{0D93097B-029E-4A14-812A-E641EB7A6394}">
      <dsp:nvSpPr>
        <dsp:cNvPr id="0" name=""/>
        <dsp:cNvSpPr/>
      </dsp:nvSpPr>
      <dsp:spPr>
        <a:xfrm>
          <a:off x="1453229" y="2227"/>
          <a:ext cx="1417483" cy="1417483"/>
        </a:xfrm>
        <a:prstGeom prst="ellipse">
          <a:avLst/>
        </a:prstGeom>
        <a:blipFill>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5574CC-EC9C-42CC-A3AF-DD39311A3F8D}">
      <dsp:nvSpPr>
        <dsp:cNvPr id="0" name=""/>
        <dsp:cNvSpPr/>
      </dsp:nvSpPr>
      <dsp:spPr>
        <a:xfrm rot="10800000">
          <a:off x="2161971" y="1842840"/>
          <a:ext cx="7176443" cy="141748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071" tIns="144780" rIns="270256"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Dementia</a:t>
          </a:r>
        </a:p>
      </dsp:txBody>
      <dsp:txXfrm rot="10800000">
        <a:off x="2516342" y="1842840"/>
        <a:ext cx="6822072" cy="1417483"/>
      </dsp:txXfrm>
    </dsp:sp>
    <dsp:sp modelId="{A91F3A47-4FB3-4FFD-8A56-05EC8D22458C}">
      <dsp:nvSpPr>
        <dsp:cNvPr id="0" name=""/>
        <dsp:cNvSpPr/>
      </dsp:nvSpPr>
      <dsp:spPr>
        <a:xfrm>
          <a:off x="1453229" y="1842840"/>
          <a:ext cx="1417483" cy="1417483"/>
        </a:xfrm>
        <a:prstGeom prst="ellipse">
          <a:avLst/>
        </a:prstGeom>
        <a:blipFill>
          <a:blip xmlns:r="http://schemas.openxmlformats.org/officeDocument/2006/relationships" r:embed="rId2"/>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FB9E77-8B8C-460E-8C09-586BABAC9BFF}">
      <dsp:nvSpPr>
        <dsp:cNvPr id="0" name=""/>
        <dsp:cNvSpPr/>
      </dsp:nvSpPr>
      <dsp:spPr>
        <a:xfrm rot="10800000">
          <a:off x="2161971" y="3683453"/>
          <a:ext cx="7176443" cy="141748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071" tIns="144780" rIns="270256"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Injurious Falls and Fractures</a:t>
          </a:r>
        </a:p>
      </dsp:txBody>
      <dsp:txXfrm rot="10800000">
        <a:off x="2516342" y="3683453"/>
        <a:ext cx="6822072" cy="1417483"/>
      </dsp:txXfrm>
    </dsp:sp>
    <dsp:sp modelId="{6694AFB5-336D-49E9-B758-C20A6B9AA4ED}">
      <dsp:nvSpPr>
        <dsp:cNvPr id="0" name=""/>
        <dsp:cNvSpPr/>
      </dsp:nvSpPr>
      <dsp:spPr>
        <a:xfrm>
          <a:off x="1453229" y="3683453"/>
          <a:ext cx="1417483" cy="1417483"/>
        </a:xfrm>
        <a:prstGeom prst="ellipse">
          <a:avLst/>
        </a:prstGeom>
        <a:blipFill>
          <a:blip xmlns:r="http://schemas.openxmlformats.org/officeDocument/2006/relationships" r:embed="rId3"/>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A297E-27D1-43E7-83C6-3B04564035EA}">
      <dsp:nvSpPr>
        <dsp:cNvPr id="0" name=""/>
        <dsp:cNvSpPr/>
      </dsp:nvSpPr>
      <dsp:spPr>
        <a:xfrm>
          <a:off x="1119" y="1399739"/>
          <a:ext cx="4365314" cy="26191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“In general, a high level of evidence suggests that bisphosphonates are at least as effective for older people as for younger”</a:t>
          </a:r>
        </a:p>
        <a:p>
          <a:pPr marL="0" lvl="0" indent="0" algn="ctr" defTabSz="1200150">
            <a:lnSpc>
              <a:spcPct val="90000"/>
            </a:lnSpc>
            <a:spcBef>
              <a:spcPct val="0"/>
            </a:spcBef>
            <a:spcAft>
              <a:spcPct val="35000"/>
            </a:spcAft>
            <a:buNone/>
          </a:pPr>
          <a:r>
            <a:rPr lang="en-US" sz="2700" kern="1200" dirty="0">
              <a:solidFill>
                <a:schemeClr val="tx1"/>
              </a:solidFill>
            </a:rPr>
            <a:t>AHRQ Evidence Synthesis</a:t>
          </a:r>
        </a:p>
      </dsp:txBody>
      <dsp:txXfrm>
        <a:off x="1119" y="1399739"/>
        <a:ext cx="4365314" cy="2619188"/>
      </dsp:txXfrm>
    </dsp:sp>
    <dsp:sp modelId="{BD0C1049-8A9A-4D41-A9D8-24AD8EA7FDD6}">
      <dsp:nvSpPr>
        <dsp:cNvPr id="0" name=""/>
        <dsp:cNvSpPr/>
      </dsp:nvSpPr>
      <dsp:spPr>
        <a:xfrm>
          <a:off x="4802965" y="1399739"/>
          <a:ext cx="4365314" cy="26191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“Frail, multimorbid patients have the highest fracture risk and therefore the most to gain from treatment”</a:t>
          </a:r>
        </a:p>
        <a:p>
          <a:pPr marL="0" lvl="0" indent="0" algn="ctr" defTabSz="1200150">
            <a:lnSpc>
              <a:spcPct val="90000"/>
            </a:lnSpc>
            <a:spcBef>
              <a:spcPct val="0"/>
            </a:spcBef>
            <a:spcAft>
              <a:spcPct val="35000"/>
            </a:spcAft>
            <a:buNone/>
          </a:pPr>
          <a:r>
            <a:rPr lang="en-US" sz="2700" kern="1200" dirty="0">
              <a:solidFill>
                <a:schemeClr val="tx1"/>
              </a:solidFill>
            </a:rPr>
            <a:t>UK NOGG Guidance</a:t>
          </a:r>
        </a:p>
      </dsp:txBody>
      <dsp:txXfrm>
        <a:off x="4802965" y="1399739"/>
        <a:ext cx="4365314" cy="26191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5C2F0-5D21-4595-84F5-2392EC605713}">
      <dsp:nvSpPr>
        <dsp:cNvPr id="0" name=""/>
        <dsp:cNvSpPr/>
      </dsp:nvSpPr>
      <dsp:spPr>
        <a:xfrm>
          <a:off x="31" y="119824"/>
          <a:ext cx="3038474" cy="87480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Treatment More Appropriate</a:t>
          </a:r>
        </a:p>
      </dsp:txBody>
      <dsp:txXfrm>
        <a:off x="31" y="119824"/>
        <a:ext cx="3038474" cy="874809"/>
      </dsp:txXfrm>
    </dsp:sp>
    <dsp:sp modelId="{031B16C6-7DDA-4307-AF62-E3AE7464527C}">
      <dsp:nvSpPr>
        <dsp:cNvPr id="0" name=""/>
        <dsp:cNvSpPr/>
      </dsp:nvSpPr>
      <dsp:spPr>
        <a:xfrm>
          <a:off x="31" y="994634"/>
          <a:ext cx="3038474" cy="349987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High fracture risk (FRAX, </a:t>
          </a:r>
          <a:r>
            <a:rPr lang="en-US" sz="2500" kern="1200" dirty="0" err="1"/>
            <a:t>FRAiL</a:t>
          </a:r>
          <a:r>
            <a:rPr lang="en-US" sz="2500" kern="1200" dirty="0"/>
            <a:t>, steroids, etc.)</a:t>
          </a:r>
        </a:p>
        <a:p>
          <a:pPr marL="228600" lvl="1" indent="-228600" algn="l" defTabSz="1111250">
            <a:lnSpc>
              <a:spcPct val="90000"/>
            </a:lnSpc>
            <a:spcBef>
              <a:spcPct val="0"/>
            </a:spcBef>
            <a:spcAft>
              <a:spcPct val="15000"/>
            </a:spcAft>
            <a:buChar char="•"/>
          </a:pPr>
          <a:r>
            <a:rPr lang="en-US" sz="2500" kern="1200" dirty="0"/>
            <a:t>&gt;2 year life expectancy</a:t>
          </a:r>
        </a:p>
        <a:p>
          <a:pPr marL="228600" lvl="1" indent="-228600" algn="l" defTabSz="1111250">
            <a:lnSpc>
              <a:spcPct val="90000"/>
            </a:lnSpc>
            <a:spcBef>
              <a:spcPct val="0"/>
            </a:spcBef>
            <a:spcAft>
              <a:spcPct val="15000"/>
            </a:spcAft>
            <a:buChar char="•"/>
          </a:pPr>
          <a:r>
            <a:rPr lang="en-US" sz="2500" kern="1200" dirty="0"/>
            <a:t>Ambulatory or Transfer Independent</a:t>
          </a:r>
        </a:p>
        <a:p>
          <a:pPr marL="228600" lvl="1" indent="-228600" algn="l" defTabSz="1111250">
            <a:lnSpc>
              <a:spcPct val="90000"/>
            </a:lnSpc>
            <a:spcBef>
              <a:spcPct val="0"/>
            </a:spcBef>
            <a:spcAft>
              <a:spcPct val="15000"/>
            </a:spcAft>
            <a:buChar char="•"/>
          </a:pPr>
          <a:endParaRPr lang="en-US" sz="2500" kern="1200" dirty="0"/>
        </a:p>
      </dsp:txBody>
      <dsp:txXfrm>
        <a:off x="31" y="994634"/>
        <a:ext cx="3038474" cy="3499875"/>
      </dsp:txXfrm>
    </dsp:sp>
    <dsp:sp modelId="{55B3056C-5F76-4373-8314-4367C95F3389}">
      <dsp:nvSpPr>
        <dsp:cNvPr id="0" name=""/>
        <dsp:cNvSpPr/>
      </dsp:nvSpPr>
      <dsp:spPr>
        <a:xfrm>
          <a:off x="3463893" y="119824"/>
          <a:ext cx="3038474" cy="87480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Treatment Less Appropriate</a:t>
          </a:r>
        </a:p>
      </dsp:txBody>
      <dsp:txXfrm>
        <a:off x="3463893" y="119824"/>
        <a:ext cx="3038474" cy="874809"/>
      </dsp:txXfrm>
    </dsp:sp>
    <dsp:sp modelId="{7DF8AF7C-B206-47BC-ACC7-5880FFD75803}">
      <dsp:nvSpPr>
        <dsp:cNvPr id="0" name=""/>
        <dsp:cNvSpPr/>
      </dsp:nvSpPr>
      <dsp:spPr>
        <a:xfrm>
          <a:off x="3463893" y="994634"/>
          <a:ext cx="3038474" cy="349987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Hospice or palliative care </a:t>
          </a:r>
        </a:p>
        <a:p>
          <a:pPr marL="228600" lvl="1" indent="-228600" algn="l" defTabSz="1111250">
            <a:lnSpc>
              <a:spcPct val="90000"/>
            </a:lnSpc>
            <a:spcBef>
              <a:spcPct val="0"/>
            </a:spcBef>
            <a:spcAft>
              <a:spcPct val="15000"/>
            </a:spcAft>
            <a:buChar char="•"/>
          </a:pPr>
          <a:r>
            <a:rPr lang="en-US" sz="2500" kern="1200" dirty="0"/>
            <a:t>Dysphagia</a:t>
          </a:r>
        </a:p>
        <a:p>
          <a:pPr marL="228600" lvl="1" indent="-228600" algn="l" defTabSz="1111250">
            <a:lnSpc>
              <a:spcPct val="90000"/>
            </a:lnSpc>
            <a:spcBef>
              <a:spcPct val="0"/>
            </a:spcBef>
            <a:spcAft>
              <a:spcPct val="15000"/>
            </a:spcAft>
            <a:buChar char="•"/>
          </a:pPr>
          <a:r>
            <a:rPr lang="en-US" sz="2500" kern="1200" dirty="0"/>
            <a:t>Non-ambulatory</a:t>
          </a:r>
        </a:p>
        <a:p>
          <a:pPr marL="228600" lvl="1" indent="-228600" algn="l" defTabSz="1111250">
            <a:lnSpc>
              <a:spcPct val="90000"/>
            </a:lnSpc>
            <a:spcBef>
              <a:spcPct val="0"/>
            </a:spcBef>
            <a:spcAft>
              <a:spcPct val="15000"/>
            </a:spcAft>
            <a:buChar char="•"/>
          </a:pPr>
          <a:r>
            <a:rPr lang="en-US" sz="2500" kern="1200" dirty="0"/>
            <a:t>Fully dependent ADLs</a:t>
          </a:r>
        </a:p>
        <a:p>
          <a:pPr marL="228600" lvl="1" indent="-228600" algn="l" defTabSz="1111250">
            <a:lnSpc>
              <a:spcPct val="90000"/>
            </a:lnSpc>
            <a:spcBef>
              <a:spcPct val="0"/>
            </a:spcBef>
            <a:spcAft>
              <a:spcPct val="15000"/>
            </a:spcAft>
            <a:buChar char="•"/>
          </a:pPr>
          <a:r>
            <a:rPr lang="en-US" sz="2500" kern="1200" dirty="0"/>
            <a:t>Unable to sit upright</a:t>
          </a:r>
        </a:p>
      </dsp:txBody>
      <dsp:txXfrm>
        <a:off x="3463893" y="994634"/>
        <a:ext cx="3038474" cy="34998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99794-5EAC-4082-8EB0-4AF779F2E20B}">
      <dsp:nvSpPr>
        <dsp:cNvPr id="0" name=""/>
        <dsp:cNvSpPr/>
      </dsp:nvSpPr>
      <dsp:spPr>
        <a:xfrm>
          <a:off x="7241" y="1033922"/>
          <a:ext cx="2567867" cy="191685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en-US" sz="2100" kern="1200" dirty="0"/>
            <a:t>Consider treating if </a:t>
          </a:r>
          <a:r>
            <a:rPr lang="en-US" sz="2100" u="sng" kern="1200" dirty="0"/>
            <a:t>&gt;</a:t>
          </a:r>
          <a:r>
            <a:rPr lang="en-US" sz="2100" u="none" kern="1200" dirty="0"/>
            <a:t> 2 years</a:t>
          </a:r>
          <a:endParaRPr lang="en-US" sz="2100" kern="1200" dirty="0"/>
        </a:p>
        <a:p>
          <a:pPr marL="228600" lvl="1" indent="-228600" algn="l" defTabSz="933450">
            <a:lnSpc>
              <a:spcPct val="90000"/>
            </a:lnSpc>
            <a:spcBef>
              <a:spcPct val="0"/>
            </a:spcBef>
            <a:spcAft>
              <a:spcPct val="15000"/>
            </a:spcAft>
            <a:buChar char="•"/>
          </a:pPr>
          <a:r>
            <a:rPr lang="en-US" sz="2100" u="none" kern="1200" dirty="0"/>
            <a:t>Fall prevention for everyone</a:t>
          </a:r>
          <a:endParaRPr lang="en-US" sz="2100" kern="1200" dirty="0"/>
        </a:p>
      </dsp:txBody>
      <dsp:txXfrm>
        <a:off x="52155" y="1078836"/>
        <a:ext cx="2478039" cy="1871945"/>
      </dsp:txXfrm>
    </dsp:sp>
    <dsp:sp modelId="{DD62DEF1-C9ED-4D89-80D2-3B83FC61B59E}">
      <dsp:nvSpPr>
        <dsp:cNvPr id="0" name=""/>
        <dsp:cNvSpPr/>
      </dsp:nvSpPr>
      <dsp:spPr>
        <a:xfrm>
          <a:off x="7241" y="2950781"/>
          <a:ext cx="2567867" cy="82424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n-US" sz="2100" kern="1200" dirty="0"/>
            <a:t>Estimate Life expectancy</a:t>
          </a:r>
        </a:p>
      </dsp:txBody>
      <dsp:txXfrm>
        <a:off x="7241" y="2950781"/>
        <a:ext cx="1808357" cy="824249"/>
      </dsp:txXfrm>
    </dsp:sp>
    <dsp:sp modelId="{C8B67847-9C76-4B0C-A73F-A10CA132387B}">
      <dsp:nvSpPr>
        <dsp:cNvPr id="0" name=""/>
        <dsp:cNvSpPr/>
      </dsp:nvSpPr>
      <dsp:spPr>
        <a:xfrm>
          <a:off x="1888239" y="3081706"/>
          <a:ext cx="898753" cy="898753"/>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F9FCE9-B058-49D6-9C0D-FD191625B53E}">
      <dsp:nvSpPr>
        <dsp:cNvPr id="0" name=""/>
        <dsp:cNvSpPr/>
      </dsp:nvSpPr>
      <dsp:spPr>
        <a:xfrm>
          <a:off x="2998509" y="1078528"/>
          <a:ext cx="2567867" cy="191685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en-US" sz="2100" kern="1200" dirty="0"/>
            <a:t>Prior fracture=high</a:t>
          </a:r>
        </a:p>
        <a:p>
          <a:pPr marL="228600" lvl="1" indent="-228600" algn="l" defTabSz="933450">
            <a:lnSpc>
              <a:spcPct val="90000"/>
            </a:lnSpc>
            <a:spcBef>
              <a:spcPct val="0"/>
            </a:spcBef>
            <a:spcAft>
              <a:spcPct val="15000"/>
            </a:spcAft>
            <a:buChar char="•"/>
          </a:pPr>
          <a:r>
            <a:rPr lang="en-US" sz="2100" kern="1200" dirty="0"/>
            <a:t>DXA if feasible</a:t>
          </a:r>
        </a:p>
        <a:p>
          <a:pPr marL="228600" lvl="1" indent="-228600" algn="l" defTabSz="933450">
            <a:lnSpc>
              <a:spcPct val="90000"/>
            </a:lnSpc>
            <a:spcBef>
              <a:spcPct val="0"/>
            </a:spcBef>
            <a:spcAft>
              <a:spcPct val="15000"/>
            </a:spcAft>
            <a:buChar char="•"/>
          </a:pPr>
          <a:r>
            <a:rPr lang="en-US" sz="2100" kern="1200" dirty="0"/>
            <a:t>FRAX “geriatric adjustment” or </a:t>
          </a:r>
          <a:r>
            <a:rPr lang="en-US" sz="2100" kern="1200" dirty="0" err="1"/>
            <a:t>FRaiL</a:t>
          </a:r>
          <a:endParaRPr lang="en-US" sz="2100" kern="1200" dirty="0"/>
        </a:p>
      </dsp:txBody>
      <dsp:txXfrm>
        <a:off x="3043423" y="1123442"/>
        <a:ext cx="2478039" cy="1871945"/>
      </dsp:txXfrm>
    </dsp:sp>
    <dsp:sp modelId="{92BA71CD-4142-49CC-BA96-167D338B4105}">
      <dsp:nvSpPr>
        <dsp:cNvPr id="0" name=""/>
        <dsp:cNvSpPr/>
      </dsp:nvSpPr>
      <dsp:spPr>
        <a:xfrm>
          <a:off x="3009654" y="2950781"/>
          <a:ext cx="2567867" cy="82424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n-US" sz="2100" kern="1200" dirty="0"/>
            <a:t>Estimate fracture Risk</a:t>
          </a:r>
        </a:p>
      </dsp:txBody>
      <dsp:txXfrm>
        <a:off x="3009654" y="2950781"/>
        <a:ext cx="1808357" cy="824249"/>
      </dsp:txXfrm>
    </dsp:sp>
    <dsp:sp modelId="{1C05FF53-8AA4-429F-A7E0-4774057BB5A9}">
      <dsp:nvSpPr>
        <dsp:cNvPr id="0" name=""/>
        <dsp:cNvSpPr/>
      </dsp:nvSpPr>
      <dsp:spPr>
        <a:xfrm>
          <a:off x="4890652" y="3081706"/>
          <a:ext cx="898753" cy="898753"/>
        </a:xfrm>
        <a:prstGeom prst="ellipse">
          <a:avLst/>
        </a:prstGeom>
        <a:blipFill>
          <a:blip xmlns:r="http://schemas.openxmlformats.org/officeDocument/2006/relationships" r:embed="rId2"/>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D32D53-98BF-4995-8681-8C0AE47AD8BA}">
      <dsp:nvSpPr>
        <dsp:cNvPr id="0" name=""/>
        <dsp:cNvSpPr/>
      </dsp:nvSpPr>
      <dsp:spPr>
        <a:xfrm>
          <a:off x="6012067" y="1033922"/>
          <a:ext cx="2567867" cy="191685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en-US" sz="2100" kern="1200" dirty="0"/>
            <a:t>Align fracture prevention to goals</a:t>
          </a:r>
        </a:p>
        <a:p>
          <a:pPr marL="228600" lvl="1" indent="-228600" algn="l" defTabSz="933450">
            <a:lnSpc>
              <a:spcPct val="90000"/>
            </a:lnSpc>
            <a:spcBef>
              <a:spcPct val="0"/>
            </a:spcBef>
            <a:spcAft>
              <a:spcPct val="15000"/>
            </a:spcAft>
            <a:buChar char="•"/>
          </a:pPr>
          <a:r>
            <a:rPr lang="en-US" sz="2100" kern="1200" dirty="0"/>
            <a:t>Address practical concerns</a:t>
          </a:r>
        </a:p>
      </dsp:txBody>
      <dsp:txXfrm>
        <a:off x="6056981" y="1078836"/>
        <a:ext cx="2478039" cy="1871945"/>
      </dsp:txXfrm>
    </dsp:sp>
    <dsp:sp modelId="{14CF188A-D9E8-434B-B54D-AFB238ECA51D}">
      <dsp:nvSpPr>
        <dsp:cNvPr id="0" name=""/>
        <dsp:cNvSpPr/>
      </dsp:nvSpPr>
      <dsp:spPr>
        <a:xfrm>
          <a:off x="6012067" y="2950781"/>
          <a:ext cx="2567867" cy="82424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n-US" sz="2100" kern="1200" dirty="0"/>
            <a:t>Matters Most</a:t>
          </a:r>
        </a:p>
      </dsp:txBody>
      <dsp:txXfrm>
        <a:off x="6012067" y="2950781"/>
        <a:ext cx="1808357" cy="824249"/>
      </dsp:txXfrm>
    </dsp:sp>
    <dsp:sp modelId="{CEC207B3-9C59-478C-8933-DA5F8B5842E8}">
      <dsp:nvSpPr>
        <dsp:cNvPr id="0" name=""/>
        <dsp:cNvSpPr/>
      </dsp:nvSpPr>
      <dsp:spPr>
        <a:xfrm>
          <a:off x="7893065" y="3081706"/>
          <a:ext cx="898753" cy="898753"/>
        </a:xfrm>
        <a:prstGeom prst="ellipse">
          <a:avLst/>
        </a:prstGeom>
        <a:blipFill>
          <a:blip xmlns:r="http://schemas.openxmlformats.org/officeDocument/2006/relationships" r:embed="rId3"/>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26F4C7-AC9F-47E1-979E-D80E681158D5}">
      <dsp:nvSpPr>
        <dsp:cNvPr id="0" name=""/>
        <dsp:cNvSpPr/>
      </dsp:nvSpPr>
      <dsp:spPr>
        <a:xfrm>
          <a:off x="9014480" y="1033922"/>
          <a:ext cx="2567867" cy="191685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en-US" sz="2100" kern="1200" dirty="0"/>
            <a:t>Not ambulatory</a:t>
          </a:r>
        </a:p>
        <a:p>
          <a:pPr marL="228600" lvl="1" indent="-228600" algn="l" defTabSz="933450">
            <a:lnSpc>
              <a:spcPct val="90000"/>
            </a:lnSpc>
            <a:spcBef>
              <a:spcPct val="0"/>
            </a:spcBef>
            <a:spcAft>
              <a:spcPct val="15000"/>
            </a:spcAft>
            <a:buChar char="•"/>
          </a:pPr>
          <a:r>
            <a:rPr lang="en-US" sz="2100" kern="1200" dirty="0"/>
            <a:t>Palliative care</a:t>
          </a:r>
        </a:p>
        <a:p>
          <a:pPr marL="228600" lvl="1" indent="-228600" algn="l" defTabSz="933450">
            <a:lnSpc>
              <a:spcPct val="90000"/>
            </a:lnSpc>
            <a:spcBef>
              <a:spcPct val="0"/>
            </a:spcBef>
            <a:spcAft>
              <a:spcPct val="15000"/>
            </a:spcAft>
            <a:buChar char="•"/>
          </a:pPr>
          <a:r>
            <a:rPr lang="en-US" sz="2100" kern="1200" dirty="0"/>
            <a:t>Completed 3-5 year course and life expectancy &lt;3 years</a:t>
          </a:r>
        </a:p>
      </dsp:txBody>
      <dsp:txXfrm>
        <a:off x="9059394" y="1078836"/>
        <a:ext cx="2478039" cy="1871945"/>
      </dsp:txXfrm>
    </dsp:sp>
    <dsp:sp modelId="{0E4ED87D-C643-410E-B08F-8C8D211A9406}">
      <dsp:nvSpPr>
        <dsp:cNvPr id="0" name=""/>
        <dsp:cNvSpPr/>
      </dsp:nvSpPr>
      <dsp:spPr>
        <a:xfrm>
          <a:off x="9014480" y="2950781"/>
          <a:ext cx="2567867" cy="82424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n-US" sz="2100" kern="1200" dirty="0"/>
            <a:t>Deprescribing Plan</a:t>
          </a:r>
        </a:p>
      </dsp:txBody>
      <dsp:txXfrm>
        <a:off x="9014480" y="2950781"/>
        <a:ext cx="1808357" cy="824249"/>
      </dsp:txXfrm>
    </dsp:sp>
    <dsp:sp modelId="{4882C717-F440-4928-9877-A79A6CD89A79}">
      <dsp:nvSpPr>
        <dsp:cNvPr id="0" name=""/>
        <dsp:cNvSpPr/>
      </dsp:nvSpPr>
      <dsp:spPr>
        <a:xfrm>
          <a:off x="10895478" y="3081706"/>
          <a:ext cx="898753" cy="898753"/>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_ENREF_2"/><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many of the </a:t>
            </a:r>
            <a:r>
              <a:rPr lang="en-US" baseline="0" dirty="0"/>
              <a:t>with medications we use to treat those age-related comorbidities have a negative effect on BMD, falls, and fracture rates although their impact is more modest and less consistent across studies.  </a:t>
            </a:r>
          </a:p>
          <a:p>
            <a:endParaRPr lang="en-US" baseline="0" dirty="0"/>
          </a:p>
          <a:p>
            <a:r>
              <a:rPr lang="en-US" baseline="0" dirty="0"/>
              <a:t>So while polypharmacy is an important consideration when you are selecting OP treatment as we’ll discuss in a little while, I don’t think it is sufficient reason to forgo treatment</a:t>
            </a:r>
            <a:endParaRPr lang="en-US" dirty="0"/>
          </a:p>
        </p:txBody>
      </p:sp>
      <p:sp>
        <p:nvSpPr>
          <p:cNvPr id="4" name="Slide Number Placeholder 3"/>
          <p:cNvSpPr>
            <a:spLocks noGrp="1"/>
          </p:cNvSpPr>
          <p:nvPr>
            <p:ph type="sldNum" sz="quarter" idx="10"/>
          </p:nvPr>
        </p:nvSpPr>
        <p:spPr/>
        <p:txBody>
          <a:bodyPr/>
          <a:lstStyle/>
          <a:p>
            <a:fld id="{192F5A39-ACDF-4B0D-8299-C297DF5F1C68}" type="slidenum">
              <a:rPr lang="en-US" smtClean="0"/>
              <a:pPr/>
              <a:t>12</a:t>
            </a:fld>
            <a:endParaRPr lang="en-US"/>
          </a:p>
        </p:txBody>
      </p:sp>
    </p:spTree>
    <p:extLst>
      <p:ext uri="{BB962C8B-B14F-4D97-AF65-F5344CB8AC3E}">
        <p14:creationId xmlns:p14="http://schemas.microsoft.com/office/powerpoint/2010/main" val="551409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sometimes helpful to remind our patients and colleagues that injurious falls and fractures consistently rank among the top 3 causes of years lived with disability worldwide for older adults, as well as ranking in the top reasons for ED visits and hospitalizations</a:t>
            </a:r>
          </a:p>
          <a:p>
            <a:endParaRPr lang="en-US" dirty="0"/>
          </a:p>
          <a:p>
            <a:r>
              <a:rPr lang="en-US" dirty="0"/>
              <a:t>Of these top 3 causes, we have much better preventive strategies available for OP than for dementia or OA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4560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onto the next concern we hear about treating OP in the oldest old – lack of inclusion in the clinical trials used to approve our available treatments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Now, I find it interesting that I rarely hear this concern about other treatments where older adults have been similarly underrepresented in trials, like heart failure or </a:t>
            </a:r>
            <a:r>
              <a:rPr lang="en-US" dirty="0" err="1"/>
              <a:t>afib</a:t>
            </a:r>
            <a:r>
              <a:rPr lang="en-US" dirty="0"/>
              <a:t> management</a:t>
            </a:r>
          </a:p>
          <a:p>
            <a:endParaRPr lang="en-US" dirty="0"/>
          </a:p>
          <a:p>
            <a:r>
              <a:rPr lang="en-US" dirty="0"/>
              <a:t>However, it is absolutely true and something I think our research community needs to address. Colleagues at Duke have developed frameworks and tools to help with recruiting and retaining frail older adults in research</a:t>
            </a:r>
          </a:p>
          <a:p>
            <a:endParaRPr lang="en-US" dirty="0"/>
          </a:p>
          <a:p>
            <a:r>
              <a:rPr lang="en-US" dirty="0"/>
              <a:t>Important that we include them to understand whether there is any difference in tolerability , safety, adherence, or the impact of competing mortality by age or frailty status</a:t>
            </a:r>
          </a:p>
          <a:p>
            <a:endParaRPr lang="en-US" dirty="0"/>
          </a:p>
          <a:p>
            <a:r>
              <a:rPr lang="en-US" dirty="0"/>
              <a:t>Let’s examine the data that we do have available about these issues</a:t>
            </a:r>
          </a:p>
        </p:txBody>
      </p:sp>
      <p:sp>
        <p:nvSpPr>
          <p:cNvPr id="4" name="Slide Number Placeholder 3"/>
          <p:cNvSpPr>
            <a:spLocks noGrp="1"/>
          </p:cNvSpPr>
          <p:nvPr>
            <p:ph type="sldNum" sz="quarter" idx="10"/>
          </p:nvPr>
        </p:nvSpPr>
        <p:spPr/>
        <p:txBody>
          <a:bodyPr/>
          <a:lstStyle/>
          <a:p>
            <a:fld id="{192F5A39-ACDF-4B0D-8299-C297DF5F1C68}" type="slidenum">
              <a:rPr lang="en-US" smtClean="0"/>
              <a:pPr/>
              <a:t>14</a:t>
            </a:fld>
            <a:endParaRPr lang="en-US"/>
          </a:p>
        </p:txBody>
      </p:sp>
    </p:spTree>
    <p:extLst>
      <p:ext uri="{BB962C8B-B14F-4D97-AF65-F5344CB8AC3E}">
        <p14:creationId xmlns:p14="http://schemas.microsoft.com/office/powerpoint/2010/main" val="1725341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meta-analysis that looked at treatment efficacy for OP treatments in this case </a:t>
            </a:r>
            <a:r>
              <a:rPr lang="en-US" dirty="0" err="1"/>
              <a:t>BPs,for</a:t>
            </a:r>
            <a:r>
              <a:rPr lang="en-US" dirty="0"/>
              <a:t> those over vs. under age 70, by type of fracture.</a:t>
            </a:r>
          </a:p>
          <a:p>
            <a:endParaRPr lang="en-US" dirty="0"/>
          </a:p>
          <a:p>
            <a:r>
              <a:rPr lang="en-US" dirty="0"/>
              <a:t>Really no signal at all that there is a difference with age, with overlapping confidence intervals for all fracture types</a:t>
            </a:r>
          </a:p>
          <a:p>
            <a:endParaRPr lang="en-US" dirty="0"/>
          </a:p>
          <a:p>
            <a:r>
              <a:rPr lang="en-US" dirty="0"/>
              <a:t> The only significant statistical test for an age interaction was that BMD increases were actually greater in older age group</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1326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EE7CF5-571E-4C05-9B45-40217E09CE91}" type="slidenum">
              <a:rPr lang="en-US"/>
              <a:pPr/>
              <a:t>16</a:t>
            </a:fld>
            <a:endParaRPr lang="en-US"/>
          </a:p>
        </p:txBody>
      </p:sp>
      <p:sp>
        <p:nvSpPr>
          <p:cNvPr id="52226" name="Rectangle 2"/>
          <p:cNvSpPr>
            <a:spLocks noGrp="1" noRot="1" noChangeAspect="1" noChangeArrowheads="1" noTextEdit="1"/>
          </p:cNvSpPr>
          <p:nvPr>
            <p:ph type="sldImg"/>
          </p:nvPr>
        </p:nvSpPr>
        <p:spPr>
          <a:xfrm>
            <a:off x="379413" y="685800"/>
            <a:ext cx="6096000" cy="3429000"/>
          </a:xfrm>
          <a:ln/>
        </p:spPr>
      </p:sp>
      <p:sp>
        <p:nvSpPr>
          <p:cNvPr id="52227" name="Rectangle 3"/>
          <p:cNvSpPr>
            <a:spLocks noGrp="1" noChangeArrowheads="1"/>
          </p:cNvSpPr>
          <p:nvPr>
            <p:ph type="body" idx="1"/>
          </p:nvPr>
        </p:nvSpPr>
        <p:spPr>
          <a:xfrm>
            <a:off x="685800" y="4343400"/>
            <a:ext cx="5487988" cy="4114800"/>
          </a:xfrm>
        </p:spPr>
        <p:txBody>
          <a:bodyPr/>
          <a:lstStyle/>
          <a:p>
            <a:r>
              <a:rPr lang="en-US" dirty="0"/>
              <a:t>But 70 is still quite young in my line of work, and these trials certainly suffered from healthy volunteer bias </a:t>
            </a:r>
          </a:p>
          <a:p>
            <a:endParaRPr lang="en-US" dirty="0"/>
          </a:p>
          <a:p>
            <a:r>
              <a:rPr lang="en-US" dirty="0"/>
              <a:t>Let’s look at a few studies that did include substantial numbers of people at advanced ages and with high rates of frailty</a:t>
            </a:r>
          </a:p>
          <a:p>
            <a:endParaRPr lang="en-US" dirty="0"/>
          </a:p>
          <a:p>
            <a:r>
              <a:rPr lang="en-US" dirty="0"/>
              <a:t>HORIZON RFT </a:t>
            </a:r>
          </a:p>
          <a:p>
            <a:r>
              <a:rPr lang="en-US" dirty="0"/>
              <a:t>	-more than ½ over age 75 and nearly 15% over age 85</a:t>
            </a:r>
          </a:p>
          <a:p>
            <a:r>
              <a:rPr lang="en-US" dirty="0"/>
              <a:t>	-no exclusions for dementia, NH residence, most comorbidities</a:t>
            </a:r>
          </a:p>
          <a:p>
            <a:r>
              <a:rPr lang="en-US" dirty="0"/>
              <a:t>	-saw no evidence of age interaction for the reduction in fractures or mortality</a:t>
            </a:r>
          </a:p>
        </p:txBody>
      </p:sp>
    </p:spTree>
    <p:extLst>
      <p:ext uri="{BB962C8B-B14F-4D97-AF65-F5344CB8AC3E}">
        <p14:creationId xmlns:p14="http://schemas.microsoft.com/office/powerpoint/2010/main" val="3404650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Susan Greenspan has done some really nice trials in frail populations living in long-term care</a:t>
            </a:r>
          </a:p>
          <a:p>
            <a:endParaRPr lang="en-US" baseline="0" dirty="0"/>
          </a:p>
          <a:p>
            <a:r>
              <a:rPr lang="en-US" baseline="0" dirty="0"/>
              <a:t>This is a RCT of ZA given yearly to women in LTC facilities with OP</a:t>
            </a:r>
          </a:p>
          <a:p>
            <a:pPr marL="171450" indent="-171450">
              <a:buFont typeface="Arial" panose="020B0604020202020204" pitchFamily="34" charset="0"/>
              <a:buChar char="•"/>
            </a:pPr>
            <a:r>
              <a:rPr lang="en-US" baseline="0" dirty="0"/>
              <a:t>Mean age 85</a:t>
            </a:r>
          </a:p>
          <a:p>
            <a:pPr marL="171450" indent="-171450">
              <a:buFont typeface="Arial" panose="020B0604020202020204" pitchFamily="34" charset="0"/>
              <a:buChar char="•"/>
            </a:pPr>
            <a:r>
              <a:rPr lang="en-US" baseline="0" dirty="0"/>
              <a:t>Average gait speed – under 1 m/s </a:t>
            </a:r>
            <a:r>
              <a:rPr lang="en-US" baseline="0" dirty="0" err="1"/>
              <a:t>assoc</a:t>
            </a:r>
            <a:r>
              <a:rPr lang="en-US" baseline="0" dirty="0"/>
              <a:t> with increased mort and functional impairment</a:t>
            </a:r>
          </a:p>
          <a:p>
            <a:pPr marL="171450" indent="-171450">
              <a:buFont typeface="Arial" panose="020B0604020202020204" pitchFamily="34" charset="0"/>
              <a:buChar char="•"/>
            </a:pPr>
            <a:r>
              <a:rPr lang="en-US" baseline="0" dirty="0"/>
              <a:t>High proportion frail, ADL dependency</a:t>
            </a:r>
          </a:p>
          <a:p>
            <a:pPr marL="171450" indent="-171450">
              <a:buFont typeface="Arial" panose="020B0604020202020204" pitchFamily="34" charset="0"/>
              <a:buChar char="•"/>
            </a:pPr>
            <a:r>
              <a:rPr lang="en-US" baseline="0" dirty="0"/>
              <a:t>Comparable changes in BMD to those observed in younger, community dwelling women</a:t>
            </a:r>
          </a:p>
          <a:p>
            <a:pPr marL="171450" indent="-171450">
              <a:buFont typeface="Arial" panose="020B0604020202020204" pitchFamily="34" charset="0"/>
              <a:buChar char="•"/>
            </a:pPr>
            <a:r>
              <a:rPr lang="en-US" baseline="0" dirty="0"/>
              <a:t>Not powered for fracture, but again with no signal that there should be a difference in efficacy by frailty status</a:t>
            </a:r>
          </a:p>
        </p:txBody>
      </p:sp>
      <p:sp>
        <p:nvSpPr>
          <p:cNvPr id="4" name="Slide Number Placeholder 3"/>
          <p:cNvSpPr>
            <a:spLocks noGrp="1"/>
          </p:cNvSpPr>
          <p:nvPr>
            <p:ph type="sldNum" sz="quarter" idx="10"/>
          </p:nvPr>
        </p:nvSpPr>
        <p:spPr/>
        <p:txBody>
          <a:bodyPr/>
          <a:lstStyle/>
          <a:p>
            <a:fld id="{192F5A39-ACDF-4B0D-8299-C297DF5F1C68}" type="slidenum">
              <a:rPr lang="en-US" smtClean="0"/>
              <a:pPr/>
              <a:t>17</a:t>
            </a:fld>
            <a:endParaRPr lang="en-US"/>
          </a:p>
        </p:txBody>
      </p:sp>
    </p:spTree>
    <p:extLst>
      <p:ext uri="{BB962C8B-B14F-4D97-AF65-F5344CB8AC3E}">
        <p14:creationId xmlns:p14="http://schemas.microsoft.com/office/powerpoint/2010/main" val="775430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227695-F092-4160-92F1-C78BCECCDFE6}" type="slidenum">
              <a:rPr lang="en-US"/>
              <a:pPr eaLnBrk="1" hangingPunct="1"/>
              <a:t>18</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r>
              <a:rPr lang="en-US" dirty="0"/>
              <a:t>And so, the few guidelines that have explicitly addressed the issue have concluded that there is good evidence to suggest that efficacy and safety are preserved in late life, and in some cases emphasized the point that those with frailty and multimorbidity have the most to gain from treatment</a:t>
            </a:r>
          </a:p>
        </p:txBody>
      </p:sp>
    </p:spTree>
    <p:extLst>
      <p:ext uri="{BB962C8B-B14F-4D97-AF65-F5344CB8AC3E}">
        <p14:creationId xmlns:p14="http://schemas.microsoft.com/office/powerpoint/2010/main" val="4059171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turn to the issue of competing mortality risk we started to talk about earlier.  It is also absolutely true that we tend to deprioritize many  screening and prevention services for older adults, because the time it will take for them to start seeing a benefit exceeds their remaining life expectancy, so they get all the risks and harms without any gain</a:t>
            </a:r>
          </a:p>
          <a:p>
            <a:endParaRPr lang="en-US" dirty="0"/>
          </a:p>
          <a:p>
            <a:r>
              <a:rPr lang="en-US" dirty="0"/>
              <a:t>This figure is from an excellent resource developed by geriatrics colleagues at UCSF called </a:t>
            </a:r>
            <a:r>
              <a:rPr lang="en-US" dirty="0" err="1"/>
              <a:t>ePrognosis</a:t>
            </a:r>
            <a:r>
              <a:rPr lang="en-US" dirty="0"/>
              <a:t>.  Allows you to estimate your patient’s life expectancy and compare that to the lag time to benefit for common prevention scenarios</a:t>
            </a:r>
          </a:p>
          <a:p>
            <a:r>
              <a:rPr lang="en-US" dirty="0"/>
              <a:t>	-for this patient with a 3 year life expectancy, it does not make sense send for colonoscopy or mammogram, even if they have had breast cancer</a:t>
            </a:r>
          </a:p>
          <a:p>
            <a:r>
              <a:rPr lang="en-US" dirty="0"/>
              <a:t>	-may make sense to consider finasteride for BPH or treat with BPs for OP</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556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examine the lag time to benefit a little more carefully by type of fracture and agent</a:t>
            </a:r>
          </a:p>
          <a:p>
            <a:endParaRPr lang="en-US" dirty="0"/>
          </a:p>
          <a:p>
            <a:r>
              <a:rPr lang="en-US" dirty="0"/>
              <a:t>On the left is a quick and dirty figure I put together simply by looking at where the fracture hazard curves clearly diverge from each other in treatment vs. control patients in the pivotal fracture trials.</a:t>
            </a:r>
          </a:p>
          <a:p>
            <a:r>
              <a:rPr lang="en-US" dirty="0"/>
              <a:t>	-typically 6-12 months, sooner for vertebral compared to hip fracture</a:t>
            </a:r>
          </a:p>
          <a:p>
            <a:r>
              <a:rPr lang="en-US" dirty="0"/>
              <a:t>	-perhaps a little earlier for denosumab and </a:t>
            </a:r>
            <a:r>
              <a:rPr lang="en-US" dirty="0" err="1"/>
              <a:t>romosozumab</a:t>
            </a:r>
            <a:endParaRPr lang="en-US" dirty="0"/>
          </a:p>
          <a:p>
            <a:endParaRPr lang="en-US" dirty="0"/>
          </a:p>
          <a:p>
            <a:r>
              <a:rPr lang="en-US" dirty="0"/>
              <a:t>Another colleague at UCSF did this a little more scientifically and put some NNT numbers around the issue in a meta-analysis of 10 RCTs of BPs. </a:t>
            </a:r>
          </a:p>
          <a:p>
            <a:endParaRPr lang="en-US" dirty="0"/>
          </a:p>
          <a:p>
            <a:r>
              <a:rPr lang="en-US" dirty="0"/>
              <a:t>We’re looking at a 1-2 year lag time at a population level before we start seeing significant benefits from a prevention strategy, at least for BPs.</a:t>
            </a:r>
          </a:p>
        </p:txBody>
      </p:sp>
      <p:sp>
        <p:nvSpPr>
          <p:cNvPr id="4" name="Slide Number Placeholder 3"/>
          <p:cNvSpPr>
            <a:spLocks noGrp="1"/>
          </p:cNvSpPr>
          <p:nvPr>
            <p:ph type="sldNum" sz="quarter" idx="10"/>
          </p:nvPr>
        </p:nvSpPr>
        <p:spPr/>
        <p:txBody>
          <a:bodyPr/>
          <a:lstStyle/>
          <a:p>
            <a:fld id="{192F5A39-ACDF-4B0D-8299-C297DF5F1C68}" type="slidenum">
              <a:rPr lang="en-US" smtClean="0"/>
              <a:pPr/>
              <a:t>20</a:t>
            </a:fld>
            <a:endParaRPr lang="en-US"/>
          </a:p>
        </p:txBody>
      </p:sp>
    </p:spTree>
    <p:extLst>
      <p:ext uri="{BB962C8B-B14F-4D97-AF65-F5344CB8AC3E}">
        <p14:creationId xmlns:p14="http://schemas.microsoft.com/office/powerpoint/2010/main" val="3436109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how this tension between life expectancy and lag time to benefit works for the patients in our scenarios</a:t>
            </a:r>
          </a:p>
          <a:p>
            <a:endParaRPr lang="en-US" dirty="0"/>
          </a:p>
          <a:p>
            <a:r>
              <a:rPr lang="en-US" dirty="0"/>
              <a:t>This graph shows the average life expectancy for women and men in the U.S. at 5 year age increments from 70-90</a:t>
            </a:r>
          </a:p>
          <a:p>
            <a:r>
              <a:rPr lang="en-US" dirty="0"/>
              <a:t>	-this is what FRAX uses in adjusting the 10-year fracture probability estimates; for those with &lt;10 year life expectancy it is really a “fracture in the remaining average life expectancy” estimate</a:t>
            </a:r>
          </a:p>
          <a:p>
            <a:endParaRPr lang="en-US" dirty="0"/>
          </a:p>
          <a:p>
            <a:r>
              <a:rPr lang="en-US" dirty="0"/>
              <a:t>But population heterogeneity increases with age, and so there is significant variability around this average</a:t>
            </a:r>
          </a:p>
          <a:p>
            <a:r>
              <a:rPr lang="en-US" dirty="0"/>
              <a:t>	-healthiest 25% likely to live more than the 75</a:t>
            </a:r>
            <a:r>
              <a:rPr lang="en-US" baseline="30000" dirty="0"/>
              <a:t>th</a:t>
            </a:r>
            <a:r>
              <a:rPr lang="en-US" dirty="0"/>
              <a:t> percentile value</a:t>
            </a:r>
          </a:p>
          <a:p>
            <a:r>
              <a:rPr lang="en-US" dirty="0"/>
              <a:t>	-frailest, most multimorbid 25% likely to live less than the 25</a:t>
            </a:r>
            <a:r>
              <a:rPr lang="en-US" baseline="30000" dirty="0"/>
              <a:t>th</a:t>
            </a:r>
            <a:r>
              <a:rPr lang="en-US" dirty="0"/>
              <a:t> percentile value</a:t>
            </a:r>
          </a:p>
          <a:p>
            <a:r>
              <a:rPr lang="en-US" dirty="0"/>
              <a:t>	</a:t>
            </a:r>
          </a:p>
        </p:txBody>
      </p:sp>
      <p:sp>
        <p:nvSpPr>
          <p:cNvPr id="4" name="Slide Number Placeholder 3"/>
          <p:cNvSpPr>
            <a:spLocks noGrp="1"/>
          </p:cNvSpPr>
          <p:nvPr>
            <p:ph type="sldNum" sz="quarter" idx="10"/>
          </p:nvPr>
        </p:nvSpPr>
        <p:spPr/>
        <p:txBody>
          <a:bodyPr/>
          <a:lstStyle/>
          <a:p>
            <a:fld id="{192F5A39-ACDF-4B0D-8299-C297DF5F1C68}" type="slidenum">
              <a:rPr lang="en-US" smtClean="0"/>
              <a:pPr/>
              <a:t>21</a:t>
            </a:fld>
            <a:endParaRPr lang="en-US"/>
          </a:p>
        </p:txBody>
      </p:sp>
    </p:spTree>
    <p:extLst>
      <p:ext uri="{BB962C8B-B14F-4D97-AF65-F5344CB8AC3E}">
        <p14:creationId xmlns:p14="http://schemas.microsoft.com/office/powerpoint/2010/main" val="1477136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735930-A2CC-4D1C-AB4A-CC5CA2631AF4}" type="slidenum">
              <a:rPr lang="en-US" smtClean="0"/>
              <a:t>4</a:t>
            </a:fld>
            <a:endParaRPr lang="en-US" dirty="0"/>
          </a:p>
        </p:txBody>
      </p:sp>
    </p:spTree>
    <p:extLst>
      <p:ext uri="{BB962C8B-B14F-4D97-AF65-F5344CB8AC3E}">
        <p14:creationId xmlns:p14="http://schemas.microsoft.com/office/powerpoint/2010/main" val="961583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healthy, independent 92 year old likely has a 6-7 year life expectancy, substantially exceeding that 1-2 year lag time to benefit</a:t>
            </a:r>
          </a:p>
          <a:p>
            <a:endParaRPr lang="en-US" dirty="0"/>
          </a:p>
          <a:p>
            <a:r>
              <a:rPr lang="en-US" dirty="0"/>
              <a:t>Our 78 year old frail and multimorbid gentleman is likely in the 3-5 year range</a:t>
            </a:r>
          </a:p>
          <a:p>
            <a:endParaRPr lang="en-US" dirty="0"/>
          </a:p>
          <a:p>
            <a:r>
              <a:rPr lang="en-US" dirty="0"/>
              <a:t>And our 85 year old very frail nursing home resident is likely to live &lt;3 years</a:t>
            </a:r>
          </a:p>
          <a:p>
            <a:endParaRPr lang="en-US" dirty="0"/>
          </a:p>
        </p:txBody>
      </p:sp>
      <p:sp>
        <p:nvSpPr>
          <p:cNvPr id="4" name="Slide Number Placeholder 3"/>
          <p:cNvSpPr>
            <a:spLocks noGrp="1"/>
          </p:cNvSpPr>
          <p:nvPr>
            <p:ph type="sldNum" sz="quarter" idx="10"/>
          </p:nvPr>
        </p:nvSpPr>
        <p:spPr/>
        <p:txBody>
          <a:bodyPr/>
          <a:lstStyle/>
          <a:p>
            <a:fld id="{192F5A39-ACDF-4B0D-8299-C297DF5F1C68}" type="slidenum">
              <a:rPr lang="en-US" smtClean="0"/>
              <a:pPr/>
              <a:t>22</a:t>
            </a:fld>
            <a:endParaRPr lang="en-US"/>
          </a:p>
        </p:txBody>
      </p:sp>
    </p:spTree>
    <p:extLst>
      <p:ext uri="{BB962C8B-B14F-4D97-AF65-F5344CB8AC3E}">
        <p14:creationId xmlns:p14="http://schemas.microsoft.com/office/powerpoint/2010/main" val="2713786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t>
            </a:r>
            <a:r>
              <a:rPr lang="en-US" baseline="0" dirty="0"/>
              <a:t>way to think about the balance between fracture prevention and competing mortality risk at a population level is through cost effectiveness analysis.  </a:t>
            </a:r>
          </a:p>
          <a:p>
            <a:r>
              <a:rPr lang="en-US" baseline="0" dirty="0"/>
              <a:t>Markov analysis of hypothetical cohort of women with OP treated with BP for up to 5 years.  We assumed a 6 month lag time to benefit, and identified fracture risk reduction, costs, and impact on quality of life for from meta-analyses in the literature.  We calculated the cost per QALY gained  for those in the lowest quartile of remaining life expectancy in  dark blue, average life expectancy in orange, and highest life expectancy in light blue.</a:t>
            </a:r>
          </a:p>
          <a:p>
            <a:r>
              <a:rPr lang="en-US" baseline="0" dirty="0"/>
              <a:t>Given the generally accepted threshold of $50,000 per QALY, OP treatment is cost effective for everyone. We found that it was more cost effective to treat even the frailest 90 year olds than it was to treat 60 year olds.  </a:t>
            </a:r>
          </a:p>
          <a:p>
            <a:r>
              <a:rPr lang="en-US" baseline="0" dirty="0"/>
              <a:t>So my rule of thumb is that if a patient has at least 2 years of life expectancy (which is what the women in the white bar are here) , and it makes sense with their goals of care, I consider treatment.  </a:t>
            </a:r>
            <a:endParaRPr lang="en-US" dirty="0"/>
          </a:p>
        </p:txBody>
      </p:sp>
      <p:sp>
        <p:nvSpPr>
          <p:cNvPr id="4" name="Slide Number Placeholder 3"/>
          <p:cNvSpPr>
            <a:spLocks noGrp="1"/>
          </p:cNvSpPr>
          <p:nvPr>
            <p:ph type="sldNum" sz="quarter" idx="10"/>
          </p:nvPr>
        </p:nvSpPr>
        <p:spPr/>
        <p:txBody>
          <a:bodyPr/>
          <a:lstStyle/>
          <a:p>
            <a:fld id="{192F5A39-ACDF-4B0D-8299-C297DF5F1C68}" type="slidenum">
              <a:rPr lang="en-US" smtClean="0"/>
              <a:pPr/>
              <a:t>23</a:t>
            </a:fld>
            <a:endParaRPr lang="en-US"/>
          </a:p>
        </p:txBody>
      </p:sp>
    </p:spTree>
    <p:extLst>
      <p:ext uri="{BB962C8B-B14F-4D97-AF65-F5344CB8AC3E}">
        <p14:creationId xmlns:p14="http://schemas.microsoft.com/office/powerpoint/2010/main" val="182948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estimate life expectancy in clinical practice?</a:t>
            </a:r>
          </a:p>
          <a:p>
            <a:endParaRPr lang="en-US" dirty="0"/>
          </a:p>
          <a:p>
            <a:r>
              <a:rPr lang="en-US" dirty="0"/>
              <a:t>-keep that life table I just showed you saved on your computer for a quick estimate</a:t>
            </a:r>
          </a:p>
          <a:p>
            <a:r>
              <a:rPr lang="en-US" dirty="0"/>
              <a:t>-Or you can use a validated tool like those at </a:t>
            </a:r>
            <a:r>
              <a:rPr lang="en-US" dirty="0" err="1"/>
              <a:t>ePrognosis</a:t>
            </a:r>
            <a:r>
              <a:rPr lang="en-US" dirty="0"/>
              <a:t>, derived using population level data for people in various settings (home, NH, hospital) </a:t>
            </a:r>
          </a:p>
          <a:p>
            <a:r>
              <a:rPr lang="en-US" dirty="0"/>
              <a:t>- Requires more detailed information about comorbidities, functional status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689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our patient has had a recent major OP fracture – we know that this increases both the risk of mortality and the risk of additional fractures – how does this impact the competing risk calculation?</a:t>
            </a:r>
          </a:p>
          <a:p>
            <a:endParaRPr lang="en-US" dirty="0"/>
          </a:p>
          <a:p>
            <a:r>
              <a:rPr lang="en-US" dirty="0"/>
              <a:t>This is data from a study led by Jeff Curtis a few years ago using US Medicare beneficiaries</a:t>
            </a:r>
          </a:p>
          <a:p>
            <a:r>
              <a:rPr lang="en-US" dirty="0"/>
              <a:t>-indeed, we observed that the risk of death was always higher than the risk of additional fracture in this group, about 40% higher across all groups and time points</a:t>
            </a:r>
          </a:p>
          <a:p>
            <a:r>
              <a:rPr lang="en-US" dirty="0"/>
              <a:t>- But the 5 year fracture risk was still high enough, 13-43%, that it still made sense to consider treatment in these individuals, with relative low NNT comparable to other prevention strategies we use routinely like statins after heart attack</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7395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Once we have determined that the patient’s remaining life expectancy is longer than the 1-2 year lag time to benefit, how do we estimate fracture risk accurately to select those who should be offered treatment?  Especially important in populations like NH residents where it is challenging to get a DXA</a:t>
            </a:r>
          </a:p>
          <a:p>
            <a:endParaRPr lang="en-US" baseline="0" dirty="0"/>
          </a:p>
          <a:p>
            <a:r>
              <a:rPr lang="en-US" baseline="0" dirty="0"/>
              <a:t>This study from Susan Greenspan looked at older women living in AL and LTC facilities.  All had DXA with Vertebral Fracture Assessment (VFA) and heel US done in a mobile unit, as well as chart review for known clinical fracture and FRAX risk factors.  She compared what proportion would be selected for OP treatment based on 6 different selection strategies.  </a:t>
            </a:r>
          </a:p>
          <a:p>
            <a:endParaRPr lang="en-US" baseline="0" dirty="0"/>
          </a:p>
          <a:p>
            <a:r>
              <a:rPr lang="en-US" baseline="0" dirty="0"/>
              <a:t>Explain range of results </a:t>
            </a:r>
          </a:p>
          <a:p>
            <a:endParaRPr lang="en-US" baseline="0" dirty="0"/>
          </a:p>
          <a:p>
            <a:r>
              <a:rPr lang="en-US" baseline="0" dirty="0"/>
              <a:t>So what selection strategies should we use?</a:t>
            </a:r>
          </a:p>
        </p:txBody>
      </p:sp>
      <p:sp>
        <p:nvSpPr>
          <p:cNvPr id="4" name="Slide Number Placeholder 3"/>
          <p:cNvSpPr>
            <a:spLocks noGrp="1"/>
          </p:cNvSpPr>
          <p:nvPr>
            <p:ph type="sldNum" sz="quarter" idx="10"/>
          </p:nvPr>
        </p:nvSpPr>
        <p:spPr/>
        <p:txBody>
          <a:bodyPr/>
          <a:lstStyle/>
          <a:p>
            <a:fld id="{192F5A39-ACDF-4B0D-8299-C297DF5F1C68}" type="slidenum">
              <a:rPr lang="en-US" smtClean="0"/>
              <a:pPr/>
              <a:t>26</a:t>
            </a:fld>
            <a:endParaRPr lang="en-US"/>
          </a:p>
        </p:txBody>
      </p:sp>
    </p:spTree>
    <p:extLst>
      <p:ext uri="{BB962C8B-B14F-4D97-AF65-F5344CB8AC3E}">
        <p14:creationId xmlns:p14="http://schemas.microsoft.com/office/powerpoint/2010/main" val="517126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Let’s look at fracture risk tools in this population a little more closely. Imagine we have an 85 </a:t>
            </a:r>
            <a:r>
              <a:rPr lang="en-US" dirty="0" err="1"/>
              <a:t>yo</a:t>
            </a:r>
            <a:r>
              <a:rPr lang="en-US" dirty="0"/>
              <a:t> Black US male average height and weight with a T score of -2, no prior fracture or other risk factors captured in FRAX, but 2 falls</a:t>
            </a:r>
          </a:p>
          <a:p>
            <a:pPr eaLnBrk="1" hangingPunct="1"/>
            <a:r>
              <a:rPr lang="en-US" dirty="0"/>
              <a:t>	-FRAX and FRAX plus give us 10-year fracture probabilities below our current US treatment threshold</a:t>
            </a:r>
          </a:p>
          <a:p>
            <a:pPr eaLnBrk="1" hangingPunct="1"/>
            <a:r>
              <a:rPr lang="en-US" dirty="0"/>
              <a:t>	-Garvan on the other hand gives us wildly different estimates that would definitely prompt us to encourage treatment </a:t>
            </a:r>
          </a:p>
          <a:p>
            <a:pPr eaLnBrk="1" hangingPunct="1"/>
            <a:endParaRPr lang="en-US" dirty="0"/>
          </a:p>
          <a:p>
            <a:pPr eaLnBrk="1" hangingPunct="1"/>
            <a:r>
              <a:rPr lang="en-US" dirty="0"/>
              <a:t>Garvan may overestimate risk by not including</a:t>
            </a:r>
          </a:p>
          <a:p>
            <a:pPr lvl="1" eaLnBrk="1" hangingPunct="1">
              <a:buFont typeface="Wingdings" panose="05000000000000000000" pitchFamily="2" charset="2"/>
              <a:buChar char="Ø"/>
            </a:pPr>
            <a:r>
              <a:rPr lang="en-US" sz="2000" dirty="0"/>
              <a:t>Life expectancy &lt;10 years</a:t>
            </a:r>
          </a:p>
          <a:p>
            <a:r>
              <a:rPr lang="en-US" dirty="0"/>
              <a:t>Neither model incorporates</a:t>
            </a:r>
          </a:p>
          <a:p>
            <a:pPr lvl="1">
              <a:buFont typeface="Wingdings" panose="05000000000000000000" pitchFamily="2" charset="2"/>
              <a:buChar char="Ø"/>
            </a:pPr>
            <a:r>
              <a:rPr lang="en-US" sz="2000" dirty="0"/>
              <a:t>Age-related co-morbidities</a:t>
            </a:r>
          </a:p>
          <a:p>
            <a:pPr lvl="1">
              <a:buFont typeface="Wingdings" panose="05000000000000000000" pitchFamily="2" charset="2"/>
              <a:buChar char="Ø"/>
            </a:pPr>
            <a:r>
              <a:rPr lang="en-US" sz="2000" dirty="0"/>
              <a:t>Functional status, frailty</a:t>
            </a:r>
          </a:p>
          <a:p>
            <a:pPr lvl="1">
              <a:buFont typeface="Wingdings" panose="05000000000000000000" pitchFamily="2" charset="2"/>
              <a:buChar char="Ø"/>
            </a:pPr>
            <a:r>
              <a:rPr lang="en-US" sz="2000" dirty="0"/>
              <a:t>Environment (community, NH)</a:t>
            </a:r>
          </a:p>
          <a:p>
            <a:pPr lvl="1">
              <a:buFont typeface="Wingdings" panose="05000000000000000000" pitchFamily="2" charset="2"/>
              <a:buChar char="Ø"/>
            </a:pPr>
            <a:r>
              <a:rPr lang="en-US" sz="2000" dirty="0"/>
              <a:t>Multiple medications</a:t>
            </a:r>
          </a:p>
          <a:p>
            <a:pPr lvl="1">
              <a:buFont typeface="Wingdings" panose="05000000000000000000" pitchFamily="2" charset="2"/>
              <a:buChar char="Ø"/>
            </a:pPr>
            <a:endParaRPr lang="en-US" sz="2000" dirty="0"/>
          </a:p>
          <a:p>
            <a:pPr marL="685800" lvl="1" indent="0">
              <a:buFont typeface="Wingdings" panose="05000000000000000000" pitchFamily="2" charset="2"/>
              <a:buNone/>
            </a:pPr>
            <a:r>
              <a:rPr lang="en-US" sz="2000" dirty="0"/>
              <a:t>Models useful as a starting point, but need a “geriatric adjustment” . Think of FRAX as the lower bound of my fracture estimate</a:t>
            </a:r>
          </a:p>
        </p:txBody>
      </p:sp>
      <p:sp>
        <p:nvSpPr>
          <p:cNvPr id="4" name="Slide Number Placeholder 3"/>
          <p:cNvSpPr>
            <a:spLocks noGrp="1"/>
          </p:cNvSpPr>
          <p:nvPr>
            <p:ph type="sldNum" sz="quarter" idx="10"/>
          </p:nvPr>
        </p:nvSpPr>
        <p:spPr/>
        <p:txBody>
          <a:bodyPr/>
          <a:lstStyle/>
          <a:p>
            <a:fld id="{192F5A39-ACDF-4B0D-8299-C297DF5F1C68}" type="slidenum">
              <a:rPr lang="en-US" smtClean="0"/>
              <a:pPr/>
              <a:t>27</a:t>
            </a:fld>
            <a:endParaRPr lang="en-US"/>
          </a:p>
        </p:txBody>
      </p:sp>
    </p:spTree>
    <p:extLst>
      <p:ext uri="{BB962C8B-B14F-4D97-AF65-F5344CB8AC3E}">
        <p14:creationId xmlns:p14="http://schemas.microsoft.com/office/powerpoint/2010/main" val="3224993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5847A45-6A87-4FF9-B411-983E1AF5BA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F293B53-A393-4661-9F95-418319AF13FF}" type="slidenum">
              <a:rPr lang="en-US" altLang="en-US"/>
              <a:pPr eaLnBrk="1" hangingPunct="1"/>
              <a:t>28</a:t>
            </a:fld>
            <a:endParaRPr lang="en-US" altLang="en-US"/>
          </a:p>
        </p:txBody>
      </p:sp>
      <p:sp>
        <p:nvSpPr>
          <p:cNvPr id="39939" name="Rectangle 2">
            <a:extLst>
              <a:ext uri="{FF2B5EF4-FFF2-40B4-BE49-F238E27FC236}">
                <a16:creationId xmlns:a16="http://schemas.microsoft.com/office/drawing/2014/main" id="{7B0B5665-EB31-4CE0-A3B6-E00E1CCD401F}"/>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D83202EA-80AC-42B3-879D-A6BD0F5725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These are the common age-related conditions I use to adjust those FRAX estimates upward</a:t>
            </a:r>
          </a:p>
          <a:p>
            <a:pPr eaLnBrk="1" hangingPunct="1"/>
            <a:r>
              <a:rPr lang="en-US" altLang="en-US" dirty="0">
                <a:latin typeface="Arial" panose="020B0604020202020204" pitchFamily="34" charset="0"/>
              </a:rPr>
              <a:t>Not as simple as simply multiplying the FRAX estimates by these relative risks, but the magnitude of the RR can give you a sense of how much higher the risk is likely to be – if I have a NH resident I know that FRAX is substantially underestimating their risk, while some of the other comorbidities have a lesser impact</a:t>
            </a:r>
          </a:p>
        </p:txBody>
      </p:sp>
    </p:spTree>
    <p:extLst>
      <p:ext uri="{BB962C8B-B14F-4D97-AF65-F5344CB8AC3E}">
        <p14:creationId xmlns:p14="http://schemas.microsoft.com/office/powerpoint/2010/main" val="1905502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tx1"/>
                </a:solidFill>
                <a:effectLst/>
                <a:latin typeface="Arial" charset="0"/>
                <a:ea typeface="ヒラギノ角ゴ Pro W3" pitchFamily="1" charset="-128"/>
                <a:cs typeface="Calibri"/>
                <a:sym typeface="Calibri"/>
              </a:rPr>
              <a:t>What about frailty and functional impairment? </a:t>
            </a:r>
          </a:p>
          <a:p>
            <a:endParaRPr lang="en-US" sz="1200" b="0" i="0" u="none" strike="noStrike" kern="1200" cap="none" dirty="0">
              <a:solidFill>
                <a:schemeClr val="tx1"/>
              </a:solidFill>
              <a:effectLst/>
              <a:latin typeface="Arial" charset="0"/>
              <a:ea typeface="ヒラギノ角ゴ Pro W3" pitchFamily="1" charset="-128"/>
              <a:cs typeface="Calibri"/>
              <a:sym typeface="Calibri"/>
            </a:endParaRPr>
          </a:p>
          <a:p>
            <a:r>
              <a:rPr lang="en-US" sz="1200" b="0" i="0" u="none" strike="noStrike" kern="1200" cap="none" dirty="0">
                <a:solidFill>
                  <a:schemeClr val="tx1"/>
                </a:solidFill>
                <a:effectLst/>
                <a:latin typeface="Arial" charset="0"/>
                <a:ea typeface="ヒラギノ角ゴ Pro W3" pitchFamily="1" charset="-128"/>
                <a:cs typeface="Calibri"/>
                <a:sym typeface="Calibri"/>
              </a:rPr>
              <a:t>Frailty is actually a much more important risk factor for fractures than age – again highlighting the heterogeneity of older adults and the fact that age is just a number</a:t>
            </a:r>
          </a:p>
          <a:p>
            <a:endParaRPr lang="en-US" sz="1200" b="0" i="0" u="none" strike="noStrike" kern="1200" cap="none" dirty="0">
              <a:solidFill>
                <a:schemeClr val="tx1"/>
              </a:solidFill>
              <a:effectLst/>
              <a:latin typeface="Arial" charset="0"/>
              <a:ea typeface="ヒラギノ角ゴ Pro W3" pitchFamily="1" charset="-128"/>
              <a:cs typeface="Calibri"/>
              <a:sym typeface="Calibri"/>
            </a:endParaRPr>
          </a:p>
          <a:p>
            <a:r>
              <a:rPr lang="en-US" sz="1200" b="0" i="0" u="none" strike="noStrike" kern="1200" cap="none" dirty="0">
                <a:solidFill>
                  <a:schemeClr val="tx1"/>
                </a:solidFill>
                <a:effectLst/>
                <a:latin typeface="Arial" charset="0"/>
                <a:ea typeface="ヒラギノ角ゴ Pro W3" pitchFamily="1" charset="-128"/>
                <a:cs typeface="Calibri"/>
                <a:sym typeface="Calibri"/>
              </a:rPr>
              <a:t>A multinational longitudinal study of nearly 500,000 community dwelling women aged 55 years and over showed  that frail and pre-frail status is associated with a substantially higher risk of recurrent falls and fractures, and that the risk did not vary substantially over different age ranges from the 5</a:t>
            </a:r>
            <a:r>
              <a:rPr lang="en-US" sz="1200" b="0" i="0" u="none" strike="noStrike" kern="1200" cap="none" baseline="30000" dirty="0">
                <a:solidFill>
                  <a:schemeClr val="tx1"/>
                </a:solidFill>
                <a:effectLst/>
                <a:latin typeface="Arial" charset="0"/>
                <a:ea typeface="ヒラギノ角ゴ Pro W3" pitchFamily="1" charset="-128"/>
                <a:cs typeface="Calibri"/>
                <a:sym typeface="Calibri"/>
              </a:rPr>
              <a:t>th</a:t>
            </a:r>
            <a:r>
              <a:rPr lang="en-US" sz="1200" b="0" i="0" u="none" strike="noStrike" kern="1200" cap="none" dirty="0">
                <a:solidFill>
                  <a:schemeClr val="tx1"/>
                </a:solidFill>
                <a:effectLst/>
                <a:latin typeface="Arial" charset="0"/>
                <a:ea typeface="ヒラギノ角ゴ Pro W3" pitchFamily="1" charset="-128"/>
                <a:cs typeface="Calibri"/>
                <a:sym typeface="Calibri"/>
              </a:rPr>
              <a:t> through 9</a:t>
            </a:r>
            <a:r>
              <a:rPr lang="en-US" sz="1200" b="0" i="0" u="none" strike="noStrike" kern="1200" cap="none" baseline="30000" dirty="0">
                <a:solidFill>
                  <a:schemeClr val="tx1"/>
                </a:solidFill>
                <a:effectLst/>
                <a:latin typeface="Arial" charset="0"/>
                <a:ea typeface="ヒラギノ角ゴ Pro W3" pitchFamily="1" charset="-128"/>
                <a:cs typeface="Calibri"/>
                <a:sym typeface="Calibri"/>
              </a:rPr>
              <a:t>th</a:t>
            </a:r>
            <a:r>
              <a:rPr lang="en-US" sz="1200" b="0" i="0" u="none" strike="noStrike" kern="1200" cap="none" dirty="0">
                <a:solidFill>
                  <a:schemeClr val="tx1"/>
                </a:solidFill>
                <a:effectLst/>
                <a:latin typeface="Arial" charset="0"/>
                <a:ea typeface="ヒラギノ角ゴ Pro W3" pitchFamily="1" charset="-128"/>
                <a:cs typeface="Calibri"/>
                <a:sym typeface="Calibri"/>
              </a:rPr>
              <a:t> decades.</a:t>
            </a:r>
            <a:r>
              <a:rPr lang="en-US" sz="1200" b="0" i="0" u="none" strike="noStrike" kern="1200" cap="none" baseline="30000" dirty="0">
                <a:solidFill>
                  <a:schemeClr val="tx1"/>
                </a:solidFill>
                <a:effectLst/>
                <a:latin typeface="Arial" charset="0"/>
                <a:ea typeface="ヒラギノ角ゴ Pro W3" pitchFamily="1" charset="-128"/>
                <a:cs typeface="Calibri"/>
                <a:sym typeface="Calibri"/>
                <a:hlinkClick r:id="rId3" action="ppaction://hlinkfile" tooltip="Tom, 2013 #2"/>
              </a:rPr>
              <a:t>2</a:t>
            </a:r>
            <a:r>
              <a:rPr lang="en-US" sz="1200" b="0" i="0" u="none" strike="noStrike" kern="1200" cap="none" dirty="0">
                <a:solidFill>
                  <a:schemeClr val="tx1"/>
                </a:solidFill>
                <a:effectLst/>
                <a:latin typeface="Arial" charset="0"/>
                <a:ea typeface="ヒラギノ角ゴ Pro W3" pitchFamily="1" charset="-128"/>
                <a:cs typeface="Calibri"/>
                <a:sym typeface="Calibri"/>
              </a:rPr>
              <a: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0071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said, the relationship between frailty, function, and fractures is a little more complicated.  We used national nursing home data which includes functional status to predict which people were going to have a hip fracture in the next few years – these are the most frail and vulnerable patients in our population.  While most of the risk factors we observed were expected and similar to risk factors in more robust community dwellers, we actually saw a number of fracture risk factors that were reversed from what we expected.</a:t>
            </a:r>
          </a:p>
          <a:p>
            <a:r>
              <a:rPr lang="en-US" dirty="0"/>
              <a:t>-having urinary incontinence, low vision, and being more dependent for transfers were actually protective for having a future hip fracture, while those receiving PT and OT had a higher risk for fracture. </a:t>
            </a:r>
          </a:p>
          <a:p>
            <a:r>
              <a:rPr lang="en-US" dirty="0"/>
              <a:t>-What this suggested to us was that among the most frail people, there is a point at which you are requiring so much assistance for your daily activities and your mobility has declined so much that you have less opportunity to fall and fracture. Of course, these individuals also likely have the highest competing mortality rates. This has been borne out by subsequent studies, and so I’d encourage you to think about frailty and functional status as having more of a U shaped curve with fracture risk such that the most frail and dependent start to be relatively protected against fractures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2973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impact of frailty on the accuracy of FRAX? You can imagine this going both ways – frail more likely to have low BMD and fall, but also more likely to die (competing risk of mortality)</a:t>
            </a:r>
          </a:p>
          <a:p>
            <a:r>
              <a:rPr lang="en-US" dirty="0"/>
              <a:t>Secondary analysis Framingham heart study 10 year follow up</a:t>
            </a:r>
          </a:p>
          <a:p>
            <a:r>
              <a:rPr lang="en-US" dirty="0"/>
              <a:t>-compare predictive accuracy FRAX with and without BMD in those with and without frailty</a:t>
            </a:r>
          </a:p>
          <a:p>
            <a:r>
              <a:rPr lang="en-US" dirty="0"/>
              <a:t>-prediction much better for participants without frailty than those with frailty</a:t>
            </a:r>
          </a:p>
          <a:p>
            <a:r>
              <a:rPr lang="en-US" dirty="0"/>
              <a:t>-FRAX without BMD did a really poor job in those with frailty with AUC close to 0.5 which is flipping a coin</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771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Frame discussion around common clinical scenarios</a:t>
            </a:r>
          </a:p>
          <a:p>
            <a:pPr>
              <a:buAutoNum type="arabicPeriod"/>
            </a:pPr>
            <a:r>
              <a:rPr lang="en-US" dirty="0"/>
              <a:t>Advanced age but healthy and independent</a:t>
            </a:r>
          </a:p>
          <a:p>
            <a:pPr>
              <a:buAutoNum type="arabicPeriod"/>
            </a:pPr>
            <a:r>
              <a:rPr lang="en-US" dirty="0"/>
              <a:t>Younger but with multiple high risk comorbidities and frailty</a:t>
            </a:r>
          </a:p>
          <a:p>
            <a:pPr>
              <a:buAutoNum type="arabicPeriod"/>
            </a:pPr>
            <a:r>
              <a:rPr lang="en-US" dirty="0"/>
              <a:t>Severe frailty and dependence but high risk</a:t>
            </a:r>
          </a:p>
          <a:p>
            <a:pPr>
              <a:buAutoNum type="arabicPeriod"/>
            </a:pPr>
            <a:endParaRPr lang="en-US" dirty="0"/>
          </a:p>
          <a:p>
            <a:pPr>
              <a:buAutoNum type="arabicPeriod"/>
            </a:pPr>
            <a:endParaRPr lang="en-US" dirty="0"/>
          </a:p>
        </p:txBody>
      </p:sp>
      <p:sp>
        <p:nvSpPr>
          <p:cNvPr id="4" name="Slide Number Placeholder 3"/>
          <p:cNvSpPr>
            <a:spLocks noGrp="1"/>
          </p:cNvSpPr>
          <p:nvPr>
            <p:ph type="sldNum" sz="quarter" idx="10"/>
          </p:nvPr>
        </p:nvSpPr>
        <p:spPr/>
        <p:txBody>
          <a:bodyPr/>
          <a:lstStyle/>
          <a:p>
            <a:fld id="{192F5A39-ACDF-4B0D-8299-C297DF5F1C68}" type="slidenum">
              <a:rPr lang="en-US" smtClean="0"/>
              <a:pPr/>
              <a:t>5</a:t>
            </a:fld>
            <a:endParaRPr lang="en-US"/>
          </a:p>
        </p:txBody>
      </p:sp>
    </p:spTree>
    <p:extLst>
      <p:ext uri="{BB962C8B-B14F-4D97-AF65-F5344CB8AC3E}">
        <p14:creationId xmlns:p14="http://schemas.microsoft.com/office/powerpoint/2010/main" val="534635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clinicians make sense of all this complexity, my colleague Sarah Berry has developed the </a:t>
            </a:r>
            <a:r>
              <a:rPr lang="en-US" dirty="0" err="1"/>
              <a:t>FRaiL</a:t>
            </a:r>
            <a:r>
              <a:rPr lang="en-US" dirty="0"/>
              <a:t> tool specifically for nursing home populations. The model uses routinely collected clinical data from the minimum data set and estimates hip fracture risk in the next 2 years with good calibration. </a:t>
            </a:r>
          </a:p>
          <a:p>
            <a:endParaRPr lang="en-US" dirty="0"/>
          </a:p>
          <a:p>
            <a:r>
              <a:rPr lang="en-US" dirty="0"/>
              <a:t>Available online and may be helpful for decision making among very frail populations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2578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no clinical practice guidelines that I am aware of clearly address the issue of treating very severely frail populations, one of my mentees Josh Niznik did some very nice work using qualitative data and expert panel consensus to delineate factors we can use to help determine whether treatment is more or less appropriate. </a:t>
            </a:r>
          </a:p>
          <a:p>
            <a:endParaRPr lang="en-US" dirty="0"/>
          </a:p>
          <a:p>
            <a:r>
              <a:rPr lang="en-US" dirty="0"/>
              <a:t>Applying this to our 3</a:t>
            </a:r>
            <a:r>
              <a:rPr lang="en-US" baseline="30000" dirty="0"/>
              <a:t>rd</a:t>
            </a:r>
            <a:r>
              <a:rPr lang="en-US" dirty="0"/>
              <a:t> patient, she certainly has high fracture risk but has a number of factors that would render initiating OP treatment if she was treatment </a:t>
            </a:r>
            <a:r>
              <a:rPr lang="en-US" dirty="0" err="1"/>
              <a:t>naiive</a:t>
            </a:r>
            <a:endParaRPr lang="en-US" dirty="0"/>
          </a:p>
        </p:txBody>
      </p:sp>
      <p:sp>
        <p:nvSpPr>
          <p:cNvPr id="4" name="Slide Number Placeholder 3"/>
          <p:cNvSpPr>
            <a:spLocks noGrp="1"/>
          </p:cNvSpPr>
          <p:nvPr>
            <p:ph type="sldNum" sz="quarter" idx="5"/>
          </p:nvPr>
        </p:nvSpPr>
        <p:spPr/>
        <p:txBody>
          <a:bodyPr/>
          <a:lstStyle/>
          <a:p>
            <a:fld id="{D7735930-A2CC-4D1C-AB4A-CC5CA2631AF4}" type="slidenum">
              <a:rPr lang="en-US" smtClean="0"/>
              <a:t>33</a:t>
            </a:fld>
            <a:endParaRPr lang="en-US" dirty="0"/>
          </a:p>
        </p:txBody>
      </p:sp>
    </p:spTree>
    <p:extLst>
      <p:ext uri="{BB962C8B-B14F-4D97-AF65-F5344CB8AC3E}">
        <p14:creationId xmlns:p14="http://schemas.microsoft.com/office/powerpoint/2010/main" val="732233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what about the common perception that older adults aren’t interested in and won’t take or adhere to OP medications. </a:t>
            </a:r>
          </a:p>
          <a:p>
            <a:r>
              <a:rPr lang="en-US" dirty="0"/>
              <a:t>-lots of data that I won’t review today that in general, older adults are more adherent to therapies for chronic medical conditions compared to younger people.</a:t>
            </a:r>
          </a:p>
          <a:p>
            <a:r>
              <a:rPr lang="en-US" dirty="0"/>
              <a:t>-I do want to share some qualitative results from interviews we completed with older patients, family caregivers, and nursing home staff.</a:t>
            </a:r>
          </a:p>
          <a:p>
            <a:endParaRPr lang="en-US" dirty="0"/>
          </a:p>
          <a:p>
            <a:r>
              <a:rPr lang="en-US" dirty="0"/>
              <a:t>-Their initial perceptions when asked about how they would make these decisions mirrored some of the issues we have already talked through</a:t>
            </a:r>
          </a:p>
          <a:p>
            <a:r>
              <a:rPr lang="en-US" dirty="0"/>
              <a:t>-However, after a brief review of data about the risks and benefits, most actually expressed willingness to consider treatment or at least hear more. Not surprising since most older adults prioritize maintaining function and independence, and nearly everyone has seen the devastating impact fractures can have</a:t>
            </a:r>
          </a:p>
          <a:p>
            <a:r>
              <a:rPr lang="en-US" dirty="0"/>
              <a:t>-But key concerns about treatment remain.  We need to address these as part of their overall treatment plan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7365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practical ideas to address some of those concerns.</a:t>
            </a:r>
          </a:p>
          <a:p>
            <a:r>
              <a:rPr lang="en-US" dirty="0"/>
              <a:t>-To deal with the requirement for fasting and sitting upright after oral BPs, one of the nursing homes I work with initiated a “spa day” once a week</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8267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also critical to make sure we sure we are aligning their OP care plans to the individual’s goals and priorities.  Given the heterogeneity of the population, as you might imagine that what matters most to older adults also varies widely.  </a:t>
            </a:r>
          </a:p>
          <a:p>
            <a:endParaRPr lang="en-US" dirty="0"/>
          </a:p>
          <a:p>
            <a:r>
              <a:rPr lang="en-US" dirty="0"/>
              <a:t>We are conducting a pragmatic cluster randomized trial in &gt;3000 patients with recent OP </a:t>
            </a:r>
            <a:r>
              <a:rPr lang="en-US" dirty="0" err="1"/>
              <a:t>fx</a:t>
            </a:r>
            <a:r>
              <a:rPr lang="en-US" dirty="0"/>
              <a:t> receiving post acute care in 42 SNFS across the country.  A remote nurse specialist reviews the SNF EHR, talks with patients and their families over the phone, and then provides a MOP to the SNF provider, PCP, and patient with recommendations for OP treatment, deprescribing FRIDs, or both.   Ultimately we will compare subsequent injurious fall rates and PROs between these groups and in patients in control facilities.</a:t>
            </a:r>
          </a:p>
          <a:p>
            <a:endParaRPr lang="en-US" dirty="0"/>
          </a:p>
          <a:p>
            <a:r>
              <a:rPr lang="en-US" dirty="0"/>
              <a:t>In the first telephone call, the nurses ask the patients or their representative what matters most to them during their recovery, using this information to ensure the MOPs are aligned with patient goals.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1766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analyzed the responses from the first 1000 patients in the trial, using LCA to identify groups of patients with common responses.  Patients could mention more than 1 goal. </a:t>
            </a:r>
          </a:p>
          <a:p>
            <a:endParaRPr lang="en-US" dirty="0"/>
          </a:p>
          <a:p>
            <a:r>
              <a:rPr lang="en-US" dirty="0"/>
              <a:t>Small group in dark blue 5% were really focused primarily on comfort  - note that this number is likely higher in practice since we have selection bias at play in our sample</a:t>
            </a:r>
          </a:p>
          <a:p>
            <a:r>
              <a:rPr lang="en-US" dirty="0"/>
              <a:t>A second group  in orange 14% really prioritized being at home with family and able to function as independently as possible </a:t>
            </a:r>
          </a:p>
          <a:p>
            <a:endParaRPr lang="en-US" dirty="0"/>
          </a:p>
          <a:p>
            <a:r>
              <a:rPr lang="en-US" dirty="0"/>
              <a:t>The largest group in green were really focused on general health and recovery</a:t>
            </a:r>
          </a:p>
          <a:p>
            <a:endParaRPr lang="en-US" dirty="0"/>
          </a:p>
          <a:p>
            <a:r>
              <a:rPr lang="en-US" dirty="0"/>
              <a:t>Note that a substantial proportion of all 3 groups, including the comfort focused individuals, prioritized preventing another fall or fracture, underscoring what a significant impact they have on quality of life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6053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we tailor or treatment plans based on knowing what matters most to our patients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850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talking about when to consider starting OP treatment for patients with advanced age and frailty, but how do we know when it is time to consider stopping treatment.</a:t>
            </a:r>
          </a:p>
          <a:p>
            <a:endParaRPr lang="en-US" dirty="0"/>
          </a:p>
          <a:p>
            <a:r>
              <a:rPr lang="en-US" dirty="0"/>
              <a:t>Of course we all recognize the major issue of undertreatment, but there is also evidence of overtreatment as well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3544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it’s important to remember bisphosphonates have prolonged action in bone for up to 3 years after we stop them such that much of their fracture prevention benefit remains</a:t>
            </a:r>
          </a:p>
          <a:p>
            <a:r>
              <a:rPr lang="en-US" dirty="0"/>
              <a:t>-here is some real world administrative data among BP users for at least 1 year comparing rates of various fracture types among those who continued vs. those who stopped treatment, and you can see that they are not significantly different</a:t>
            </a:r>
          </a:p>
          <a:p>
            <a:r>
              <a:rPr lang="en-US" dirty="0"/>
              <a:t>-of course that is not the case with other medication classes, and in particular denosumab shows significant offset effects with a rapid increase in fracture risk</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40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7787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summarize the general approach we have been discussing for our oldest old and frailest patients, the first step is to first estimate remaining life expectancy using life tables or a tool like </a:t>
            </a:r>
            <a:r>
              <a:rPr lang="en-US" dirty="0" err="1"/>
              <a:t>ePrognosis</a:t>
            </a:r>
            <a:r>
              <a:rPr lang="en-US" dirty="0"/>
              <a:t>.  I consider treatment if they have at least 2 years.  Regardless, everyone should have fall prevention prioritized.</a:t>
            </a:r>
          </a:p>
          <a:p>
            <a:r>
              <a:rPr lang="en-US" dirty="0"/>
              <a:t>Next I estimate their fracture risk.  If they have a prior MOF, they are at high risk and DXA is very unlikely to change my decision making.  For those without prior fracture I will try to get a DXA if feasible given that FRAX BMI is not terribly accurate in frail older adults, but regardless of whether I have FRAX with BMI or BMD I will always do a geriatric adjustment for comorbidities that I know impact fracture risk</a:t>
            </a:r>
          </a:p>
          <a:p>
            <a:r>
              <a:rPr lang="en-US" dirty="0"/>
              <a:t>Then I spend a few minutes understanding what matters most to the patient, and try to align the treatment plan to those goals, addressing their practical concerns about administration requirements and polypharmacy </a:t>
            </a:r>
          </a:p>
          <a:p>
            <a:r>
              <a:rPr lang="en-US" dirty="0"/>
              <a:t>Finally, I make sure we have a clear plan for when to stop therapy, especially if they are prescribed BPs. Typically I recommend we continue until they are no longer ambulatory, transitioning to palliative care, or have completed a 3-5 year course and now have a life expectancy of &lt; 3years.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41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8203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strong theoretical rationale for prioritizing osteoporosis care in older vs. younger patients</a:t>
            </a:r>
          </a:p>
          <a:p>
            <a:endParaRPr lang="en-US" dirty="0"/>
          </a:p>
          <a:p>
            <a:r>
              <a:rPr lang="en-US" dirty="0"/>
              <a:t>-exponential increase in fracture risk with age beginning around age 65 women, a little later men</a:t>
            </a:r>
          </a:p>
          <a:p>
            <a:r>
              <a:rPr lang="en-US" dirty="0"/>
              <a:t>-Risk in 85 </a:t>
            </a:r>
            <a:r>
              <a:rPr lang="en-US" dirty="0" err="1"/>
              <a:t>yo</a:t>
            </a:r>
            <a:r>
              <a:rPr lang="en-US" dirty="0"/>
              <a:t> is 10x that of a 50 </a:t>
            </a:r>
            <a:r>
              <a:rPr lang="en-US" dirty="0" err="1"/>
              <a:t>yo</a:t>
            </a:r>
            <a:endParaRPr lang="en-US" dirty="0"/>
          </a:p>
        </p:txBody>
      </p:sp>
      <p:sp>
        <p:nvSpPr>
          <p:cNvPr id="4" name="Slide Number Placeholder 3"/>
          <p:cNvSpPr>
            <a:spLocks noGrp="1"/>
          </p:cNvSpPr>
          <p:nvPr>
            <p:ph type="sldNum" sz="quarter" idx="10"/>
          </p:nvPr>
        </p:nvSpPr>
        <p:spPr/>
        <p:txBody>
          <a:bodyPr/>
          <a:lstStyle/>
          <a:p>
            <a:fld id="{192F5A39-ACDF-4B0D-8299-C297DF5F1C68}" type="slidenum">
              <a:rPr lang="en-US" smtClean="0"/>
              <a:pPr/>
              <a:t>6</a:t>
            </a:fld>
            <a:endParaRPr lang="en-US"/>
          </a:p>
        </p:txBody>
      </p:sp>
    </p:spTree>
    <p:extLst>
      <p:ext uri="{BB962C8B-B14F-4D97-AF65-F5344CB8AC3E}">
        <p14:creationId xmlns:p14="http://schemas.microsoft.com/office/powerpoint/2010/main" val="3286983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ADEBD-C7FA-4EC0-BB8F-0219C4F3E0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28A3B2-00DC-D1BF-93CD-92CD510F0E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0CA867-82DE-5D33-8DD0-6208AA5F3EC8}"/>
              </a:ext>
            </a:extLst>
          </p:cNvPr>
          <p:cNvSpPr>
            <a:spLocks noGrp="1"/>
          </p:cNvSpPr>
          <p:nvPr>
            <p:ph type="body" idx="1"/>
          </p:nvPr>
        </p:nvSpPr>
        <p:spPr/>
        <p:txBody>
          <a:bodyPr/>
          <a:lstStyle/>
          <a:p>
            <a:r>
              <a:rPr lang="en-US" dirty="0"/>
              <a:t>So let’s bring this back to the patients we started with </a:t>
            </a:r>
          </a:p>
          <a:p>
            <a:endParaRPr lang="en-US" dirty="0"/>
          </a:p>
          <a:p>
            <a:r>
              <a:rPr lang="en-US" dirty="0"/>
              <a:t>-I’d encourage the healthy independent 92 year old to initiate treatment given her high fracture risk and &gt;5 year life expectancy</a:t>
            </a:r>
          </a:p>
          <a:p>
            <a:r>
              <a:rPr lang="en-US" dirty="0"/>
              <a:t>-FRAX will significantly underestimate fracture risk in our 78 year old with osteopenia, frailty, and multimorbidity. His life expectancy is 3-5 years, which exceeds our 2 year minimum. So I would do shared decision making about the risks and benefits of starting treatment, encouraging treatment if his primary goals are to avoid NH placement or maintain independence knowing that a major fracture is likely to be devastating in this individual</a:t>
            </a:r>
          </a:p>
          <a:p>
            <a:r>
              <a:rPr lang="en-US" dirty="0"/>
              <a:t>-Finally, our 85 year old nursing home resident is now on the decreasing risk side of the frailty curve, she has completed 3 years of treatment and will likely have fracture protection benefit for most or all of her remaining 2-3 year life expectancy, and I would discuss deprescribing alendronate in this individual</a:t>
            </a:r>
          </a:p>
        </p:txBody>
      </p:sp>
      <p:sp>
        <p:nvSpPr>
          <p:cNvPr id="4" name="Slide Number Placeholder 3">
            <a:extLst>
              <a:ext uri="{FF2B5EF4-FFF2-40B4-BE49-F238E27FC236}">
                <a16:creationId xmlns:a16="http://schemas.microsoft.com/office/drawing/2014/main" id="{4D72796D-55A1-4020-9771-BD9BAE9ECD8D}"/>
              </a:ext>
            </a:extLst>
          </p:cNvPr>
          <p:cNvSpPr>
            <a:spLocks noGrp="1"/>
          </p:cNvSpPr>
          <p:nvPr>
            <p:ph type="sldNum" sz="quarter" idx="10"/>
          </p:nvPr>
        </p:nvSpPr>
        <p:spPr/>
        <p:txBody>
          <a:bodyPr/>
          <a:lstStyle/>
          <a:p>
            <a:fld id="{192F5A39-ACDF-4B0D-8299-C297DF5F1C68}" type="slidenum">
              <a:rPr lang="en-US" smtClean="0"/>
              <a:pPr/>
              <a:t>42</a:t>
            </a:fld>
            <a:endParaRPr lang="en-US"/>
          </a:p>
        </p:txBody>
      </p:sp>
    </p:spTree>
    <p:extLst>
      <p:ext uri="{BB962C8B-B14F-4D97-AF65-F5344CB8AC3E}">
        <p14:creationId xmlns:p14="http://schemas.microsoft.com/office/powerpoint/2010/main" val="3813433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increase in absolute risk with age translates into a substantially lower “number needed to treat” to prevent 1 additional fracture</a:t>
            </a:r>
          </a:p>
          <a:p>
            <a:endParaRPr lang="en-US" dirty="0"/>
          </a:p>
          <a:p>
            <a:r>
              <a:rPr lang="en-US" dirty="0"/>
              <a:t>-The red and blue columns depict the10-year hip fracture risk for a theoretical woman in the U.S. with a T score -2.5, with and without  prior </a:t>
            </a:r>
            <a:r>
              <a:rPr lang="en-US" dirty="0" err="1"/>
              <a:t>fx</a:t>
            </a:r>
            <a:r>
              <a:rPr lang="en-US" dirty="0"/>
              <a:t>. </a:t>
            </a:r>
          </a:p>
          <a:p>
            <a:r>
              <a:rPr lang="en-US" dirty="0"/>
              <a:t>	-as we saw on the previous slide it goes up with age until the 9</a:t>
            </a:r>
            <a:r>
              <a:rPr lang="en-US" baseline="30000" dirty="0"/>
              <a:t>th</a:t>
            </a:r>
            <a:r>
              <a:rPr lang="en-US" dirty="0"/>
              <a:t> decade when it decreases a little – this is because the risk of death competes with the risk of fracture, but note that it is still higher than the 70 year olds</a:t>
            </a:r>
          </a:p>
          <a:p>
            <a:pPr>
              <a:buFontTx/>
              <a:buChar char="-"/>
            </a:pPr>
            <a:r>
              <a:rPr lang="en-US" dirty="0"/>
              <a:t>The purple and green lines show the NNT with 5 year course of alendronate to prevent 1 additional hip fracture, based on efficacy data from most recent meta-analysis.  Green is in people without prior </a:t>
            </a:r>
            <a:r>
              <a:rPr lang="en-US" dirty="0" err="1"/>
              <a:t>fx</a:t>
            </a:r>
            <a:r>
              <a:rPr lang="en-US" dirty="0"/>
              <a:t>, purple with prior fracture</a:t>
            </a:r>
          </a:p>
          <a:p>
            <a:pPr lvl="1">
              <a:buFontTx/>
              <a:buChar char="-"/>
            </a:pPr>
            <a:r>
              <a:rPr lang="en-US" dirty="0"/>
              <a:t>Decreases precipitously from 50-80s, then goes up slightly in 90s due to that competing mortality risk,</a:t>
            </a:r>
          </a:p>
          <a:p>
            <a:pPr lvl="1">
              <a:buFontTx/>
              <a:buChar char="-"/>
            </a:pPr>
            <a:r>
              <a:rPr lang="en-US" dirty="0"/>
              <a:t>BUT still substantially lower than for people in 60s and 70s who we would treat without a second thought</a:t>
            </a:r>
          </a:p>
          <a:p>
            <a:pPr lvl="1">
              <a:buFontTx/>
              <a:buChar char="-"/>
            </a:pPr>
            <a:r>
              <a:rPr lang="en-US" dirty="0"/>
              <a:t>Only need to treat about 40 90 </a:t>
            </a:r>
            <a:r>
              <a:rPr lang="en-US" dirty="0" err="1"/>
              <a:t>yos</a:t>
            </a:r>
            <a:r>
              <a:rPr lang="en-US" dirty="0"/>
              <a:t>, compared to 60-120 60 </a:t>
            </a:r>
            <a:r>
              <a:rPr lang="en-US" dirty="0" err="1"/>
              <a:t>yos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9750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compelling theoretical reason to prioritize treatment in older vs. younger people is that fractures have a greater negative impact with age</a:t>
            </a:r>
          </a:p>
          <a:p>
            <a:endParaRPr lang="en-US" dirty="0"/>
          </a:p>
          <a:p>
            <a:r>
              <a:rPr lang="en-US" dirty="0"/>
              <a:t>-This figure depicts the excess mortality after hip fracture for women in 5 year age increments between age 70 and 90 years</a:t>
            </a:r>
          </a:p>
          <a:p>
            <a:r>
              <a:rPr lang="en-US" dirty="0"/>
              <a:t>	-10 x higher in 90 </a:t>
            </a:r>
            <a:r>
              <a:rPr lang="en-US" dirty="0" err="1"/>
              <a:t>yo</a:t>
            </a:r>
            <a:r>
              <a:rPr lang="en-US" dirty="0"/>
              <a:t> than 70 </a:t>
            </a:r>
            <a:r>
              <a:rPr lang="en-US" dirty="0" err="1"/>
              <a:t>yo</a:t>
            </a:r>
            <a:r>
              <a:rPr lang="en-US" dirty="0"/>
              <a:t>, persists at least 5 years</a:t>
            </a:r>
          </a:p>
          <a:p>
            <a:endParaRPr lang="en-US" dirty="0"/>
          </a:p>
          <a:p>
            <a:r>
              <a:rPr lang="en-US" dirty="0"/>
              <a:t>-We could show similar figures for</a:t>
            </a:r>
          </a:p>
          <a:p>
            <a:r>
              <a:rPr lang="en-US" dirty="0"/>
              <a:t>	-recovery of ambulatory function</a:t>
            </a:r>
          </a:p>
          <a:p>
            <a:r>
              <a:rPr lang="en-US" dirty="0"/>
              <a:t>	-disability</a:t>
            </a:r>
          </a:p>
          <a:p>
            <a:r>
              <a:rPr lang="en-US" dirty="0"/>
              <a:t>	-cardiovascular complications</a:t>
            </a:r>
          </a:p>
          <a:p>
            <a:r>
              <a:rPr lang="en-US" dirty="0"/>
              <a:t>	-quality of life </a:t>
            </a:r>
          </a:p>
          <a:p>
            <a:endParaRPr lang="en-US" dirty="0"/>
          </a:p>
          <a:p>
            <a:r>
              <a:rPr lang="en-US" dirty="0"/>
              <a:t>-</a:t>
            </a:r>
          </a:p>
        </p:txBody>
      </p:sp>
      <p:sp>
        <p:nvSpPr>
          <p:cNvPr id="4" name="Slide Number Placeholder 3"/>
          <p:cNvSpPr>
            <a:spLocks noGrp="1"/>
          </p:cNvSpPr>
          <p:nvPr>
            <p:ph type="sldNum" sz="quarter" idx="10"/>
          </p:nvPr>
        </p:nvSpPr>
        <p:spPr/>
        <p:txBody>
          <a:bodyPr/>
          <a:lstStyle/>
          <a:p>
            <a:fld id="{192F5A39-ACDF-4B0D-8299-C297DF5F1C68}" type="slidenum">
              <a:rPr lang="en-US" smtClean="0"/>
              <a:pPr/>
              <a:t>8</a:t>
            </a:fld>
            <a:endParaRPr lang="en-US"/>
          </a:p>
        </p:txBody>
      </p:sp>
    </p:spTree>
    <p:extLst>
      <p:ext uri="{BB962C8B-B14F-4D97-AF65-F5344CB8AC3E}">
        <p14:creationId xmlns:p14="http://schemas.microsoft.com/office/powerpoint/2010/main" val="2868290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fracture rates, morbidity and mortality all increase with age, and the amount of bang for our buck in treating at a population level is significantly greater in older vs. younger adults</a:t>
            </a:r>
          </a:p>
          <a:p>
            <a:endParaRPr lang="en-US" dirty="0"/>
          </a:p>
          <a:p>
            <a:r>
              <a:rPr lang="en-US" dirty="0"/>
              <a:t>One could argue we should be screening and treating older persons at much higher rates than younger persons</a:t>
            </a:r>
          </a:p>
          <a:p>
            <a:endParaRPr lang="en-US" dirty="0"/>
          </a:p>
          <a:p>
            <a:r>
              <a:rPr lang="en-US" dirty="0"/>
              <a:t>But in fact we observe the opposite. This is older data but sadly the patterns and numbers don’t look very different today.</a:t>
            </a:r>
          </a:p>
          <a:p>
            <a:r>
              <a:rPr lang="en-US" dirty="0"/>
              <a:t>	-substantial declines in screening and treatment, especially in the 8</a:t>
            </a:r>
            <a:r>
              <a:rPr lang="en-US" baseline="30000" dirty="0"/>
              <a:t>th</a:t>
            </a:r>
            <a:r>
              <a:rPr lang="en-US" dirty="0"/>
              <a:t> and 9</a:t>
            </a:r>
            <a:r>
              <a:rPr lang="en-US" baseline="30000" dirty="0"/>
              <a:t>th</a:t>
            </a:r>
            <a:r>
              <a:rPr lang="en-US" dirty="0"/>
              <a:t> decades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8134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this? Our group has done several qualitative studies of patients, families, and healthcare providers to probe for why these smart people are choosing to forgo OP screening and treatment, and these are the most common themes we hear – all very reasonable</a:t>
            </a:r>
          </a:p>
          <a:p>
            <a:endParaRPr lang="en-US" dirty="0"/>
          </a:p>
          <a:p>
            <a:r>
              <a:rPr lang="en-US" dirty="0"/>
              <a:t>So let’s examine each of these themes and see what additional evidence might inform our decisions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5026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absolutely true that we tend to accumulate multiple comorbidities as we get older</a:t>
            </a:r>
          </a:p>
          <a:p>
            <a:r>
              <a:rPr lang="en-US" dirty="0"/>
              <a:t>	-complicate screening and treatment decisions</a:t>
            </a:r>
          </a:p>
          <a:p>
            <a:r>
              <a:rPr lang="en-US" dirty="0"/>
              <a:t>	-simply take time and attention away from OP management</a:t>
            </a:r>
          </a:p>
          <a:p>
            <a:endParaRPr lang="en-US" dirty="0"/>
          </a:p>
          <a:p>
            <a:r>
              <a:rPr lang="en-US" dirty="0"/>
              <a:t>Short list of common age-related comorbidities</a:t>
            </a:r>
          </a:p>
          <a:p>
            <a:endParaRPr lang="en-US" dirty="0"/>
          </a:p>
          <a:p>
            <a:r>
              <a:rPr lang="en-US" dirty="0"/>
              <a:t>Interestingly, because these share common risk factors and underlying biological mechanisms with each other and geriatric syndromes, most of them are associated with worse BMD, higher risk of falls, and ultimately an even greater fracture risk than in age-matched people without those comorbidities</a:t>
            </a:r>
          </a:p>
          <a:p>
            <a:endParaRPr lang="en-US" dirty="0"/>
          </a:p>
          <a:p>
            <a:r>
              <a:rPr lang="en-US" dirty="0"/>
              <a:t>So I would argue having multiple age-related comorbidities is an even stronger reason to prioritize OP screening and treatment</a:t>
            </a:r>
          </a:p>
        </p:txBody>
      </p:sp>
      <p:sp>
        <p:nvSpPr>
          <p:cNvPr id="4" name="Slide Number Placeholder 3"/>
          <p:cNvSpPr>
            <a:spLocks noGrp="1"/>
          </p:cNvSpPr>
          <p:nvPr>
            <p:ph type="sldNum" sz="quarter" idx="10"/>
          </p:nvPr>
        </p:nvSpPr>
        <p:spPr/>
        <p:txBody>
          <a:bodyPr/>
          <a:lstStyle/>
          <a:p>
            <a:fld id="{192F5A39-ACDF-4B0D-8299-C297DF5F1C68}" type="slidenum">
              <a:rPr lang="en-US" smtClean="0"/>
              <a:pPr/>
              <a:t>11</a:t>
            </a:fld>
            <a:endParaRPr lang="en-US"/>
          </a:p>
        </p:txBody>
      </p:sp>
    </p:spTree>
    <p:extLst>
      <p:ext uri="{BB962C8B-B14F-4D97-AF65-F5344CB8AC3E}">
        <p14:creationId xmlns:p14="http://schemas.microsoft.com/office/powerpoint/2010/main" val="2652243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4E94B7E-734F-4301-9B4A-8BB547A26147}" type="slidenum">
              <a:rPr lang="en-US"/>
              <a:pPr/>
              <a:t>‹#›</a:t>
            </a:fld>
            <a:endParaRPr lang="en-US" sz="1400"/>
          </a:p>
        </p:txBody>
      </p:sp>
    </p:spTree>
    <p:extLst>
      <p:ext uri="{BB962C8B-B14F-4D97-AF65-F5344CB8AC3E}">
        <p14:creationId xmlns:p14="http://schemas.microsoft.com/office/powerpoint/2010/main" val="2889993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F211C-015B-AA4E-0990-E82332F16A59}"/>
              </a:ext>
            </a:extLst>
          </p:cNvPr>
          <p:cNvPicPr>
            <a:picLocks noChangeAspect="1"/>
          </p:cNvPicPr>
          <p:nvPr userDrawn="1"/>
        </p:nvPicPr>
        <p:blipFill>
          <a:blip r:embed="rId2"/>
          <a:stretch>
            <a:fillRect/>
          </a:stretch>
        </p:blipFill>
        <p:spPr>
          <a:xfrm>
            <a:off x="9991493" y="1520183"/>
            <a:ext cx="2200507" cy="2734008"/>
          </a:xfrm>
          <a:prstGeom prst="rect">
            <a:avLst/>
          </a:prstGeom>
        </p:spPr>
      </p:pic>
      <p:pic>
        <p:nvPicPr>
          <p:cNvPr id="7" name="Imagem 6">
            <a:extLst>
              <a:ext uri="{FF2B5EF4-FFF2-40B4-BE49-F238E27FC236}">
                <a16:creationId xmlns:a16="http://schemas.microsoft.com/office/drawing/2014/main" id="{266FCA9F-6FD0-457B-9B22-B1855327520E}"/>
              </a:ext>
            </a:extLst>
          </p:cNvPr>
          <p:cNvPicPr>
            <a:picLocks noChangeAspect="1"/>
          </p:cNvPicPr>
          <p:nvPr userDrawn="1"/>
        </p:nvPicPr>
        <p:blipFill>
          <a:blip r:embed="rId3"/>
          <a:stretch>
            <a:fillRect/>
          </a:stretch>
        </p:blipFill>
        <p:spPr>
          <a:xfrm>
            <a:off x="0" y="106532"/>
            <a:ext cx="10103005" cy="6904181"/>
          </a:xfrm>
          <a:prstGeom prst="rect">
            <a:avLst/>
          </a:prstGeom>
        </p:spPr>
      </p:pic>
      <p:sp>
        <p:nvSpPr>
          <p:cNvPr id="4" name="Date Placeholder 3"/>
          <p:cNvSpPr>
            <a:spLocks noGrp="1"/>
          </p:cNvSpPr>
          <p:nvPr>
            <p:ph type="dt" sz="half" idx="10"/>
          </p:nvPr>
        </p:nvSpPr>
        <p:spPr/>
        <p:txBody>
          <a:bodyPr/>
          <a:lstStyle/>
          <a:p>
            <a:fld id="{B0C59212-C811-4F37-9A50-4F57E73274B5}" type="datetimeFigureOut">
              <a:rPr lang="en-GB" smtClean="0"/>
              <a:t>23/06/2026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1A5BD8-C181-4C25-9DD6-57AA9AD7C7DE}" type="slidenum">
              <a:rPr lang="en-GB" smtClean="0"/>
              <a:t>‹#›</a:t>
            </a:fld>
            <a:endParaRPr lang="en-GB"/>
          </a:p>
        </p:txBody>
      </p:sp>
      <p:pic>
        <p:nvPicPr>
          <p:cNvPr id="10" name="Imagem 9">
            <a:extLst>
              <a:ext uri="{FF2B5EF4-FFF2-40B4-BE49-F238E27FC236}">
                <a16:creationId xmlns:a16="http://schemas.microsoft.com/office/drawing/2014/main" id="{1BA4043E-2FBF-4565-BBF0-A0A7C3D1FD43}"/>
              </a:ext>
            </a:extLst>
          </p:cNvPr>
          <p:cNvPicPr>
            <a:picLocks noChangeAspect="1"/>
          </p:cNvPicPr>
          <p:nvPr userDrawn="1"/>
        </p:nvPicPr>
        <p:blipFill>
          <a:blip r:embed="rId4"/>
          <a:stretch>
            <a:fillRect/>
          </a:stretch>
        </p:blipFill>
        <p:spPr>
          <a:xfrm>
            <a:off x="1029472" y="5192089"/>
            <a:ext cx="1411633" cy="1354012"/>
          </a:xfrm>
          <a:prstGeom prst="rect">
            <a:avLst/>
          </a:prstGeom>
        </p:spPr>
      </p:pic>
      <p:sp>
        <p:nvSpPr>
          <p:cNvPr id="11" name="Title 1">
            <a:extLst>
              <a:ext uri="{FF2B5EF4-FFF2-40B4-BE49-F238E27FC236}">
                <a16:creationId xmlns:a16="http://schemas.microsoft.com/office/drawing/2014/main" id="{CB1504D8-447A-4AF7-A8E4-EA836C50F0AF}"/>
              </a:ext>
            </a:extLst>
          </p:cNvPr>
          <p:cNvSpPr>
            <a:spLocks noGrp="1"/>
          </p:cNvSpPr>
          <p:nvPr>
            <p:ph type="ctrTitle" hasCustomPrompt="1"/>
          </p:nvPr>
        </p:nvSpPr>
        <p:spPr>
          <a:xfrm>
            <a:off x="739542" y="2253674"/>
            <a:ext cx="11058450" cy="911142"/>
          </a:xfrm>
        </p:spPr>
        <p:txBody>
          <a:bodyPr anchor="b">
            <a:noAutofit/>
          </a:bodyPr>
          <a:lstStyle>
            <a:lvl1pPr algn="l">
              <a:defRPr sz="3900" b="1" i="0">
                <a:solidFill>
                  <a:schemeClr val="bg1"/>
                </a:solidFill>
                <a:latin typeface="Calibri" charset="0"/>
                <a:ea typeface="Calibri" charset="0"/>
                <a:cs typeface="Calibri" charset="0"/>
              </a:defRPr>
            </a:lvl1pPr>
          </a:lstStyle>
          <a:p>
            <a:r>
              <a:rPr lang="en-US" dirty="0"/>
              <a:t>TITLE HERE</a:t>
            </a:r>
          </a:p>
        </p:txBody>
      </p:sp>
      <p:sp>
        <p:nvSpPr>
          <p:cNvPr id="12" name="Subtitle 2">
            <a:extLst>
              <a:ext uri="{FF2B5EF4-FFF2-40B4-BE49-F238E27FC236}">
                <a16:creationId xmlns:a16="http://schemas.microsoft.com/office/drawing/2014/main" id="{98509A62-C750-436D-9BB5-42F546491D8D}"/>
              </a:ext>
            </a:extLst>
          </p:cNvPr>
          <p:cNvSpPr>
            <a:spLocks noGrp="1"/>
          </p:cNvSpPr>
          <p:nvPr>
            <p:ph type="subTitle" idx="1" hasCustomPrompt="1"/>
          </p:nvPr>
        </p:nvSpPr>
        <p:spPr>
          <a:xfrm>
            <a:off x="739542" y="3170268"/>
            <a:ext cx="11058450" cy="659136"/>
          </a:xfrm>
        </p:spPr>
        <p:txBody>
          <a:bodyPr>
            <a:noAutofit/>
          </a:bodyPr>
          <a:lstStyle>
            <a:lvl1pPr marL="0" indent="0" algn="l">
              <a:buNone/>
              <a:defRPr sz="3400" b="0" i="0" baseline="0">
                <a:solidFill>
                  <a:srgbClr val="FAA936"/>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 case subtitle here</a:t>
            </a:r>
          </a:p>
        </p:txBody>
      </p:sp>
    </p:spTree>
    <p:extLst>
      <p:ext uri="{BB962C8B-B14F-4D97-AF65-F5344CB8AC3E}">
        <p14:creationId xmlns:p14="http://schemas.microsoft.com/office/powerpoint/2010/main" val="3798372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Marcador de Posição da Data 2">
            <a:extLst>
              <a:ext uri="{FF2B5EF4-FFF2-40B4-BE49-F238E27FC236}">
                <a16:creationId xmlns:a16="http://schemas.microsoft.com/office/drawing/2014/main" id="{8D707508-C43A-40B4-98E1-49E961B9397A}"/>
              </a:ext>
            </a:extLst>
          </p:cNvPr>
          <p:cNvSpPr>
            <a:spLocks noGrp="1"/>
          </p:cNvSpPr>
          <p:nvPr>
            <p:ph type="dt" sz="half" idx="10"/>
          </p:nvPr>
        </p:nvSpPr>
        <p:spPr/>
        <p:txBody>
          <a:bodyPr/>
          <a:lstStyle/>
          <a:p>
            <a:fld id="{B0C59212-C811-4F37-9A50-4F57E73274B5}" type="datetimeFigureOut">
              <a:rPr lang="en-GB" smtClean="0"/>
              <a:t>23/06/2026</a:t>
            </a:fld>
            <a:endParaRPr lang="en-GB"/>
          </a:p>
        </p:txBody>
      </p:sp>
      <p:sp>
        <p:nvSpPr>
          <p:cNvPr id="4" name="Marcador de Posição do Rodapé 3">
            <a:extLst>
              <a:ext uri="{FF2B5EF4-FFF2-40B4-BE49-F238E27FC236}">
                <a16:creationId xmlns:a16="http://schemas.microsoft.com/office/drawing/2014/main" id="{D045F218-9BCF-413B-B52B-E0D64F05D686}"/>
              </a:ext>
            </a:extLst>
          </p:cNvPr>
          <p:cNvSpPr>
            <a:spLocks noGrp="1"/>
          </p:cNvSpPr>
          <p:nvPr>
            <p:ph type="ftr" sz="quarter" idx="11"/>
          </p:nvPr>
        </p:nvSpPr>
        <p:spPr/>
        <p:txBody>
          <a:bodyPr/>
          <a:lstStyle/>
          <a:p>
            <a:endParaRPr lang="en-GB"/>
          </a:p>
        </p:txBody>
      </p:sp>
      <p:sp>
        <p:nvSpPr>
          <p:cNvPr id="5" name="Marcador de Posição do Número do Diapositivo 4">
            <a:extLst>
              <a:ext uri="{FF2B5EF4-FFF2-40B4-BE49-F238E27FC236}">
                <a16:creationId xmlns:a16="http://schemas.microsoft.com/office/drawing/2014/main" id="{014AFA3B-CBD4-4B49-A069-81FDFA347987}"/>
              </a:ext>
            </a:extLst>
          </p:cNvPr>
          <p:cNvSpPr>
            <a:spLocks noGrp="1"/>
          </p:cNvSpPr>
          <p:nvPr>
            <p:ph type="sldNum" sz="quarter" idx="12"/>
          </p:nvPr>
        </p:nvSpPr>
        <p:spPr/>
        <p:txBody>
          <a:bodyPr/>
          <a:lstStyle/>
          <a:p>
            <a:fld id="{CD1A5BD8-C181-4C25-9DD6-57AA9AD7C7DE}" type="slidenum">
              <a:rPr lang="en-GB" smtClean="0"/>
              <a:t>‹#›</a:t>
            </a:fld>
            <a:endParaRPr lang="en-GB"/>
          </a:p>
        </p:txBody>
      </p:sp>
      <p:sp>
        <p:nvSpPr>
          <p:cNvPr id="6" name="Title 1">
            <a:extLst>
              <a:ext uri="{FF2B5EF4-FFF2-40B4-BE49-F238E27FC236}">
                <a16:creationId xmlns:a16="http://schemas.microsoft.com/office/drawing/2014/main" id="{267FA786-AE61-45BD-A6CE-E5E20EC5EF38}"/>
              </a:ext>
            </a:extLst>
          </p:cNvPr>
          <p:cNvSpPr>
            <a:spLocks noGrp="1"/>
          </p:cNvSpPr>
          <p:nvPr>
            <p:ph type="title" hasCustomPrompt="1"/>
          </p:nvPr>
        </p:nvSpPr>
        <p:spPr>
          <a:xfrm>
            <a:off x="472127" y="279289"/>
            <a:ext cx="9544251" cy="603034"/>
          </a:xfrm>
        </p:spPr>
        <p:txBody>
          <a:bodyPr>
            <a:noAutofit/>
          </a:bodyPr>
          <a:lstStyle>
            <a:lvl1pPr>
              <a:defRPr sz="3400" b="1" i="0" baseline="0">
                <a:solidFill>
                  <a:srgbClr val="003366"/>
                </a:solidFill>
                <a:latin typeface="Calibri" charset="0"/>
                <a:ea typeface="Calibri" charset="0"/>
                <a:cs typeface="Calibri" charset="0"/>
              </a:defRPr>
            </a:lvl1pPr>
          </a:lstStyle>
          <a:p>
            <a:r>
              <a:rPr lang="en-US" dirty="0"/>
              <a:t>TITLE HERE</a:t>
            </a:r>
          </a:p>
        </p:txBody>
      </p:sp>
      <p:sp>
        <p:nvSpPr>
          <p:cNvPr id="7" name="Subtitle 2">
            <a:extLst>
              <a:ext uri="{FF2B5EF4-FFF2-40B4-BE49-F238E27FC236}">
                <a16:creationId xmlns:a16="http://schemas.microsoft.com/office/drawing/2014/main" id="{D9EF4D35-F711-4D6C-8F46-B6792C234EA3}"/>
              </a:ext>
            </a:extLst>
          </p:cNvPr>
          <p:cNvSpPr>
            <a:spLocks noGrp="1"/>
          </p:cNvSpPr>
          <p:nvPr>
            <p:ph type="subTitle" idx="1" hasCustomPrompt="1"/>
          </p:nvPr>
        </p:nvSpPr>
        <p:spPr>
          <a:xfrm>
            <a:off x="469232" y="882324"/>
            <a:ext cx="9512968" cy="446944"/>
          </a:xfrm>
        </p:spPr>
        <p:txBody>
          <a:bodyPr>
            <a:noAutofit/>
          </a:bodyPr>
          <a:lstStyle>
            <a:lvl1pPr marL="0" indent="0" algn="l">
              <a:buNone/>
              <a:defRPr sz="2300" b="0" i="0" baseline="0">
                <a:solidFill>
                  <a:srgbClr val="FAA936"/>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 case subtitle here</a:t>
            </a:r>
          </a:p>
        </p:txBody>
      </p:sp>
      <p:sp>
        <p:nvSpPr>
          <p:cNvPr id="8" name="Content Placeholder 2">
            <a:extLst>
              <a:ext uri="{FF2B5EF4-FFF2-40B4-BE49-F238E27FC236}">
                <a16:creationId xmlns:a16="http://schemas.microsoft.com/office/drawing/2014/main" id="{E0BF1BA4-AE78-4D5A-9F36-C63274001A41}"/>
              </a:ext>
            </a:extLst>
          </p:cNvPr>
          <p:cNvSpPr>
            <a:spLocks noGrp="1"/>
          </p:cNvSpPr>
          <p:nvPr>
            <p:ph idx="13"/>
          </p:nvPr>
        </p:nvSpPr>
        <p:spPr>
          <a:xfrm>
            <a:off x="472127" y="1583267"/>
            <a:ext cx="11045791" cy="4392409"/>
          </a:xfrm>
        </p:spPr>
        <p:txBody>
          <a:bodyPr/>
          <a:lstStyle>
            <a:lvl1pPr>
              <a:buClr>
                <a:srgbClr val="FAA936"/>
              </a:buClr>
              <a:defRPr sz="2200" b="0" i="0">
                <a:latin typeface="Calibri Light" charset="0"/>
                <a:ea typeface="Calibri Light" charset="0"/>
                <a:cs typeface="Calibri Light" charset="0"/>
              </a:defRPr>
            </a:lvl1pPr>
            <a:lvl2pPr>
              <a:buClr>
                <a:srgbClr val="FAA936"/>
              </a:buClr>
              <a:defRPr sz="2200" b="0" i="0">
                <a:latin typeface="Calibri Light" charset="0"/>
                <a:ea typeface="Calibri Light" charset="0"/>
                <a:cs typeface="Calibri Light" charset="0"/>
              </a:defRPr>
            </a:lvl2pPr>
            <a:lvl3pPr>
              <a:buClr>
                <a:srgbClr val="FAA936"/>
              </a:buClr>
              <a:defRPr sz="2200" b="0" i="0">
                <a:latin typeface="Calibri Light" charset="0"/>
                <a:ea typeface="Calibri Light" charset="0"/>
                <a:cs typeface="Calibri Light" charset="0"/>
              </a:defRPr>
            </a:lvl3pPr>
            <a:lvl4pPr>
              <a:buClr>
                <a:srgbClr val="FAA936"/>
              </a:buClr>
              <a:defRPr sz="2000" b="0" i="0">
                <a:latin typeface="Calibri Light" charset="0"/>
                <a:ea typeface="Calibri Light" charset="0"/>
                <a:cs typeface="Calibri Light" charset="0"/>
              </a:defRPr>
            </a:lvl4pPr>
            <a:lvl5pPr>
              <a:buClr>
                <a:srgbClr val="FAA936"/>
              </a:buClr>
              <a:defRPr b="0" i="0">
                <a:latin typeface="Calibri Light" charset="0"/>
                <a:ea typeface="Calibri Light" charset="0"/>
                <a:cs typeface="Calibri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9909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0"/>
          <p:cNvSpPr>
            <a:spLocks noGrp="1"/>
          </p:cNvSpPr>
          <p:nvPr>
            <p:ph type="pic" idx="2"/>
          </p:nvPr>
        </p:nvSpPr>
        <p:spPr>
          <a:xfrm>
            <a:off x="5183188" y="987425"/>
            <a:ext cx="6172200" cy="4873625"/>
          </a:xfrm>
          <a:prstGeom prst="rect">
            <a:avLst/>
          </a:prstGeom>
          <a:noFill/>
          <a:ln>
            <a:noFill/>
          </a:ln>
        </p:spPr>
      </p:sp>
      <p:sp>
        <p:nvSpPr>
          <p:cNvPr id="69" name="Google Shape;69;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9893DF-80C0-49C6-ABCA-CC0C017448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15793"/>
          <a:stretch/>
        </p:blipFill>
        <p:spPr>
          <a:xfrm>
            <a:off x="-6096" y="0"/>
            <a:ext cx="12198096" cy="6858000"/>
          </a:xfrm>
          <a:prstGeom prst="rect">
            <a:avLst/>
          </a:prstGeom>
        </p:spPr>
      </p:pic>
      <p:pic>
        <p:nvPicPr>
          <p:cNvPr id="6" name="Picture 5">
            <a:extLst>
              <a:ext uri="{FF2B5EF4-FFF2-40B4-BE49-F238E27FC236}">
                <a16:creationId xmlns:a16="http://schemas.microsoft.com/office/drawing/2014/main" id="{DC6D6D9E-DBA8-4D51-A37A-F3CB6E3298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0" y="6248400"/>
            <a:ext cx="4389122" cy="548640"/>
          </a:xfrm>
          <a:prstGeom prst="rect">
            <a:avLst/>
          </a:prstGeom>
          <a:effectLst>
            <a:outerShdw blurRad="50800" dist="38100" dir="2700000" algn="tl" rotWithShape="0">
              <a:prstClr val="black">
                <a:alpha val="40000"/>
              </a:prstClr>
            </a:outerShdw>
          </a:effectLst>
        </p:spPr>
      </p:pic>
      <p:cxnSp>
        <p:nvCxnSpPr>
          <p:cNvPr id="9" name="Straight Connector 8">
            <a:extLst>
              <a:ext uri="{FF2B5EF4-FFF2-40B4-BE49-F238E27FC236}">
                <a16:creationId xmlns:a16="http://schemas.microsoft.com/office/drawing/2014/main" id="{EC40372C-5332-42EE-842B-6C87E9824AF6}"/>
              </a:ext>
            </a:extLst>
          </p:cNvPr>
          <p:cNvCxnSpPr>
            <a:cxnSpLocks/>
          </p:cNvCxnSpPr>
          <p:nvPr userDrawn="1"/>
        </p:nvCxnSpPr>
        <p:spPr>
          <a:xfrm>
            <a:off x="0" y="6850464"/>
            <a:ext cx="12192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49C8CCF-445F-4E69-B2F9-FCF545E0B979}"/>
              </a:ext>
            </a:extLst>
          </p:cNvPr>
          <p:cNvSpPr/>
          <p:nvPr userDrawn="1"/>
        </p:nvSpPr>
        <p:spPr>
          <a:xfrm>
            <a:off x="0" y="0"/>
            <a:ext cx="4267200" cy="3352794"/>
          </a:xfrm>
          <a:prstGeom prst="rect">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9">
            <a:extLst>
              <a:ext uri="{FF2B5EF4-FFF2-40B4-BE49-F238E27FC236}">
                <a16:creationId xmlns:a16="http://schemas.microsoft.com/office/drawing/2014/main" id="{61D3FCB6-E7DD-4843-A879-F415C45EEFBE}"/>
              </a:ext>
            </a:extLst>
          </p:cNvPr>
          <p:cNvSpPr>
            <a:spLocks noGrp="1"/>
          </p:cNvSpPr>
          <p:nvPr>
            <p:ph type="body" sz="quarter" idx="10" hasCustomPrompt="1"/>
          </p:nvPr>
        </p:nvSpPr>
        <p:spPr>
          <a:xfrm>
            <a:off x="838200" y="671586"/>
            <a:ext cx="3429000" cy="990600"/>
          </a:xfrm>
          <a:prstGeom prst="rect">
            <a:avLst/>
          </a:prstGeom>
        </p:spPr>
        <p:txBody>
          <a:bodyPr lIns="0" tIns="0" rIns="0" bIns="0" anchor="t" anchorCtr="0"/>
          <a:lstStyle>
            <a:lvl1pPr marL="0" marR="0" indent="0" algn="l" defTabSz="914400" rtl="0" eaLnBrk="1" fontAlgn="auto" latinLnBrk="0" hangingPunct="1">
              <a:lnSpc>
                <a:spcPts val="3200"/>
              </a:lnSpc>
              <a:spcBef>
                <a:spcPts val="0"/>
              </a:spcBef>
              <a:spcAft>
                <a:spcPts val="0"/>
              </a:spcAft>
              <a:buClrTx/>
              <a:buSzTx/>
              <a:buFontTx/>
              <a:buNone/>
              <a:tabLst/>
              <a:defRPr sz="2800">
                <a:solidFill>
                  <a:schemeClr val="bg1"/>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dirty="0"/>
              <a:t>Click to edit title</a:t>
            </a:r>
          </a:p>
          <a:p>
            <a:pPr lvl="0"/>
            <a:r>
              <a:rPr lang="en-US" dirty="0"/>
              <a:t>Click to edit title</a:t>
            </a:r>
          </a:p>
        </p:txBody>
      </p:sp>
      <p:sp>
        <p:nvSpPr>
          <p:cNvPr id="12" name="Text Placeholder 9">
            <a:extLst>
              <a:ext uri="{FF2B5EF4-FFF2-40B4-BE49-F238E27FC236}">
                <a16:creationId xmlns:a16="http://schemas.microsoft.com/office/drawing/2014/main" id="{C9900847-8310-4C10-9F27-E457BB1CE2D7}"/>
              </a:ext>
            </a:extLst>
          </p:cNvPr>
          <p:cNvSpPr>
            <a:spLocks noGrp="1"/>
          </p:cNvSpPr>
          <p:nvPr>
            <p:ph type="body" sz="quarter" idx="11" hasCustomPrompt="1"/>
          </p:nvPr>
        </p:nvSpPr>
        <p:spPr>
          <a:xfrm>
            <a:off x="838200" y="2855627"/>
            <a:ext cx="3429000" cy="594090"/>
          </a:xfrm>
          <a:prstGeom prst="rect">
            <a:avLst/>
          </a:prstGeom>
        </p:spPr>
        <p:txBody>
          <a:bodyPr lIns="0" tIns="0" rIns="0" bIns="0" anchor="t" anchorCtr="0"/>
          <a:lstStyle>
            <a:lvl1pPr marL="0" marR="0" indent="0" algn="l" defTabSz="914400" rtl="0" eaLnBrk="1" fontAlgn="auto" latinLnBrk="0" hangingPunct="1">
              <a:lnSpc>
                <a:spcPts val="3200"/>
              </a:lnSpc>
              <a:spcBef>
                <a:spcPts val="0"/>
              </a:spcBef>
              <a:spcAft>
                <a:spcPts val="0"/>
              </a:spcAft>
              <a:buClrTx/>
              <a:buSzTx/>
              <a:buFontTx/>
              <a:buNone/>
              <a:tabLst/>
              <a:defRPr sz="2000">
                <a:solidFill>
                  <a:srgbClr val="FFC000"/>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dirty="0"/>
              <a:t>Click to edit title</a:t>
            </a:r>
          </a:p>
        </p:txBody>
      </p:sp>
      <p:sp>
        <p:nvSpPr>
          <p:cNvPr id="4" name="Rectangle 3">
            <a:extLst>
              <a:ext uri="{FF2B5EF4-FFF2-40B4-BE49-F238E27FC236}">
                <a16:creationId xmlns:a16="http://schemas.microsoft.com/office/drawing/2014/main" id="{A579AD19-0CA9-4586-BEBB-75763B80C0AC}"/>
              </a:ext>
            </a:extLst>
          </p:cNvPr>
          <p:cNvSpPr/>
          <p:nvPr userDrawn="1"/>
        </p:nvSpPr>
        <p:spPr>
          <a:xfrm>
            <a:off x="0" y="1828800"/>
            <a:ext cx="8991600" cy="914400"/>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ABF594-0D26-474D-AB13-FB26A6532991}"/>
              </a:ext>
            </a:extLst>
          </p:cNvPr>
          <p:cNvSpPr>
            <a:spLocks noGrp="1"/>
          </p:cNvSpPr>
          <p:nvPr>
            <p:ph type="title" hasCustomPrompt="1"/>
          </p:nvPr>
        </p:nvSpPr>
        <p:spPr>
          <a:xfrm>
            <a:off x="838200" y="1828798"/>
            <a:ext cx="7391400" cy="914400"/>
          </a:xfrm>
          <a:prstGeom prst="rect">
            <a:avLst/>
          </a:prstGeom>
        </p:spPr>
        <p:txBody>
          <a:bodyPr lIns="0" rIns="0" anchor="ct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2468253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B36FBB-7584-49F6-8823-CB9848C3A2FE}"/>
              </a:ext>
            </a:extLst>
          </p:cNvPr>
          <p:cNvSpPr/>
          <p:nvPr userDrawn="1"/>
        </p:nvSpPr>
        <p:spPr>
          <a:xfrm>
            <a:off x="0" y="0"/>
            <a:ext cx="12192000" cy="990600"/>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3A388E6-0688-4686-863D-D2C78B7E53D7}"/>
              </a:ext>
            </a:extLst>
          </p:cNvPr>
          <p:cNvSpPr txBox="1"/>
          <p:nvPr userDrawn="1"/>
        </p:nvSpPr>
        <p:spPr>
          <a:xfrm>
            <a:off x="10896600" y="6477000"/>
            <a:ext cx="1143000" cy="230832"/>
          </a:xfrm>
          <a:prstGeom prst="rect">
            <a:avLst/>
          </a:prstGeom>
          <a:noFill/>
        </p:spPr>
        <p:txBody>
          <a:bodyPr wrap="square" rtlCol="0">
            <a:spAutoFit/>
          </a:bodyPr>
          <a:lstStyle/>
          <a:p>
            <a:pPr algn="r"/>
            <a:fld id="{9F087212-C6E7-4721-AA5F-5CAB1EBA9D2D}" type="slidenum">
              <a:rPr lang="en-US" sz="900" b="0" smtClean="0">
                <a:solidFill>
                  <a:srgbClr val="0070C0"/>
                </a:solidFill>
                <a:latin typeface="Arial" panose="020B0604020202020204" pitchFamily="34" charset="0"/>
                <a:cs typeface="Arial" panose="020B0604020202020204" pitchFamily="34" charset="0"/>
              </a:rPr>
              <a:pPr algn="r"/>
              <a:t>‹#›</a:t>
            </a:fld>
            <a:endParaRPr lang="en-US" sz="900" b="0" dirty="0">
              <a:solidFill>
                <a:srgbClr val="0070C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1CF7502-EB2F-4F10-BCD6-4B77868906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714" r="55508" b="57143"/>
          <a:stretch/>
        </p:blipFill>
        <p:spPr>
          <a:xfrm>
            <a:off x="6050280" y="3048"/>
            <a:ext cx="6141720" cy="987552"/>
          </a:xfrm>
          <a:prstGeom prst="rect">
            <a:avLst/>
          </a:prstGeom>
        </p:spPr>
      </p:pic>
      <p:sp>
        <p:nvSpPr>
          <p:cNvPr id="6" name="Text Placeholder 9">
            <a:extLst>
              <a:ext uri="{FF2B5EF4-FFF2-40B4-BE49-F238E27FC236}">
                <a16:creationId xmlns:a16="http://schemas.microsoft.com/office/drawing/2014/main" id="{BF80F411-0367-4416-8901-BC523FA4F529}"/>
              </a:ext>
            </a:extLst>
          </p:cNvPr>
          <p:cNvSpPr>
            <a:spLocks noGrp="1"/>
          </p:cNvSpPr>
          <p:nvPr>
            <p:ph type="body" sz="quarter" idx="10" hasCustomPrompt="1"/>
          </p:nvPr>
        </p:nvSpPr>
        <p:spPr>
          <a:xfrm>
            <a:off x="838200" y="0"/>
            <a:ext cx="10591800" cy="990600"/>
          </a:xfrm>
          <a:prstGeom prst="rect">
            <a:avLst/>
          </a:prstGeom>
        </p:spPr>
        <p:txBody>
          <a:bodyPr lIns="0" tIns="0" rIns="0" bIns="0" anchor="ctr" anchorCtr="0"/>
          <a:lstStyle>
            <a:lvl1pPr marL="0" indent="0">
              <a:spcBef>
                <a:spcPts val="0"/>
              </a:spcBef>
              <a:buFontTx/>
              <a:buNone/>
              <a:defRPr sz="3800">
                <a:solidFill>
                  <a:schemeClr val="bg1"/>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dirty="0"/>
              <a:t>Click to edit title</a:t>
            </a:r>
          </a:p>
        </p:txBody>
      </p:sp>
      <p:sp>
        <p:nvSpPr>
          <p:cNvPr id="4" name="Text Placeholder 3">
            <a:extLst>
              <a:ext uri="{FF2B5EF4-FFF2-40B4-BE49-F238E27FC236}">
                <a16:creationId xmlns:a16="http://schemas.microsoft.com/office/drawing/2014/main" id="{2599073E-A0C1-4CC2-854A-F58C23AB7812}"/>
              </a:ext>
            </a:extLst>
          </p:cNvPr>
          <p:cNvSpPr>
            <a:spLocks noGrp="1"/>
          </p:cNvSpPr>
          <p:nvPr>
            <p:ph type="body" sz="quarter" idx="11"/>
          </p:nvPr>
        </p:nvSpPr>
        <p:spPr>
          <a:xfrm>
            <a:off x="838200" y="1371599"/>
            <a:ext cx="9144000" cy="4876799"/>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A77EFB99-ECB1-4BD1-8895-66CC12460D0A}"/>
              </a:ext>
            </a:extLst>
          </p:cNvPr>
          <p:cNvCxnSpPr>
            <a:cxnSpLocks/>
          </p:cNvCxnSpPr>
          <p:nvPr userDrawn="1"/>
        </p:nvCxnSpPr>
        <p:spPr>
          <a:xfrm>
            <a:off x="0" y="6850464"/>
            <a:ext cx="12192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845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ubtitl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2536F-4BBE-53FE-677D-ED01EE72F859}"/>
              </a:ext>
            </a:extLst>
          </p:cNvPr>
          <p:cNvSpPr>
            <a:spLocks noGrp="1"/>
          </p:cNvSpPr>
          <p:nvPr>
            <p:ph idx="1"/>
          </p:nvPr>
        </p:nvSpPr>
        <p:spPr>
          <a:xfrm>
            <a:off x="609601" y="1819916"/>
            <a:ext cx="10972800" cy="4580883"/>
          </a:xfrm>
          <a:prstGeom prst="rect">
            <a:avLst/>
          </a:prstGeom>
        </p:spPr>
        <p:txBody>
          <a:bodyPr wrap="square" lIns="0">
            <a:normAutofit/>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8">
            <a:extLst>
              <a:ext uri="{FF2B5EF4-FFF2-40B4-BE49-F238E27FC236}">
                <a16:creationId xmlns:a16="http://schemas.microsoft.com/office/drawing/2014/main" id="{5ED9786A-15A5-5CA0-E020-9B02C956525F}"/>
              </a:ext>
            </a:extLst>
          </p:cNvPr>
          <p:cNvSpPr>
            <a:spLocks noGrp="1"/>
          </p:cNvSpPr>
          <p:nvPr>
            <p:ph type="title"/>
          </p:nvPr>
        </p:nvSpPr>
        <p:spPr>
          <a:xfrm>
            <a:off x="609601" y="533400"/>
            <a:ext cx="10972800" cy="614978"/>
          </a:xfrm>
          <a:prstGeom prst="rect">
            <a:avLst/>
          </a:prstGeom>
        </p:spPr>
        <p:txBody>
          <a:bodyPr vert="horz" wrap="square" lIns="0" tIns="45720" rIns="91440" bIns="0" rtlCol="0" anchor="b" anchorCtr="0">
            <a:normAutofit/>
          </a:bodyPr>
          <a:lstStyle>
            <a:lvl1pPr>
              <a:defRPr lang="en-US" sz="3200" dirty="0"/>
            </a:lvl1pPr>
          </a:lstStyle>
          <a:p>
            <a:pPr lvl="0"/>
            <a:r>
              <a:rPr lang="en-US"/>
              <a:t>Click to edit Master title style</a:t>
            </a:r>
          </a:p>
        </p:txBody>
      </p:sp>
      <p:sp>
        <p:nvSpPr>
          <p:cNvPr id="11" name="Text Placeholder 10">
            <a:extLst>
              <a:ext uri="{FF2B5EF4-FFF2-40B4-BE49-F238E27FC236}">
                <a16:creationId xmlns:a16="http://schemas.microsoft.com/office/drawing/2014/main" id="{7083AF3C-F559-4BC9-B835-E095522226A4}"/>
              </a:ext>
            </a:extLst>
          </p:cNvPr>
          <p:cNvSpPr>
            <a:spLocks noGrp="1"/>
          </p:cNvSpPr>
          <p:nvPr>
            <p:ph type="body" sz="quarter" idx="13" hasCustomPrompt="1"/>
          </p:nvPr>
        </p:nvSpPr>
        <p:spPr>
          <a:xfrm>
            <a:off x="609601" y="1176659"/>
            <a:ext cx="10972800" cy="614977"/>
          </a:xfrm>
          <a:prstGeom prst="rect">
            <a:avLst/>
          </a:prstGeom>
        </p:spPr>
        <p:txBody>
          <a:bodyPr vert="horz" wrap="square" lIns="0" tIns="91440" rIns="0" bIns="137160" rtlCol="0" anchor="ctr" anchorCtr="0">
            <a:normAutofit/>
          </a:bodyPr>
          <a:lstStyle>
            <a:lvl1pPr marL="0" indent="0">
              <a:buNone/>
              <a:defRPr lang="en-US" b="1" i="0" dirty="0">
                <a:solidFill>
                  <a:schemeClr val="accent3"/>
                </a:solidFill>
                <a:latin typeface="Acumin Pro Semibold" panose="020B0504020202020204" pitchFamily="34" charset="77"/>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
        <p:nvSpPr>
          <p:cNvPr id="2" name="Footer Placeholder 4">
            <a:extLst>
              <a:ext uri="{FF2B5EF4-FFF2-40B4-BE49-F238E27FC236}">
                <a16:creationId xmlns:a16="http://schemas.microsoft.com/office/drawing/2014/main" id="{9B967BAF-7742-EDDF-C662-8FBEF8B7AE6B}"/>
              </a:ext>
            </a:extLst>
          </p:cNvPr>
          <p:cNvSpPr>
            <a:spLocks noGrp="1" noRot="1" noMove="1" noResize="1" noEditPoints="1" noAdjustHandles="1" noChangeArrowheads="1" noChangeShapeType="1"/>
          </p:cNvSpPr>
          <p:nvPr>
            <p:ph type="ftr" sz="quarter" idx="3"/>
          </p:nvPr>
        </p:nvSpPr>
        <p:spPr>
          <a:xfrm>
            <a:off x="3535957" y="6548836"/>
            <a:ext cx="5430982" cy="228600"/>
          </a:xfrm>
          <a:prstGeom prst="rect">
            <a:avLst/>
          </a:prstGeom>
        </p:spPr>
        <p:txBody>
          <a:bodyPr vert="horz" lIns="91440" tIns="45720" rIns="91440" bIns="45720" rtlCol="0" anchor="ctr"/>
          <a:lstStyle>
            <a:lvl1pPr algn="ctr">
              <a:defRPr sz="1000" b="0" i="0">
                <a:solidFill>
                  <a:schemeClr val="bg1"/>
                </a:solidFill>
                <a:latin typeface="Acumin Pro Medium" panose="020B0504020202020204" pitchFamily="34" charset="77"/>
                <a:ea typeface="Open Sans" panose="020B0606030504020204" pitchFamily="34" charset="0"/>
                <a:cs typeface="Open Sans" panose="020B0606030504020204" pitchFamily="34" charset="0"/>
              </a:defRPr>
            </a:lvl1pPr>
          </a:lstStyle>
          <a:p>
            <a:r>
              <a:rPr lang="en-US"/>
              <a:t>© 2025 Patient-Centered Outcomes Research Institute. All Rights Reserved.</a:t>
            </a:r>
          </a:p>
        </p:txBody>
      </p:sp>
    </p:spTree>
    <p:extLst>
      <p:ext uri="{BB962C8B-B14F-4D97-AF65-F5344CB8AC3E}">
        <p14:creationId xmlns:p14="http://schemas.microsoft.com/office/powerpoint/2010/main" val="3964368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57" r:id="rId4"/>
    <p:sldLayoutId id="2147483658" r:id="rId5"/>
    <p:sldLayoutId id="2147483659" r:id="rId6"/>
    <p:sldLayoutId id="2147483662" r:id="rId7"/>
    <p:sldLayoutId id="2147483663" r:id="rId8"/>
    <p:sldLayoutId id="2147483664" r:id="rId9"/>
    <p:sldLayoutId id="2147483666" r:id="rId10"/>
    <p:sldLayoutId id="2147483667" r:id="rId11"/>
    <p:sldLayoutId id="214748366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eprognosis.ucsf.edu/calculators/"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7.jpeg"/><Relationship Id="rId7" Type="http://schemas.openxmlformats.org/officeDocument/2006/relationships/diagramColors" Target="../diagrams/colors3.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hyperlink" Target="https://creativecommons.org/licenses/by-nc/3.0/" TargetMode="External"/><Relationship Id="rId4" Type="http://schemas.openxmlformats.org/officeDocument/2006/relationships/hyperlink" Target="https://www.pngall.com/scales-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hyperlink" Target="mailto:Cathleen.colonemeric@duke.edu" TargetMode="External"/><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6.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4F9D42-9F02-4986-90B8-552ACE88FEFB}"/>
              </a:ext>
            </a:extLst>
          </p:cNvPr>
          <p:cNvSpPr>
            <a:spLocks noGrp="1"/>
          </p:cNvSpPr>
          <p:nvPr>
            <p:ph type="ctrTitle" hasCustomPrompt="1"/>
          </p:nvPr>
        </p:nvSpPr>
        <p:spPr>
          <a:xfrm>
            <a:off x="712794" y="2200052"/>
            <a:ext cx="10393881" cy="1228948"/>
          </a:xfrm>
        </p:spPr>
        <p:txBody>
          <a:bodyPr anchor="b">
            <a:noAutofit/>
          </a:bodyPr>
          <a:lstStyle>
            <a:lvl1pPr algn="l">
              <a:defRPr sz="3900" b="1" i="0">
                <a:solidFill>
                  <a:schemeClr val="bg1"/>
                </a:solidFill>
                <a:latin typeface="Calibri" charset="0"/>
                <a:ea typeface="Calibri" charset="0"/>
                <a:cs typeface="Calibri" charset="0"/>
              </a:defRPr>
            </a:lvl1pPr>
          </a:lstStyle>
          <a:p>
            <a:br>
              <a:rPr lang="en-GB" dirty="0"/>
            </a:br>
            <a:r>
              <a:rPr lang="en-CH" dirty="0"/>
              <a:t>Advanced age, dementia, frailty: is it ever too late to treat patients in an FLS?</a:t>
            </a:r>
            <a:endParaRPr lang="en-US" dirty="0"/>
          </a:p>
        </p:txBody>
      </p:sp>
      <p:sp>
        <p:nvSpPr>
          <p:cNvPr id="5" name="Subtitle 2">
            <a:extLst>
              <a:ext uri="{FF2B5EF4-FFF2-40B4-BE49-F238E27FC236}">
                <a16:creationId xmlns:a16="http://schemas.microsoft.com/office/drawing/2014/main" id="{143850D5-F6BB-4A5E-8B61-EA305C2DC071}"/>
              </a:ext>
            </a:extLst>
          </p:cNvPr>
          <p:cNvSpPr>
            <a:spLocks noGrp="1"/>
          </p:cNvSpPr>
          <p:nvPr>
            <p:ph type="subTitle" idx="1" hasCustomPrompt="1"/>
          </p:nvPr>
        </p:nvSpPr>
        <p:spPr>
          <a:xfrm>
            <a:off x="712795" y="3477891"/>
            <a:ext cx="10393882" cy="659136"/>
          </a:xfrm>
        </p:spPr>
        <p:txBody>
          <a:bodyPr>
            <a:noAutofit/>
          </a:bodyPr>
          <a:lstStyle>
            <a:lvl1pPr marL="0" indent="0" algn="l">
              <a:buNone/>
              <a:defRPr sz="3400" b="0" i="0" baseline="0">
                <a:solidFill>
                  <a:srgbClr val="FAA936"/>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Prof. Cathleen Col</a:t>
            </a:r>
            <a:r>
              <a:rPr lang="en-US" dirty="0"/>
              <a:t>ó</a:t>
            </a:r>
            <a:r>
              <a:rPr lang="en-GB" dirty="0"/>
              <a:t>n-Emeric</a:t>
            </a:r>
          </a:p>
        </p:txBody>
      </p:sp>
      <p:sp>
        <p:nvSpPr>
          <p:cNvPr id="3" name="Rectangle 2">
            <a:extLst>
              <a:ext uri="{FF2B5EF4-FFF2-40B4-BE49-F238E27FC236}">
                <a16:creationId xmlns:a16="http://schemas.microsoft.com/office/drawing/2014/main" id="{10045083-1F76-6081-A4C0-BD4300A1AC14}"/>
              </a:ext>
            </a:extLst>
          </p:cNvPr>
          <p:cNvSpPr/>
          <p:nvPr/>
        </p:nvSpPr>
        <p:spPr>
          <a:xfrm>
            <a:off x="10114844" y="6028267"/>
            <a:ext cx="1885245" cy="7168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4466BC5-7A2F-3029-7BF1-AC039AD11142}"/>
              </a:ext>
            </a:extLst>
          </p:cNvPr>
          <p:cNvSpPr/>
          <p:nvPr/>
        </p:nvSpPr>
        <p:spPr>
          <a:xfrm>
            <a:off x="950976" y="5394960"/>
            <a:ext cx="1563624" cy="822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 name="Picture 1" descr="A picture containing text, sign&#10;&#10;Description automatically generated">
            <a:extLst>
              <a:ext uri="{FF2B5EF4-FFF2-40B4-BE49-F238E27FC236}">
                <a16:creationId xmlns:a16="http://schemas.microsoft.com/office/drawing/2014/main" id="{55A4A984-CB91-E6D3-77E1-C2A228683020}"/>
              </a:ext>
            </a:extLst>
          </p:cNvPr>
          <p:cNvPicPr>
            <a:picLocks noChangeAspect="1"/>
          </p:cNvPicPr>
          <p:nvPr/>
        </p:nvPicPr>
        <p:blipFill>
          <a:blip r:embed="rId2"/>
          <a:stretch>
            <a:fillRect/>
          </a:stretch>
        </p:blipFill>
        <p:spPr>
          <a:xfrm>
            <a:off x="1036979" y="5458535"/>
            <a:ext cx="1391618" cy="695809"/>
          </a:xfrm>
          <a:prstGeom prst="rect">
            <a:avLst/>
          </a:prstGeom>
        </p:spPr>
      </p:pic>
      <p:pic>
        <p:nvPicPr>
          <p:cNvPr id="10" name="Picture 9">
            <a:extLst>
              <a:ext uri="{FF2B5EF4-FFF2-40B4-BE49-F238E27FC236}">
                <a16:creationId xmlns:a16="http://schemas.microsoft.com/office/drawing/2014/main" id="{D2107C93-F8DA-F5C9-11E2-AB198FDC2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779" y="5367527"/>
            <a:ext cx="773533" cy="773533"/>
          </a:xfrm>
          <a:prstGeom prst="rect">
            <a:avLst/>
          </a:prstGeom>
        </p:spPr>
      </p:pic>
      <p:sp>
        <p:nvSpPr>
          <p:cNvPr id="7" name="Title 1">
            <a:extLst>
              <a:ext uri="{FF2B5EF4-FFF2-40B4-BE49-F238E27FC236}">
                <a16:creationId xmlns:a16="http://schemas.microsoft.com/office/drawing/2014/main" id="{EAEEAF03-5B46-A0D0-66DE-7BB1E0E2F371}"/>
              </a:ext>
            </a:extLst>
          </p:cNvPr>
          <p:cNvSpPr txBox="1">
            <a:spLocks/>
          </p:cNvSpPr>
          <p:nvPr/>
        </p:nvSpPr>
        <p:spPr>
          <a:xfrm>
            <a:off x="820744" y="1800106"/>
            <a:ext cx="1391618" cy="245325"/>
          </a:xfrm>
          <a:prstGeom prst="rect">
            <a:avLst/>
          </a:prstGeom>
          <a:solidFill>
            <a:srgbClr val="1C3564"/>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3900" b="1" i="0" u="none" strike="noStrike" cap="none">
                <a:solidFill>
                  <a:schemeClr val="bg1"/>
                </a:solidFill>
                <a:latin typeface="Calibri" charset="0"/>
                <a:ea typeface="Calibri" charset="0"/>
                <a:cs typeface="Calibri"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1600" b="0" dirty="0">
                <a:latin typeface="Calibri" panose="020F0502020204030204" pitchFamily="34" charset="0"/>
                <a:ea typeface="Yu Mincho" panose="02020400000000000000" pitchFamily="18" charset="-128"/>
                <a:cs typeface="Latha" panose="020B0604020202020204" pitchFamily="34" charset="0"/>
              </a:rPr>
              <a:t>CTF Edition</a:t>
            </a:r>
            <a:endParaRPr lang="en-US" sz="1600" b="0" dirty="0">
              <a:latin typeface="Calibri" panose="020F0502020204030204" pitchFamily="34" charset="0"/>
              <a:ea typeface="Yu Mincho" panose="02020400000000000000" pitchFamily="18" charset="-128"/>
              <a:cs typeface="Latha" panose="020B0604020202020204" pitchFamily="34" charset="0"/>
            </a:endParaRPr>
          </a:p>
        </p:txBody>
      </p:sp>
    </p:spTree>
    <p:extLst>
      <p:ext uri="{BB962C8B-B14F-4D97-AF65-F5344CB8AC3E}">
        <p14:creationId xmlns:p14="http://schemas.microsoft.com/office/powerpoint/2010/main" val="1491773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C0D4A1E-B4BF-2A59-D1FA-A731D08C68BF}"/>
              </a:ext>
            </a:extLst>
          </p:cNvPr>
          <p:cNvSpPr>
            <a:spLocks noGrp="1"/>
          </p:cNvSpPr>
          <p:nvPr>
            <p:ph type="body" sz="quarter" idx="10"/>
          </p:nvPr>
        </p:nvSpPr>
        <p:spPr/>
        <p:txBody>
          <a:bodyPr/>
          <a:lstStyle/>
          <a:p>
            <a:pPr algn="ctr"/>
            <a:r>
              <a:rPr lang="en-US" dirty="0"/>
              <a:t>Reasons for Low Treatment Late Life</a:t>
            </a:r>
          </a:p>
        </p:txBody>
      </p:sp>
      <p:sp>
        <p:nvSpPr>
          <p:cNvPr id="4" name="Speech Bubble: Rectangle 3">
            <a:extLst>
              <a:ext uri="{FF2B5EF4-FFF2-40B4-BE49-F238E27FC236}">
                <a16:creationId xmlns:a16="http://schemas.microsoft.com/office/drawing/2014/main" id="{619D8E3B-D166-41C0-ABAC-8DEF15773D7E}"/>
              </a:ext>
            </a:extLst>
          </p:cNvPr>
          <p:cNvSpPr/>
          <p:nvPr/>
        </p:nvSpPr>
        <p:spPr bwMode="auto">
          <a:xfrm>
            <a:off x="1325100" y="1550231"/>
            <a:ext cx="2667000" cy="1981200"/>
          </a:xfrm>
          <a:prstGeom prst="wedgeRectCallout">
            <a:avLst>
              <a:gd name="adj1" fmla="val -52081"/>
              <a:gd name="adj2" fmla="val 7769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400" dirty="0">
                <a:solidFill>
                  <a:schemeClr val="tx1"/>
                </a:solidFill>
                <a:latin typeface="Arial" charset="0"/>
                <a:ea typeface="ヒラギノ角ゴ Pro W3" pitchFamily="1" charset="-128"/>
              </a:rPr>
              <a:t>We usually stop preventive care at age 75. </a:t>
            </a:r>
            <a:r>
              <a:rPr lang="en-US" sz="2400" dirty="0"/>
              <a:t>They won’t live long enough to benefit</a:t>
            </a:r>
            <a:r>
              <a:rPr lang="en-US" sz="2400" dirty="0">
                <a:solidFill>
                  <a:schemeClr val="tx1"/>
                </a:solidFill>
                <a:latin typeface="Arial" charset="0"/>
                <a:ea typeface="ヒラギノ角ゴ Pro W3" pitchFamily="1" charset="-128"/>
              </a:rPr>
              <a:t> </a:t>
            </a:r>
          </a:p>
        </p:txBody>
      </p:sp>
      <p:sp>
        <p:nvSpPr>
          <p:cNvPr id="5" name="Speech Bubble: Rectangle 4">
            <a:extLst>
              <a:ext uri="{FF2B5EF4-FFF2-40B4-BE49-F238E27FC236}">
                <a16:creationId xmlns:a16="http://schemas.microsoft.com/office/drawing/2014/main" id="{40A8FC50-5CCC-47DC-BD12-449F3C9B8351}"/>
              </a:ext>
            </a:extLst>
          </p:cNvPr>
          <p:cNvSpPr/>
          <p:nvPr/>
        </p:nvSpPr>
        <p:spPr bwMode="auto">
          <a:xfrm>
            <a:off x="4816414" y="2010723"/>
            <a:ext cx="2667000" cy="1736685"/>
          </a:xfrm>
          <a:prstGeom prst="wedgeRectCallout">
            <a:avLst>
              <a:gd name="adj1" fmla="val -52081"/>
              <a:gd name="adj2" fmla="val 77690"/>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400" dirty="0">
                <a:solidFill>
                  <a:schemeClr val="tx1"/>
                </a:solidFill>
                <a:latin typeface="Arial" charset="0"/>
                <a:ea typeface="ヒラギノ角ゴ Pro W3" pitchFamily="1" charset="-128"/>
              </a:rPr>
              <a:t>They have too many other illnesses – it’s not a priority</a:t>
            </a:r>
          </a:p>
        </p:txBody>
      </p:sp>
      <p:sp>
        <p:nvSpPr>
          <p:cNvPr id="6" name="Speech Bubble: Rectangle 5">
            <a:extLst>
              <a:ext uri="{FF2B5EF4-FFF2-40B4-BE49-F238E27FC236}">
                <a16:creationId xmlns:a16="http://schemas.microsoft.com/office/drawing/2014/main" id="{F5ACA21C-C2A6-41A5-A24E-2844679D72B7}"/>
              </a:ext>
            </a:extLst>
          </p:cNvPr>
          <p:cNvSpPr/>
          <p:nvPr/>
        </p:nvSpPr>
        <p:spPr bwMode="auto">
          <a:xfrm>
            <a:off x="6898030" y="4876800"/>
            <a:ext cx="2819400" cy="914400"/>
          </a:xfrm>
          <a:prstGeom prst="wedgeRectCallout">
            <a:avLst>
              <a:gd name="adj1" fmla="val -49327"/>
              <a:gd name="adj2" fmla="val 96558"/>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400" dirty="0">
                <a:solidFill>
                  <a:schemeClr val="tx1"/>
                </a:solidFill>
                <a:latin typeface="Arial" charset="0"/>
                <a:ea typeface="ヒラギノ角ゴ Pro W3" pitchFamily="1" charset="-128"/>
              </a:rPr>
              <a:t>Older patients won’t tak</a:t>
            </a:r>
            <a:r>
              <a:rPr lang="en-US" sz="2400" dirty="0"/>
              <a:t>e it</a:t>
            </a:r>
            <a:endParaRPr lang="en-US" sz="2400" dirty="0">
              <a:solidFill>
                <a:schemeClr val="tx1"/>
              </a:solidFill>
              <a:latin typeface="Arial" charset="0"/>
              <a:ea typeface="ヒラギノ角ゴ Pro W3" pitchFamily="1" charset="-128"/>
            </a:endParaRPr>
          </a:p>
        </p:txBody>
      </p:sp>
      <p:sp>
        <p:nvSpPr>
          <p:cNvPr id="7" name="Speech Bubble: Rectangle 6">
            <a:extLst>
              <a:ext uri="{FF2B5EF4-FFF2-40B4-BE49-F238E27FC236}">
                <a16:creationId xmlns:a16="http://schemas.microsoft.com/office/drawing/2014/main" id="{10CD64E5-9704-4423-BB61-59DD030DF47C}"/>
              </a:ext>
            </a:extLst>
          </p:cNvPr>
          <p:cNvSpPr/>
          <p:nvPr/>
        </p:nvSpPr>
        <p:spPr bwMode="auto">
          <a:xfrm>
            <a:off x="2209800" y="4433977"/>
            <a:ext cx="2784894" cy="1664898"/>
          </a:xfrm>
          <a:prstGeom prst="wedgeRectCallout">
            <a:avLst>
              <a:gd name="adj1" fmla="val -52081"/>
              <a:gd name="adj2" fmla="val 77690"/>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400" dirty="0">
                <a:solidFill>
                  <a:schemeClr val="tx1"/>
                </a:solidFill>
                <a:latin typeface="Arial" charset="0"/>
                <a:ea typeface="ヒラギノ角ゴ Pro W3" pitchFamily="1" charset="-128"/>
              </a:rPr>
              <a:t>It’s hard to get a DXA and estimate their fracture risk accurately</a:t>
            </a:r>
          </a:p>
        </p:txBody>
      </p:sp>
      <p:sp>
        <p:nvSpPr>
          <p:cNvPr id="8" name="Speech Bubble: Rectangle 7">
            <a:extLst>
              <a:ext uri="{FF2B5EF4-FFF2-40B4-BE49-F238E27FC236}">
                <a16:creationId xmlns:a16="http://schemas.microsoft.com/office/drawing/2014/main" id="{6A01C718-4F0E-487D-A7DD-62F131165CCA}"/>
              </a:ext>
            </a:extLst>
          </p:cNvPr>
          <p:cNvSpPr/>
          <p:nvPr/>
        </p:nvSpPr>
        <p:spPr bwMode="auto">
          <a:xfrm>
            <a:off x="8307729" y="1522914"/>
            <a:ext cx="2819400" cy="1906086"/>
          </a:xfrm>
          <a:prstGeom prst="wedgeRectCallout">
            <a:avLst>
              <a:gd name="adj1" fmla="val -52081"/>
              <a:gd name="adj2" fmla="val 77690"/>
            </a:avLst>
          </a:prstGeom>
          <a:solidFill>
            <a:schemeClr val="accent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400" dirty="0">
                <a:solidFill>
                  <a:schemeClr val="tx1"/>
                </a:solidFill>
                <a:latin typeface="Arial" charset="0"/>
                <a:ea typeface="ヒラギノ角ゴ Pro W3" pitchFamily="1" charset="-128"/>
              </a:rPr>
              <a:t>We don’t have good evidence that treatment works </a:t>
            </a:r>
            <a:r>
              <a:rPr lang="en-US" sz="2400" dirty="0"/>
              <a:t>for frail, older patients</a:t>
            </a:r>
            <a:endParaRPr lang="en-US" sz="2400" dirty="0">
              <a:solidFill>
                <a:schemeClr val="tx1"/>
              </a:solidFill>
              <a:latin typeface="Arial" charset="0"/>
              <a:ea typeface="ヒラギノ角ゴ Pro W3" pitchFamily="1" charset="-128"/>
            </a:endParaRPr>
          </a:p>
        </p:txBody>
      </p:sp>
    </p:spTree>
    <p:extLst>
      <p:ext uri="{BB962C8B-B14F-4D97-AF65-F5344CB8AC3E}">
        <p14:creationId xmlns:p14="http://schemas.microsoft.com/office/powerpoint/2010/main" val="257065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3B4347-56F7-8F49-DC0E-F1DFE0901F86}"/>
              </a:ext>
            </a:extLst>
          </p:cNvPr>
          <p:cNvSpPr>
            <a:spLocks noGrp="1"/>
          </p:cNvSpPr>
          <p:nvPr>
            <p:ph type="body" sz="quarter" idx="10"/>
          </p:nvPr>
        </p:nvSpPr>
        <p:spPr/>
        <p:txBody>
          <a:bodyPr/>
          <a:lstStyle/>
          <a:p>
            <a:r>
              <a:rPr lang="en-US" dirty="0"/>
              <a:t>Age Related Co-Morbidities</a:t>
            </a:r>
          </a:p>
        </p:txBody>
      </p:sp>
      <p:sp>
        <p:nvSpPr>
          <p:cNvPr id="6" name="Text Placeholder 5">
            <a:extLst>
              <a:ext uri="{FF2B5EF4-FFF2-40B4-BE49-F238E27FC236}">
                <a16:creationId xmlns:a16="http://schemas.microsoft.com/office/drawing/2014/main" id="{A7529D41-4BE0-A1A2-C6A5-1D637AA2264E}"/>
              </a:ext>
            </a:extLst>
          </p:cNvPr>
          <p:cNvSpPr>
            <a:spLocks noGrp="1"/>
          </p:cNvSpPr>
          <p:nvPr>
            <p:ph type="body" sz="quarter" idx="11"/>
          </p:nvPr>
        </p:nvSpPr>
        <p:spPr/>
        <p:txBody>
          <a:bodyPr/>
          <a:lstStyle/>
          <a:p>
            <a:endParaRPr lang="en-US"/>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693025274"/>
              </p:ext>
            </p:extLst>
          </p:nvPr>
        </p:nvGraphicFramePr>
        <p:xfrm>
          <a:off x="966158" y="1298096"/>
          <a:ext cx="9854242" cy="4876795"/>
        </p:xfrm>
        <a:graphic>
          <a:graphicData uri="http://schemas.openxmlformats.org/drawingml/2006/table">
            <a:tbl>
              <a:tblPr firstRow="1" bandRow="1">
                <a:tableStyleId>{FABFCF23-3B69-468F-B69F-88F6DE6A72F2}</a:tableStyleId>
              </a:tblPr>
              <a:tblGrid>
                <a:gridCol w="3199442">
                  <a:extLst>
                    <a:ext uri="{9D8B030D-6E8A-4147-A177-3AD203B41FA5}">
                      <a16:colId xmlns:a16="http://schemas.microsoft.com/office/drawing/2014/main" val="20000"/>
                    </a:ext>
                  </a:extLst>
                </a:gridCol>
                <a:gridCol w="2403122">
                  <a:extLst>
                    <a:ext uri="{9D8B030D-6E8A-4147-A177-3AD203B41FA5}">
                      <a16:colId xmlns:a16="http://schemas.microsoft.com/office/drawing/2014/main" val="20001"/>
                    </a:ext>
                  </a:extLst>
                </a:gridCol>
                <a:gridCol w="2125839">
                  <a:extLst>
                    <a:ext uri="{9D8B030D-6E8A-4147-A177-3AD203B41FA5}">
                      <a16:colId xmlns:a16="http://schemas.microsoft.com/office/drawing/2014/main" val="20002"/>
                    </a:ext>
                  </a:extLst>
                </a:gridCol>
                <a:gridCol w="2125839">
                  <a:extLst>
                    <a:ext uri="{9D8B030D-6E8A-4147-A177-3AD203B41FA5}">
                      <a16:colId xmlns:a16="http://schemas.microsoft.com/office/drawing/2014/main" val="20003"/>
                    </a:ext>
                  </a:extLst>
                </a:gridCol>
              </a:tblGrid>
              <a:tr h="443345">
                <a:tc>
                  <a:txBody>
                    <a:bodyPr/>
                    <a:lstStyle/>
                    <a:p>
                      <a:r>
                        <a:rPr lang="en-US" sz="1800" dirty="0"/>
                        <a:t>Condition</a:t>
                      </a:r>
                    </a:p>
                  </a:txBody>
                  <a:tcPr/>
                </a:tc>
                <a:tc>
                  <a:txBody>
                    <a:bodyPr/>
                    <a:lstStyle/>
                    <a:p>
                      <a:r>
                        <a:rPr lang="en-US" sz="1800" baseline="0" dirty="0"/>
                        <a:t>BMD</a:t>
                      </a:r>
                      <a:endParaRPr lang="en-US" sz="1800" dirty="0"/>
                    </a:p>
                  </a:txBody>
                  <a:tcPr/>
                </a:tc>
                <a:tc>
                  <a:txBody>
                    <a:bodyPr/>
                    <a:lstStyle/>
                    <a:p>
                      <a:r>
                        <a:rPr lang="en-US" sz="1800" dirty="0"/>
                        <a:t>Falls</a:t>
                      </a:r>
                    </a:p>
                  </a:txBody>
                  <a:tcPr/>
                </a:tc>
                <a:tc>
                  <a:txBody>
                    <a:bodyPr/>
                    <a:lstStyle/>
                    <a:p>
                      <a:r>
                        <a:rPr lang="en-US" sz="1800" dirty="0"/>
                        <a:t>Fractures</a:t>
                      </a:r>
                    </a:p>
                  </a:txBody>
                  <a:tcPr/>
                </a:tc>
                <a:extLst>
                  <a:ext uri="{0D108BD9-81ED-4DB2-BD59-A6C34878D82A}">
                    <a16:rowId xmlns:a16="http://schemas.microsoft.com/office/drawing/2014/main" val="10000"/>
                  </a:ext>
                </a:extLst>
              </a:tr>
              <a:tr h="443345">
                <a:tc>
                  <a:txBody>
                    <a:bodyPr/>
                    <a:lstStyle/>
                    <a:p>
                      <a:r>
                        <a:rPr lang="en-US" sz="1800" b="1" dirty="0"/>
                        <a:t>CKD</a:t>
                      </a:r>
                    </a:p>
                  </a:txBody>
                  <a:tcPr/>
                </a:tc>
                <a:tc>
                  <a:txBody>
                    <a:bodyPr/>
                    <a:lstStyle/>
                    <a:p>
                      <a:r>
                        <a:rPr lang="en-US" sz="1800" dirty="0"/>
                        <a:t>Decreased</a:t>
                      </a:r>
                    </a:p>
                  </a:txBody>
                  <a:tcPr/>
                </a:tc>
                <a:tc>
                  <a:txBody>
                    <a:bodyPr/>
                    <a:lstStyle/>
                    <a:p>
                      <a:r>
                        <a:rPr lang="en-US" sz="1800" dirty="0"/>
                        <a:t>Increased</a:t>
                      </a:r>
                    </a:p>
                  </a:txBody>
                  <a:tcPr/>
                </a:tc>
                <a:tc>
                  <a:txBody>
                    <a:bodyPr/>
                    <a:lstStyle/>
                    <a:p>
                      <a:r>
                        <a:rPr lang="en-US" sz="1800" dirty="0"/>
                        <a:t>Increased</a:t>
                      </a:r>
                    </a:p>
                  </a:txBody>
                  <a:tcPr/>
                </a:tc>
                <a:extLst>
                  <a:ext uri="{0D108BD9-81ED-4DB2-BD59-A6C34878D82A}">
                    <a16:rowId xmlns:a16="http://schemas.microsoft.com/office/drawing/2014/main" val="10001"/>
                  </a:ext>
                </a:extLst>
              </a:tr>
              <a:tr h="443345">
                <a:tc>
                  <a:txBody>
                    <a:bodyPr/>
                    <a:lstStyle/>
                    <a:p>
                      <a:r>
                        <a:rPr lang="en-US" sz="1800" b="1" dirty="0"/>
                        <a:t>Parkinson’s Disease</a:t>
                      </a:r>
                    </a:p>
                  </a:txBody>
                  <a:tcPr/>
                </a:tc>
                <a:tc>
                  <a:txBody>
                    <a:bodyPr/>
                    <a:lstStyle/>
                    <a:p>
                      <a:r>
                        <a:rPr lang="en-US" sz="1800" dirty="0"/>
                        <a:t>Decreased</a:t>
                      </a:r>
                    </a:p>
                  </a:txBody>
                  <a:tcPr/>
                </a:tc>
                <a:tc>
                  <a:txBody>
                    <a:bodyPr/>
                    <a:lstStyle/>
                    <a:p>
                      <a:r>
                        <a:rPr lang="en-US" sz="1800" dirty="0"/>
                        <a:t>Increased</a:t>
                      </a:r>
                    </a:p>
                  </a:txBody>
                  <a:tcPr/>
                </a:tc>
                <a:tc>
                  <a:txBody>
                    <a:bodyPr/>
                    <a:lstStyle/>
                    <a:p>
                      <a:r>
                        <a:rPr lang="en-US" sz="1800" dirty="0"/>
                        <a:t>Increased</a:t>
                      </a:r>
                    </a:p>
                  </a:txBody>
                  <a:tcPr/>
                </a:tc>
                <a:extLst>
                  <a:ext uri="{0D108BD9-81ED-4DB2-BD59-A6C34878D82A}">
                    <a16:rowId xmlns:a16="http://schemas.microsoft.com/office/drawing/2014/main" val="10002"/>
                  </a:ext>
                </a:extLst>
              </a:tr>
              <a:tr h="443345">
                <a:tc>
                  <a:txBody>
                    <a:bodyPr/>
                    <a:lstStyle/>
                    <a:p>
                      <a:r>
                        <a:rPr lang="en-US" sz="1800" b="1" dirty="0"/>
                        <a:t>Stroke</a:t>
                      </a:r>
                    </a:p>
                  </a:txBody>
                  <a:tcPr/>
                </a:tc>
                <a:tc>
                  <a:txBody>
                    <a:bodyPr/>
                    <a:lstStyle/>
                    <a:p>
                      <a:r>
                        <a:rPr lang="en-US" sz="1800" dirty="0"/>
                        <a:t>Decreased</a:t>
                      </a:r>
                    </a:p>
                  </a:txBody>
                  <a:tcPr/>
                </a:tc>
                <a:tc>
                  <a:txBody>
                    <a:bodyPr/>
                    <a:lstStyle/>
                    <a:p>
                      <a:r>
                        <a:rPr lang="en-US" sz="1800" dirty="0"/>
                        <a:t>Increased</a:t>
                      </a:r>
                    </a:p>
                  </a:txBody>
                  <a:tcPr/>
                </a:tc>
                <a:tc>
                  <a:txBody>
                    <a:bodyPr/>
                    <a:lstStyle/>
                    <a:p>
                      <a:r>
                        <a:rPr lang="en-US" sz="1800" dirty="0"/>
                        <a:t>Increased</a:t>
                      </a:r>
                    </a:p>
                  </a:txBody>
                  <a:tcPr/>
                </a:tc>
                <a:extLst>
                  <a:ext uri="{0D108BD9-81ED-4DB2-BD59-A6C34878D82A}">
                    <a16:rowId xmlns:a16="http://schemas.microsoft.com/office/drawing/2014/main" val="10003"/>
                  </a:ext>
                </a:extLst>
              </a:tr>
              <a:tr h="443345">
                <a:tc>
                  <a:txBody>
                    <a:bodyPr/>
                    <a:lstStyle/>
                    <a:p>
                      <a:r>
                        <a:rPr lang="en-US" sz="1800" b="1" dirty="0"/>
                        <a:t>Visual</a:t>
                      </a:r>
                      <a:r>
                        <a:rPr lang="en-US" sz="1800" b="1" baseline="0" dirty="0"/>
                        <a:t> Impairment</a:t>
                      </a:r>
                      <a:endParaRPr lang="en-US" sz="1800" b="1" dirty="0"/>
                    </a:p>
                  </a:txBody>
                  <a:tcPr/>
                </a:tc>
                <a:tc>
                  <a:txBody>
                    <a:bodyPr/>
                    <a:lstStyle/>
                    <a:p>
                      <a:r>
                        <a:rPr lang="en-US" sz="1800" dirty="0"/>
                        <a:t>None</a:t>
                      </a:r>
                    </a:p>
                  </a:txBody>
                  <a:tcPr/>
                </a:tc>
                <a:tc>
                  <a:txBody>
                    <a:bodyPr/>
                    <a:lstStyle/>
                    <a:p>
                      <a:r>
                        <a:rPr lang="en-US" sz="1800" dirty="0"/>
                        <a:t>Increased</a:t>
                      </a:r>
                    </a:p>
                  </a:txBody>
                  <a:tcPr/>
                </a:tc>
                <a:tc>
                  <a:txBody>
                    <a:bodyPr/>
                    <a:lstStyle/>
                    <a:p>
                      <a:r>
                        <a:rPr lang="en-US" sz="1800" dirty="0"/>
                        <a:t>Increased</a:t>
                      </a:r>
                    </a:p>
                  </a:txBody>
                  <a:tcPr/>
                </a:tc>
                <a:extLst>
                  <a:ext uri="{0D108BD9-81ED-4DB2-BD59-A6C34878D82A}">
                    <a16:rowId xmlns:a16="http://schemas.microsoft.com/office/drawing/2014/main" val="10004"/>
                  </a:ext>
                </a:extLst>
              </a:tr>
              <a:tr h="443345">
                <a:tc>
                  <a:txBody>
                    <a:bodyPr/>
                    <a:lstStyle/>
                    <a:p>
                      <a:r>
                        <a:rPr lang="en-US" sz="1800" b="1" dirty="0"/>
                        <a:t>Dementia</a:t>
                      </a:r>
                    </a:p>
                  </a:txBody>
                  <a:tcPr/>
                </a:tc>
                <a:tc>
                  <a:txBody>
                    <a:bodyPr/>
                    <a:lstStyle/>
                    <a:p>
                      <a:r>
                        <a:rPr lang="en-US" sz="1800" dirty="0"/>
                        <a:t>Decreased</a:t>
                      </a:r>
                    </a:p>
                  </a:txBody>
                  <a:tcPr/>
                </a:tc>
                <a:tc>
                  <a:txBody>
                    <a:bodyPr/>
                    <a:lstStyle/>
                    <a:p>
                      <a:r>
                        <a:rPr lang="en-US" sz="1800" dirty="0"/>
                        <a:t>Increased</a:t>
                      </a:r>
                    </a:p>
                  </a:txBody>
                  <a:tcPr/>
                </a:tc>
                <a:tc>
                  <a:txBody>
                    <a:bodyPr/>
                    <a:lstStyle/>
                    <a:p>
                      <a:r>
                        <a:rPr lang="en-US" sz="1800" dirty="0"/>
                        <a:t>Increased</a:t>
                      </a:r>
                    </a:p>
                  </a:txBody>
                  <a:tcPr/>
                </a:tc>
                <a:extLst>
                  <a:ext uri="{0D108BD9-81ED-4DB2-BD59-A6C34878D82A}">
                    <a16:rowId xmlns:a16="http://schemas.microsoft.com/office/drawing/2014/main" val="10005"/>
                  </a:ext>
                </a:extLst>
              </a:tr>
              <a:tr h="443345">
                <a:tc>
                  <a:txBody>
                    <a:bodyPr/>
                    <a:lstStyle/>
                    <a:p>
                      <a:r>
                        <a:rPr lang="en-US" sz="1800" b="1" dirty="0"/>
                        <a:t>CHF</a:t>
                      </a:r>
                    </a:p>
                  </a:txBody>
                  <a:tcPr/>
                </a:tc>
                <a:tc>
                  <a:txBody>
                    <a:bodyPr/>
                    <a:lstStyle/>
                    <a:p>
                      <a:r>
                        <a:rPr lang="en-US" sz="1800" dirty="0"/>
                        <a:t>Decreased</a:t>
                      </a:r>
                    </a:p>
                  </a:txBody>
                  <a:tcPr/>
                </a:tc>
                <a:tc>
                  <a:txBody>
                    <a:bodyPr/>
                    <a:lstStyle/>
                    <a:p>
                      <a:r>
                        <a:rPr lang="en-US" sz="1800" dirty="0"/>
                        <a:t>?</a:t>
                      </a:r>
                    </a:p>
                  </a:txBody>
                  <a:tcPr/>
                </a:tc>
                <a:tc>
                  <a:txBody>
                    <a:bodyPr/>
                    <a:lstStyle/>
                    <a:p>
                      <a:r>
                        <a:rPr lang="en-US" sz="1800" dirty="0"/>
                        <a:t>Increased</a:t>
                      </a:r>
                    </a:p>
                  </a:txBody>
                  <a:tcPr/>
                </a:tc>
                <a:extLst>
                  <a:ext uri="{0D108BD9-81ED-4DB2-BD59-A6C34878D82A}">
                    <a16:rowId xmlns:a16="http://schemas.microsoft.com/office/drawing/2014/main" val="10006"/>
                  </a:ext>
                </a:extLst>
              </a:tr>
              <a:tr h="443345">
                <a:tc>
                  <a:txBody>
                    <a:bodyPr/>
                    <a:lstStyle/>
                    <a:p>
                      <a:r>
                        <a:rPr lang="en-US" sz="1800" b="1" dirty="0"/>
                        <a:t>Depression</a:t>
                      </a:r>
                    </a:p>
                  </a:txBody>
                  <a:tcPr/>
                </a:tc>
                <a:tc>
                  <a:txBody>
                    <a:bodyPr/>
                    <a:lstStyle/>
                    <a:p>
                      <a:r>
                        <a:rPr lang="en-US" sz="1800" dirty="0"/>
                        <a:t>Decreased</a:t>
                      </a:r>
                    </a:p>
                  </a:txBody>
                  <a:tcPr/>
                </a:tc>
                <a:tc>
                  <a:txBody>
                    <a:bodyPr/>
                    <a:lstStyle/>
                    <a:p>
                      <a:r>
                        <a:rPr lang="en-US" sz="1800" dirty="0"/>
                        <a:t>Increased</a:t>
                      </a:r>
                    </a:p>
                  </a:txBody>
                  <a:tcPr/>
                </a:tc>
                <a:tc>
                  <a:txBody>
                    <a:bodyPr/>
                    <a:lstStyle/>
                    <a:p>
                      <a:r>
                        <a:rPr lang="en-US" sz="1800" dirty="0"/>
                        <a:t>Increased</a:t>
                      </a:r>
                    </a:p>
                  </a:txBody>
                  <a:tcPr/>
                </a:tc>
                <a:extLst>
                  <a:ext uri="{0D108BD9-81ED-4DB2-BD59-A6C34878D82A}">
                    <a16:rowId xmlns:a16="http://schemas.microsoft.com/office/drawing/2014/main" val="10007"/>
                  </a:ext>
                </a:extLst>
              </a:tr>
              <a:tr h="443345">
                <a:tc>
                  <a:txBody>
                    <a:bodyPr/>
                    <a:lstStyle/>
                    <a:p>
                      <a:r>
                        <a:rPr lang="en-US" sz="1800" b="1" dirty="0"/>
                        <a:t>Prostate</a:t>
                      </a:r>
                      <a:r>
                        <a:rPr lang="en-US" sz="1800" b="1" baseline="0" dirty="0"/>
                        <a:t> cancer</a:t>
                      </a:r>
                      <a:endParaRPr lang="en-US" sz="1800" b="1" dirty="0"/>
                    </a:p>
                  </a:txBody>
                  <a:tcPr/>
                </a:tc>
                <a:tc>
                  <a:txBody>
                    <a:bodyPr/>
                    <a:lstStyle/>
                    <a:p>
                      <a:r>
                        <a:rPr lang="en-US" sz="1800" dirty="0"/>
                        <a:t>Decreased</a:t>
                      </a:r>
                    </a:p>
                  </a:txBody>
                  <a:tcPr/>
                </a:tc>
                <a:tc>
                  <a:txBody>
                    <a:bodyPr/>
                    <a:lstStyle/>
                    <a:p>
                      <a:r>
                        <a:rPr lang="en-US" sz="1800" dirty="0"/>
                        <a:t>?</a:t>
                      </a:r>
                    </a:p>
                  </a:txBody>
                  <a:tcPr/>
                </a:tc>
                <a:tc>
                  <a:txBody>
                    <a:bodyPr/>
                    <a:lstStyle/>
                    <a:p>
                      <a:r>
                        <a:rPr lang="en-US" sz="1800" dirty="0"/>
                        <a:t>Increased</a:t>
                      </a:r>
                    </a:p>
                  </a:txBody>
                  <a:tcPr/>
                </a:tc>
                <a:extLst>
                  <a:ext uri="{0D108BD9-81ED-4DB2-BD59-A6C34878D82A}">
                    <a16:rowId xmlns:a16="http://schemas.microsoft.com/office/drawing/2014/main" val="10008"/>
                  </a:ext>
                </a:extLst>
              </a:tr>
              <a:tr h="443345">
                <a:tc>
                  <a:txBody>
                    <a:bodyPr/>
                    <a:lstStyle/>
                    <a:p>
                      <a:r>
                        <a:rPr lang="en-US" sz="1800" b="1" dirty="0"/>
                        <a:t>Diabetes</a:t>
                      </a:r>
                    </a:p>
                  </a:txBody>
                  <a:tcPr/>
                </a:tc>
                <a:tc>
                  <a:txBody>
                    <a:bodyPr/>
                    <a:lstStyle/>
                    <a:p>
                      <a:r>
                        <a:rPr lang="en-US" sz="1800" dirty="0"/>
                        <a:t>Decreased</a:t>
                      </a:r>
                    </a:p>
                  </a:txBody>
                  <a:tcPr/>
                </a:tc>
                <a:tc>
                  <a:txBody>
                    <a:bodyPr/>
                    <a:lstStyle/>
                    <a:p>
                      <a:r>
                        <a:rPr lang="en-US" sz="1800" dirty="0"/>
                        <a:t>Increased</a:t>
                      </a:r>
                    </a:p>
                  </a:txBody>
                  <a:tcPr/>
                </a:tc>
                <a:tc>
                  <a:txBody>
                    <a:bodyPr/>
                    <a:lstStyle/>
                    <a:p>
                      <a:r>
                        <a:rPr lang="en-US" sz="1800" dirty="0"/>
                        <a:t>Increased</a:t>
                      </a:r>
                    </a:p>
                  </a:txBody>
                  <a:tcPr/>
                </a:tc>
                <a:extLst>
                  <a:ext uri="{0D108BD9-81ED-4DB2-BD59-A6C34878D82A}">
                    <a16:rowId xmlns:a16="http://schemas.microsoft.com/office/drawing/2014/main" val="10009"/>
                  </a:ext>
                </a:extLst>
              </a:tr>
              <a:tr h="443345">
                <a:tc>
                  <a:txBody>
                    <a:bodyPr/>
                    <a:lstStyle/>
                    <a:p>
                      <a:r>
                        <a:rPr lang="en-US" sz="1800" b="1" dirty="0"/>
                        <a:t>Urinary Incontinence</a:t>
                      </a:r>
                    </a:p>
                  </a:txBody>
                  <a:tcPr/>
                </a:tc>
                <a:tc>
                  <a:txBody>
                    <a:bodyPr/>
                    <a:lstStyle/>
                    <a:p>
                      <a:r>
                        <a:rPr lang="en-US" sz="1800" dirty="0"/>
                        <a:t>None</a:t>
                      </a:r>
                    </a:p>
                  </a:txBody>
                  <a:tcPr/>
                </a:tc>
                <a:tc>
                  <a:txBody>
                    <a:bodyPr/>
                    <a:lstStyle/>
                    <a:p>
                      <a:r>
                        <a:rPr lang="en-US" sz="1800" dirty="0"/>
                        <a:t>Increased</a:t>
                      </a:r>
                    </a:p>
                  </a:txBody>
                  <a:tcPr/>
                </a:tc>
                <a:tc>
                  <a:txBody>
                    <a:bodyPr/>
                    <a:lstStyle/>
                    <a:p>
                      <a:r>
                        <a:rPr lang="en-US" sz="1800" dirty="0"/>
                        <a:t>Increased</a:t>
                      </a:r>
                    </a:p>
                  </a:txBody>
                  <a:tcPr/>
                </a:tc>
                <a:extLst>
                  <a:ext uri="{0D108BD9-81ED-4DB2-BD59-A6C34878D82A}">
                    <a16:rowId xmlns:a16="http://schemas.microsoft.com/office/drawing/2014/main" val="10010"/>
                  </a:ext>
                </a:extLst>
              </a:tr>
            </a:tbl>
          </a:graphicData>
        </a:graphic>
      </p:graphicFrame>
      <p:sp>
        <p:nvSpPr>
          <p:cNvPr id="3" name="Speech Bubble: Rectangle 2">
            <a:extLst>
              <a:ext uri="{FF2B5EF4-FFF2-40B4-BE49-F238E27FC236}">
                <a16:creationId xmlns:a16="http://schemas.microsoft.com/office/drawing/2014/main" id="{4D25E691-3FE7-CA77-DE44-B02508DAB1BD}"/>
              </a:ext>
            </a:extLst>
          </p:cNvPr>
          <p:cNvSpPr/>
          <p:nvPr/>
        </p:nvSpPr>
        <p:spPr bwMode="auto">
          <a:xfrm>
            <a:off x="10351699" y="92018"/>
            <a:ext cx="1521124" cy="822382"/>
          </a:xfrm>
          <a:prstGeom prst="wedgeRectCallout">
            <a:avLst>
              <a:gd name="adj1" fmla="val -52081"/>
              <a:gd name="adj2" fmla="val 77690"/>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solidFill>
                  <a:schemeClr val="tx1"/>
                </a:solidFill>
                <a:latin typeface="Arial" charset="0"/>
                <a:ea typeface="ヒラギノ角ゴ Pro W3" pitchFamily="1" charset="-128"/>
              </a:rPr>
              <a:t>Too many illnesses</a:t>
            </a:r>
          </a:p>
        </p:txBody>
      </p:sp>
      <p:sp>
        <p:nvSpPr>
          <p:cNvPr id="8" name="Rectangle 7">
            <a:extLst>
              <a:ext uri="{FF2B5EF4-FFF2-40B4-BE49-F238E27FC236}">
                <a16:creationId xmlns:a16="http://schemas.microsoft.com/office/drawing/2014/main" id="{95B6F542-71C0-5AF2-1B4C-1CC6E7BEC789}"/>
              </a:ext>
            </a:extLst>
          </p:cNvPr>
          <p:cNvSpPr/>
          <p:nvPr/>
        </p:nvSpPr>
        <p:spPr>
          <a:xfrm>
            <a:off x="3830128" y="1147313"/>
            <a:ext cx="7228936" cy="53828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89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566DBF-9B51-EFA2-EF81-08A6EBB8A6B3}"/>
              </a:ext>
            </a:extLst>
          </p:cNvPr>
          <p:cNvSpPr>
            <a:spLocks noGrp="1"/>
          </p:cNvSpPr>
          <p:nvPr>
            <p:ph type="body" sz="quarter" idx="10"/>
          </p:nvPr>
        </p:nvSpPr>
        <p:spPr/>
        <p:txBody>
          <a:bodyPr/>
          <a:lstStyle/>
          <a:p>
            <a:r>
              <a:rPr lang="en-US" sz="4000" dirty="0"/>
              <a:t>Common Medications for Older Adults</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504535342"/>
              </p:ext>
            </p:extLst>
          </p:nvPr>
        </p:nvGraphicFramePr>
        <p:xfrm>
          <a:off x="957531" y="1177476"/>
          <a:ext cx="9773730" cy="5392817"/>
        </p:xfrm>
        <a:graphic>
          <a:graphicData uri="http://schemas.openxmlformats.org/drawingml/2006/table">
            <a:tbl>
              <a:tblPr firstRow="1" bandRow="1">
                <a:tableStyleId>{FABFCF23-3B69-468F-B69F-88F6DE6A72F2}</a:tableStyleId>
              </a:tblPr>
              <a:tblGrid>
                <a:gridCol w="2487859">
                  <a:extLst>
                    <a:ext uri="{9D8B030D-6E8A-4147-A177-3AD203B41FA5}">
                      <a16:colId xmlns:a16="http://schemas.microsoft.com/office/drawing/2014/main" val="20000"/>
                    </a:ext>
                  </a:extLst>
                </a:gridCol>
                <a:gridCol w="2576711">
                  <a:extLst>
                    <a:ext uri="{9D8B030D-6E8A-4147-A177-3AD203B41FA5}">
                      <a16:colId xmlns:a16="http://schemas.microsoft.com/office/drawing/2014/main" val="20001"/>
                    </a:ext>
                  </a:extLst>
                </a:gridCol>
                <a:gridCol w="2487859">
                  <a:extLst>
                    <a:ext uri="{9D8B030D-6E8A-4147-A177-3AD203B41FA5}">
                      <a16:colId xmlns:a16="http://schemas.microsoft.com/office/drawing/2014/main" val="20002"/>
                    </a:ext>
                  </a:extLst>
                </a:gridCol>
                <a:gridCol w="2221301">
                  <a:extLst>
                    <a:ext uri="{9D8B030D-6E8A-4147-A177-3AD203B41FA5}">
                      <a16:colId xmlns:a16="http://schemas.microsoft.com/office/drawing/2014/main" val="20003"/>
                    </a:ext>
                  </a:extLst>
                </a:gridCol>
              </a:tblGrid>
              <a:tr h="442767">
                <a:tc>
                  <a:txBody>
                    <a:bodyPr/>
                    <a:lstStyle/>
                    <a:p>
                      <a:r>
                        <a:rPr lang="en-US" sz="1800" dirty="0"/>
                        <a:t>Medication</a:t>
                      </a:r>
                    </a:p>
                  </a:txBody>
                  <a:tcPr/>
                </a:tc>
                <a:tc>
                  <a:txBody>
                    <a:bodyPr/>
                    <a:lstStyle/>
                    <a:p>
                      <a:r>
                        <a:rPr lang="en-US" sz="1800" baseline="0" dirty="0"/>
                        <a:t>BMD</a:t>
                      </a:r>
                      <a:endParaRPr lang="en-US" sz="1800" dirty="0"/>
                    </a:p>
                  </a:txBody>
                  <a:tcPr/>
                </a:tc>
                <a:tc>
                  <a:txBody>
                    <a:bodyPr/>
                    <a:lstStyle/>
                    <a:p>
                      <a:r>
                        <a:rPr lang="en-US" sz="1800" dirty="0"/>
                        <a:t>Falls</a:t>
                      </a:r>
                    </a:p>
                  </a:txBody>
                  <a:tcPr/>
                </a:tc>
                <a:tc>
                  <a:txBody>
                    <a:bodyPr/>
                    <a:lstStyle/>
                    <a:p>
                      <a:r>
                        <a:rPr lang="en-US" sz="1800" dirty="0"/>
                        <a:t>Fractures</a:t>
                      </a:r>
                    </a:p>
                  </a:txBody>
                  <a:tcPr/>
                </a:tc>
                <a:extLst>
                  <a:ext uri="{0D108BD9-81ED-4DB2-BD59-A6C34878D82A}">
                    <a16:rowId xmlns:a16="http://schemas.microsoft.com/office/drawing/2014/main" val="10000"/>
                  </a:ext>
                </a:extLst>
              </a:tr>
              <a:tr h="442767">
                <a:tc>
                  <a:txBody>
                    <a:bodyPr/>
                    <a:lstStyle/>
                    <a:p>
                      <a:r>
                        <a:rPr lang="en-US" sz="1800" b="1" dirty="0"/>
                        <a:t>SSRIs</a:t>
                      </a:r>
                    </a:p>
                  </a:txBody>
                  <a:tcPr/>
                </a:tc>
                <a:tc>
                  <a:txBody>
                    <a:bodyPr/>
                    <a:lstStyle/>
                    <a:p>
                      <a:r>
                        <a:rPr lang="en-US" sz="1800" dirty="0"/>
                        <a:t>Decrease</a:t>
                      </a:r>
                    </a:p>
                  </a:txBody>
                  <a:tcPr/>
                </a:tc>
                <a:tc>
                  <a:txBody>
                    <a:bodyPr/>
                    <a:lstStyle/>
                    <a:p>
                      <a:r>
                        <a:rPr lang="en-US" sz="1800" dirty="0"/>
                        <a:t>Increase</a:t>
                      </a:r>
                    </a:p>
                  </a:txBody>
                  <a:tcPr/>
                </a:tc>
                <a:tc>
                  <a:txBody>
                    <a:bodyPr/>
                    <a:lstStyle/>
                    <a:p>
                      <a:r>
                        <a:rPr lang="en-US" sz="1800" dirty="0"/>
                        <a:t>Increase</a:t>
                      </a:r>
                    </a:p>
                  </a:txBody>
                  <a:tcPr/>
                </a:tc>
                <a:extLst>
                  <a:ext uri="{0D108BD9-81ED-4DB2-BD59-A6C34878D82A}">
                    <a16:rowId xmlns:a16="http://schemas.microsoft.com/office/drawing/2014/main" val="10001"/>
                  </a:ext>
                </a:extLst>
              </a:tr>
              <a:tr h="442767">
                <a:tc>
                  <a:txBody>
                    <a:bodyPr/>
                    <a:lstStyle/>
                    <a:p>
                      <a:r>
                        <a:rPr lang="en-US" sz="1800" b="1" dirty="0"/>
                        <a:t>Other psychoactive</a:t>
                      </a:r>
                    </a:p>
                  </a:txBody>
                  <a:tcPr/>
                </a:tc>
                <a:tc>
                  <a:txBody>
                    <a:bodyPr/>
                    <a:lstStyle/>
                    <a:p>
                      <a:r>
                        <a:rPr lang="en-US" sz="1800" dirty="0"/>
                        <a:t>?</a:t>
                      </a:r>
                    </a:p>
                  </a:txBody>
                  <a:tcPr/>
                </a:tc>
                <a:tc>
                  <a:txBody>
                    <a:bodyPr/>
                    <a:lstStyle/>
                    <a:p>
                      <a:r>
                        <a:rPr lang="en-US" sz="1800" dirty="0"/>
                        <a:t>Increase</a:t>
                      </a:r>
                    </a:p>
                  </a:txBody>
                  <a:tcPr/>
                </a:tc>
                <a:tc>
                  <a:txBody>
                    <a:bodyPr/>
                    <a:lstStyle/>
                    <a:p>
                      <a:r>
                        <a:rPr lang="en-US" sz="1800" dirty="0"/>
                        <a:t>Increase</a:t>
                      </a:r>
                    </a:p>
                  </a:txBody>
                  <a:tcPr/>
                </a:tc>
                <a:extLst>
                  <a:ext uri="{0D108BD9-81ED-4DB2-BD59-A6C34878D82A}">
                    <a16:rowId xmlns:a16="http://schemas.microsoft.com/office/drawing/2014/main" val="10002"/>
                  </a:ext>
                </a:extLst>
              </a:tr>
              <a:tr h="618662">
                <a:tc>
                  <a:txBody>
                    <a:bodyPr/>
                    <a:lstStyle/>
                    <a:p>
                      <a:r>
                        <a:rPr lang="en-US" sz="1800" b="1" dirty="0"/>
                        <a:t>Opiates</a:t>
                      </a:r>
                    </a:p>
                  </a:txBody>
                  <a:tcPr/>
                </a:tc>
                <a:tc>
                  <a:txBody>
                    <a:bodyPr/>
                    <a:lstStyle/>
                    <a:p>
                      <a:r>
                        <a:rPr lang="en-US" sz="1800" dirty="0"/>
                        <a:t>? Decrease</a:t>
                      </a:r>
                    </a:p>
                  </a:txBody>
                  <a:tcPr/>
                </a:tc>
                <a:tc>
                  <a:txBody>
                    <a:bodyPr/>
                    <a:lstStyle/>
                    <a:p>
                      <a:r>
                        <a:rPr lang="en-US" sz="1800" dirty="0"/>
                        <a:t>Increase </a:t>
                      </a:r>
                      <a:r>
                        <a:rPr lang="en-US" sz="1800" baseline="0" dirty="0"/>
                        <a:t>after dose change</a:t>
                      </a:r>
                      <a:endParaRPr lang="en-US" sz="1800" dirty="0"/>
                    </a:p>
                  </a:txBody>
                  <a:tcPr/>
                </a:tc>
                <a:tc>
                  <a:txBody>
                    <a:bodyPr/>
                    <a:lstStyle/>
                    <a:p>
                      <a:r>
                        <a:rPr lang="en-US" sz="1800" dirty="0"/>
                        <a:t>Increase</a:t>
                      </a:r>
                    </a:p>
                  </a:txBody>
                  <a:tcPr/>
                </a:tc>
                <a:extLst>
                  <a:ext uri="{0D108BD9-81ED-4DB2-BD59-A6C34878D82A}">
                    <a16:rowId xmlns:a16="http://schemas.microsoft.com/office/drawing/2014/main" val="10003"/>
                  </a:ext>
                </a:extLst>
              </a:tr>
              <a:tr h="618662">
                <a:tc>
                  <a:txBody>
                    <a:bodyPr/>
                    <a:lstStyle/>
                    <a:p>
                      <a:r>
                        <a:rPr lang="en-US" sz="1800" b="1" dirty="0"/>
                        <a:t>Cardiovascular</a:t>
                      </a:r>
                    </a:p>
                  </a:txBody>
                  <a:tcPr/>
                </a:tc>
                <a:tc>
                  <a:txBody>
                    <a:bodyPr/>
                    <a:lstStyle/>
                    <a:p>
                      <a:r>
                        <a:rPr lang="en-US" sz="1800" dirty="0"/>
                        <a:t>Increase (thiazides)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Increase </a:t>
                      </a:r>
                      <a:r>
                        <a:rPr lang="en-US" sz="1800" baseline="0" dirty="0"/>
                        <a:t>after dose change</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Increase </a:t>
                      </a:r>
                      <a:r>
                        <a:rPr lang="en-US" sz="1800" baseline="0" dirty="0"/>
                        <a:t>after dose change</a:t>
                      </a:r>
                      <a:endParaRPr lang="en-US" sz="1800" dirty="0"/>
                    </a:p>
                  </a:txBody>
                  <a:tcPr/>
                </a:tc>
                <a:extLst>
                  <a:ext uri="{0D108BD9-81ED-4DB2-BD59-A6C34878D82A}">
                    <a16:rowId xmlns:a16="http://schemas.microsoft.com/office/drawing/2014/main" val="10004"/>
                  </a:ext>
                </a:extLst>
              </a:tr>
              <a:tr h="442767">
                <a:tc>
                  <a:txBody>
                    <a:bodyPr/>
                    <a:lstStyle/>
                    <a:p>
                      <a:r>
                        <a:rPr lang="en-US" sz="1800" b="1" dirty="0"/>
                        <a:t>PPIs</a:t>
                      </a:r>
                    </a:p>
                  </a:txBody>
                  <a:tcPr/>
                </a:tc>
                <a:tc>
                  <a:txBody>
                    <a:bodyPr/>
                    <a:lstStyle/>
                    <a:p>
                      <a:r>
                        <a:rPr lang="en-US" sz="1800" dirty="0"/>
                        <a:t>Decrease</a:t>
                      </a:r>
                    </a:p>
                  </a:txBody>
                  <a:tcPr/>
                </a:tc>
                <a:tc>
                  <a:txBody>
                    <a:bodyPr/>
                    <a:lstStyle/>
                    <a:p>
                      <a:r>
                        <a:rPr lang="en-US" sz="1800" dirty="0"/>
                        <a:t>None</a:t>
                      </a:r>
                    </a:p>
                  </a:txBody>
                  <a:tcPr/>
                </a:tc>
                <a:tc>
                  <a:txBody>
                    <a:bodyPr/>
                    <a:lstStyle/>
                    <a:p>
                      <a:r>
                        <a:rPr lang="en-US" sz="1800" dirty="0"/>
                        <a:t>Increase</a:t>
                      </a:r>
                    </a:p>
                  </a:txBody>
                  <a:tcPr/>
                </a:tc>
                <a:extLst>
                  <a:ext uri="{0D108BD9-81ED-4DB2-BD59-A6C34878D82A}">
                    <a16:rowId xmlns:a16="http://schemas.microsoft.com/office/drawing/2014/main" val="10005"/>
                  </a:ext>
                </a:extLst>
              </a:tr>
              <a:tr h="442767">
                <a:tc>
                  <a:txBody>
                    <a:bodyPr/>
                    <a:lstStyle/>
                    <a:p>
                      <a:r>
                        <a:rPr lang="en-US" sz="1800" b="1" dirty="0"/>
                        <a:t>ADT</a:t>
                      </a:r>
                    </a:p>
                  </a:txBody>
                  <a:tcPr/>
                </a:tc>
                <a:tc>
                  <a:txBody>
                    <a:bodyPr/>
                    <a:lstStyle/>
                    <a:p>
                      <a:r>
                        <a:rPr lang="en-US" sz="1800" dirty="0"/>
                        <a:t>Decrease</a:t>
                      </a:r>
                    </a:p>
                  </a:txBody>
                  <a:tcPr/>
                </a:tc>
                <a:tc>
                  <a:txBody>
                    <a:bodyPr/>
                    <a:lstStyle/>
                    <a:p>
                      <a:r>
                        <a:rPr lang="en-US" sz="1800" dirty="0"/>
                        <a:t>?</a:t>
                      </a:r>
                    </a:p>
                  </a:txBody>
                  <a:tcPr/>
                </a:tc>
                <a:tc>
                  <a:txBody>
                    <a:bodyPr/>
                    <a:lstStyle/>
                    <a:p>
                      <a:r>
                        <a:rPr lang="en-US" sz="1800" dirty="0"/>
                        <a:t>Increase</a:t>
                      </a:r>
                    </a:p>
                  </a:txBody>
                  <a:tcPr/>
                </a:tc>
                <a:extLst>
                  <a:ext uri="{0D108BD9-81ED-4DB2-BD59-A6C34878D82A}">
                    <a16:rowId xmlns:a16="http://schemas.microsoft.com/office/drawing/2014/main" val="10006"/>
                  </a:ext>
                </a:extLst>
              </a:tr>
              <a:tr h="618662">
                <a:tc>
                  <a:txBody>
                    <a:bodyPr/>
                    <a:lstStyle/>
                    <a:p>
                      <a:r>
                        <a:rPr lang="en-US" sz="1800" b="1" dirty="0"/>
                        <a:t>Cholinesterase</a:t>
                      </a:r>
                      <a:r>
                        <a:rPr lang="en-US" sz="1800" b="1" baseline="0" dirty="0"/>
                        <a:t> inhibitors</a:t>
                      </a:r>
                      <a:endParaRPr lang="en-US" sz="1800" b="1" dirty="0"/>
                    </a:p>
                  </a:txBody>
                  <a:tcPr/>
                </a:tc>
                <a:tc>
                  <a:txBody>
                    <a:bodyPr/>
                    <a:lstStyle/>
                    <a:p>
                      <a:r>
                        <a:rPr lang="en-US" sz="1800" dirty="0"/>
                        <a:t>?</a:t>
                      </a:r>
                    </a:p>
                  </a:txBody>
                  <a:tcPr/>
                </a:tc>
                <a:tc>
                  <a:txBody>
                    <a:bodyPr/>
                    <a:lstStyle/>
                    <a:p>
                      <a:r>
                        <a:rPr lang="en-US" sz="1800" dirty="0"/>
                        <a:t>?</a:t>
                      </a:r>
                    </a:p>
                  </a:txBody>
                  <a:tcPr/>
                </a:tc>
                <a:tc>
                  <a:txBody>
                    <a:bodyPr/>
                    <a:lstStyle/>
                    <a:p>
                      <a:r>
                        <a:rPr lang="en-US" sz="1800" dirty="0"/>
                        <a:t>Decrease?</a:t>
                      </a:r>
                    </a:p>
                  </a:txBody>
                  <a:tcPr/>
                </a:tc>
                <a:extLst>
                  <a:ext uri="{0D108BD9-81ED-4DB2-BD59-A6C34878D82A}">
                    <a16:rowId xmlns:a16="http://schemas.microsoft.com/office/drawing/2014/main" val="10007"/>
                  </a:ext>
                </a:extLst>
              </a:tr>
              <a:tr h="618662">
                <a:tc>
                  <a:txBody>
                    <a:bodyPr/>
                    <a:lstStyle/>
                    <a:p>
                      <a:r>
                        <a:rPr lang="en-US" sz="1800" b="1" dirty="0"/>
                        <a:t>Antiepileptics</a:t>
                      </a:r>
                    </a:p>
                  </a:txBody>
                  <a:tcPr/>
                </a:tc>
                <a:tc>
                  <a:txBody>
                    <a:bodyPr/>
                    <a:lstStyle/>
                    <a:p>
                      <a:r>
                        <a:rPr lang="en-US" sz="1800" dirty="0"/>
                        <a:t>Some agents decrease</a:t>
                      </a:r>
                    </a:p>
                  </a:txBody>
                  <a:tcPr/>
                </a:tc>
                <a:tc>
                  <a:txBody>
                    <a:bodyPr/>
                    <a:lstStyle/>
                    <a:p>
                      <a:r>
                        <a:rPr lang="en-US" sz="1800" dirty="0"/>
                        <a:t>Increased by</a:t>
                      </a:r>
                      <a:r>
                        <a:rPr lang="en-US" sz="1800" baseline="0" dirty="0"/>
                        <a:t> indication</a:t>
                      </a:r>
                      <a:endParaRPr lang="en-US" sz="1800" dirty="0"/>
                    </a:p>
                  </a:txBody>
                  <a:tcPr/>
                </a:tc>
                <a:tc>
                  <a:txBody>
                    <a:bodyPr/>
                    <a:lstStyle/>
                    <a:p>
                      <a:r>
                        <a:rPr lang="en-US" sz="1800" dirty="0"/>
                        <a:t>Some agents increase</a:t>
                      </a:r>
                    </a:p>
                  </a:txBody>
                  <a:tcPr/>
                </a:tc>
                <a:extLst>
                  <a:ext uri="{0D108BD9-81ED-4DB2-BD59-A6C34878D82A}">
                    <a16:rowId xmlns:a16="http://schemas.microsoft.com/office/drawing/2014/main" val="10008"/>
                  </a:ext>
                </a:extLst>
              </a:tr>
              <a:tr h="618662">
                <a:tc>
                  <a:txBody>
                    <a:bodyPr/>
                    <a:lstStyle/>
                    <a:p>
                      <a:r>
                        <a:rPr lang="en-US" sz="1800" b="1" dirty="0"/>
                        <a:t>GLP-1 Inhibitors</a:t>
                      </a:r>
                    </a:p>
                  </a:txBody>
                  <a:tcPr/>
                </a:tc>
                <a:tc>
                  <a:txBody>
                    <a:bodyPr/>
                    <a:lstStyle/>
                    <a:p>
                      <a:r>
                        <a:rPr lang="en-US" sz="1800" dirty="0"/>
                        <a:t>Decrease</a:t>
                      </a:r>
                    </a:p>
                  </a:txBody>
                  <a:tcPr/>
                </a:tc>
                <a:tc>
                  <a:txBody>
                    <a:bodyPr/>
                    <a:lstStyle/>
                    <a:p>
                      <a:r>
                        <a:rPr lang="en-US" sz="1800" dirty="0"/>
                        <a:t>?</a:t>
                      </a:r>
                    </a:p>
                  </a:txBody>
                  <a:tcPr/>
                </a:tc>
                <a:tc>
                  <a:txBody>
                    <a:bodyPr/>
                    <a:lstStyle/>
                    <a:p>
                      <a:r>
                        <a:rPr lang="en-US" sz="1800" dirty="0"/>
                        <a:t>?</a:t>
                      </a:r>
                    </a:p>
                  </a:txBody>
                  <a:tcPr/>
                </a:tc>
                <a:extLst>
                  <a:ext uri="{0D108BD9-81ED-4DB2-BD59-A6C34878D82A}">
                    <a16:rowId xmlns:a16="http://schemas.microsoft.com/office/drawing/2014/main" val="3693446666"/>
                  </a:ext>
                </a:extLst>
              </a:tr>
            </a:tbl>
          </a:graphicData>
        </a:graphic>
      </p:graphicFrame>
      <p:sp>
        <p:nvSpPr>
          <p:cNvPr id="7" name="Speech Bubble: Rectangle 6">
            <a:extLst>
              <a:ext uri="{FF2B5EF4-FFF2-40B4-BE49-F238E27FC236}">
                <a16:creationId xmlns:a16="http://schemas.microsoft.com/office/drawing/2014/main" id="{E9F4A9C7-BC38-934A-0C66-4ED02DEC044E}"/>
              </a:ext>
            </a:extLst>
          </p:cNvPr>
          <p:cNvSpPr/>
          <p:nvPr/>
        </p:nvSpPr>
        <p:spPr bwMode="auto">
          <a:xfrm>
            <a:off x="10351699" y="92018"/>
            <a:ext cx="1521124" cy="822382"/>
          </a:xfrm>
          <a:prstGeom prst="wedgeRectCallout">
            <a:avLst>
              <a:gd name="adj1" fmla="val -52081"/>
              <a:gd name="adj2" fmla="val 77690"/>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solidFill>
                  <a:schemeClr val="tx1"/>
                </a:solidFill>
                <a:latin typeface="Arial" charset="0"/>
                <a:ea typeface="ヒラギノ角ゴ Pro W3" pitchFamily="1" charset="-128"/>
              </a:rPr>
              <a:t>Too many illnesses</a:t>
            </a:r>
          </a:p>
        </p:txBody>
      </p:sp>
    </p:spTree>
    <p:extLst>
      <p:ext uri="{BB962C8B-B14F-4D97-AF65-F5344CB8AC3E}">
        <p14:creationId xmlns:p14="http://schemas.microsoft.com/office/powerpoint/2010/main" val="2093208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7104C8-2B47-627A-267A-75639E6BA60D}"/>
              </a:ext>
            </a:extLst>
          </p:cNvPr>
          <p:cNvSpPr>
            <a:spLocks noGrp="1"/>
          </p:cNvSpPr>
          <p:nvPr>
            <p:ph type="body" sz="quarter" idx="10"/>
          </p:nvPr>
        </p:nvSpPr>
        <p:spPr/>
        <p:txBody>
          <a:bodyPr>
            <a:normAutofit/>
          </a:bodyPr>
          <a:lstStyle/>
          <a:p>
            <a:pPr algn="ctr"/>
            <a:r>
              <a:rPr lang="en-US" dirty="0"/>
              <a:t>Top 3 Causes Disability in Older Adults</a:t>
            </a:r>
          </a:p>
        </p:txBody>
      </p:sp>
      <p:sp>
        <p:nvSpPr>
          <p:cNvPr id="3" name="Text Placeholder 2">
            <a:extLst>
              <a:ext uri="{FF2B5EF4-FFF2-40B4-BE49-F238E27FC236}">
                <a16:creationId xmlns:a16="http://schemas.microsoft.com/office/drawing/2014/main" id="{98B86237-FF64-2CD1-45F5-35D50BEF84E7}"/>
              </a:ext>
            </a:extLst>
          </p:cNvPr>
          <p:cNvSpPr>
            <a:spLocks noGrp="1"/>
          </p:cNvSpPr>
          <p:nvPr>
            <p:ph type="body" sz="quarter" idx="11"/>
          </p:nvPr>
        </p:nvSpPr>
        <p:spPr/>
        <p:txBody>
          <a:bodyPr/>
          <a:lstStyle/>
          <a:p>
            <a:endParaRPr lang="en-US" dirty="0"/>
          </a:p>
        </p:txBody>
      </p:sp>
      <p:graphicFrame>
        <p:nvGraphicFramePr>
          <p:cNvPr id="4" name="Diagram 3">
            <a:extLst>
              <a:ext uri="{FF2B5EF4-FFF2-40B4-BE49-F238E27FC236}">
                <a16:creationId xmlns:a16="http://schemas.microsoft.com/office/drawing/2014/main" id="{A51996F9-51F7-972A-B612-7A41DDBF72A2}"/>
              </a:ext>
            </a:extLst>
          </p:cNvPr>
          <p:cNvGraphicFramePr/>
          <p:nvPr>
            <p:extLst>
              <p:ext uri="{D42A27DB-BD31-4B8C-83A1-F6EECF244321}">
                <p14:modId xmlns:p14="http://schemas.microsoft.com/office/powerpoint/2010/main" val="2027286213"/>
              </p:ext>
            </p:extLst>
          </p:nvPr>
        </p:nvGraphicFramePr>
        <p:xfrm>
          <a:off x="638356" y="1258416"/>
          <a:ext cx="10791644" cy="5103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4987AEC-4490-2993-F59F-7FE882F5650E}"/>
              </a:ext>
            </a:extLst>
          </p:cNvPr>
          <p:cNvSpPr txBox="1"/>
          <p:nvPr/>
        </p:nvSpPr>
        <p:spPr>
          <a:xfrm>
            <a:off x="260231" y="6515468"/>
            <a:ext cx="9366849" cy="307777"/>
          </a:xfrm>
          <a:prstGeom prst="rect">
            <a:avLst/>
          </a:prstGeom>
          <a:noFill/>
        </p:spPr>
        <p:txBody>
          <a:bodyPr wrap="square" rtlCol="0">
            <a:spAutoFit/>
          </a:bodyPr>
          <a:lstStyle/>
          <a:p>
            <a:r>
              <a:rPr lang="en-US" dirty="0"/>
              <a:t>Lancet. 2024 Dec 7;404(10469):2314-2340. </a:t>
            </a:r>
            <a:r>
              <a:rPr lang="en-US" dirty="0" err="1"/>
              <a:t>doi</a:t>
            </a:r>
            <a:r>
              <a:rPr lang="en-US" dirty="0"/>
              <a:t>: 10.1016/S0140-6736(24)01446-6. </a:t>
            </a:r>
          </a:p>
        </p:txBody>
      </p:sp>
      <p:sp>
        <p:nvSpPr>
          <p:cNvPr id="7" name="Speech Bubble: Rectangle 6">
            <a:extLst>
              <a:ext uri="{FF2B5EF4-FFF2-40B4-BE49-F238E27FC236}">
                <a16:creationId xmlns:a16="http://schemas.microsoft.com/office/drawing/2014/main" id="{18981278-34AC-87AE-56D5-234F3B7FB32F}"/>
              </a:ext>
            </a:extLst>
          </p:cNvPr>
          <p:cNvSpPr/>
          <p:nvPr/>
        </p:nvSpPr>
        <p:spPr bwMode="auto">
          <a:xfrm>
            <a:off x="10351699" y="92018"/>
            <a:ext cx="1521124" cy="822382"/>
          </a:xfrm>
          <a:prstGeom prst="wedgeRectCallout">
            <a:avLst>
              <a:gd name="adj1" fmla="val -52081"/>
              <a:gd name="adj2" fmla="val 77690"/>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solidFill>
                  <a:schemeClr val="tx1"/>
                </a:solidFill>
                <a:latin typeface="Arial" charset="0"/>
                <a:ea typeface="ヒラギノ角ゴ Pro W3" pitchFamily="1" charset="-128"/>
              </a:rPr>
              <a:t>Not a priority</a:t>
            </a:r>
          </a:p>
        </p:txBody>
      </p:sp>
    </p:spTree>
    <p:extLst>
      <p:ext uri="{BB962C8B-B14F-4D97-AF65-F5344CB8AC3E}">
        <p14:creationId xmlns:p14="http://schemas.microsoft.com/office/powerpoint/2010/main" val="1983618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0"/>
          </p:nvPr>
        </p:nvSpPr>
        <p:spPr>
          <a:xfrm>
            <a:off x="533400" y="0"/>
            <a:ext cx="10591800" cy="990600"/>
          </a:xfrm>
        </p:spPr>
        <p:txBody>
          <a:bodyPr>
            <a:normAutofit/>
          </a:bodyPr>
          <a:lstStyle/>
          <a:p>
            <a:r>
              <a:rPr lang="en-US" dirty="0"/>
              <a:t>Why Include Frail Older Adults in Research?</a:t>
            </a:r>
          </a:p>
        </p:txBody>
      </p:sp>
      <p:sp>
        <p:nvSpPr>
          <p:cNvPr id="6" name="Text Placeholder 5">
            <a:extLst>
              <a:ext uri="{FF2B5EF4-FFF2-40B4-BE49-F238E27FC236}">
                <a16:creationId xmlns:a16="http://schemas.microsoft.com/office/drawing/2014/main" id="{DDF22746-77A0-B5F9-4E09-4DBE0501870D}"/>
              </a:ext>
            </a:extLst>
          </p:cNvPr>
          <p:cNvSpPr>
            <a:spLocks noGrp="1"/>
          </p:cNvSpPr>
          <p:nvPr>
            <p:ph type="body" sz="quarter" idx="11"/>
          </p:nvPr>
        </p:nvSpPr>
        <p:spPr>
          <a:xfrm>
            <a:off x="838200" y="2018581"/>
            <a:ext cx="6321725" cy="4229817"/>
          </a:xfrm>
        </p:spPr>
        <p:txBody>
          <a:bodyPr/>
          <a:lstStyle/>
          <a:p>
            <a:r>
              <a:rPr lang="en-US" dirty="0"/>
              <a:t>Highest risk and burden</a:t>
            </a:r>
          </a:p>
          <a:p>
            <a:r>
              <a:rPr lang="en-US" dirty="0"/>
              <a:t>Currently underrepresented</a:t>
            </a:r>
          </a:p>
          <a:p>
            <a:r>
              <a:rPr lang="en-US" dirty="0"/>
              <a:t>Need to understand:</a:t>
            </a:r>
          </a:p>
          <a:p>
            <a:pPr lvl="1"/>
            <a:r>
              <a:rPr lang="en-US" dirty="0"/>
              <a:t>Tolerability, safety, adherence, impact of competing mortality, co-morbidities</a:t>
            </a:r>
          </a:p>
          <a:p>
            <a:endParaRPr lang="en-US" dirty="0"/>
          </a:p>
        </p:txBody>
      </p:sp>
      <p:sp>
        <p:nvSpPr>
          <p:cNvPr id="3" name="TextBox 2">
            <a:extLst>
              <a:ext uri="{FF2B5EF4-FFF2-40B4-BE49-F238E27FC236}">
                <a16:creationId xmlns:a16="http://schemas.microsoft.com/office/drawing/2014/main" id="{9E73A59F-DA7A-4407-96BA-2AA19770D118}"/>
              </a:ext>
            </a:extLst>
          </p:cNvPr>
          <p:cNvSpPr txBox="1"/>
          <p:nvPr/>
        </p:nvSpPr>
        <p:spPr>
          <a:xfrm>
            <a:off x="8299330" y="6076400"/>
            <a:ext cx="4572000" cy="307777"/>
          </a:xfrm>
          <a:prstGeom prst="rect">
            <a:avLst/>
          </a:prstGeom>
          <a:noFill/>
        </p:spPr>
        <p:txBody>
          <a:bodyPr wrap="square" rtlCol="0">
            <a:spAutoFit/>
          </a:bodyPr>
          <a:lstStyle/>
          <a:p>
            <a:r>
              <a:rPr lang="en-US" dirty="0"/>
              <a:t>https://5tsframework.duke.edu/</a:t>
            </a:r>
          </a:p>
        </p:txBody>
      </p:sp>
      <p:pic>
        <p:nvPicPr>
          <p:cNvPr id="4" name="Picture 3">
            <a:extLst>
              <a:ext uri="{FF2B5EF4-FFF2-40B4-BE49-F238E27FC236}">
                <a16:creationId xmlns:a16="http://schemas.microsoft.com/office/drawing/2014/main" id="{FAB95A37-3758-4141-BE87-1D66CC1BDBD1}"/>
              </a:ext>
            </a:extLst>
          </p:cNvPr>
          <p:cNvPicPr>
            <a:picLocks noChangeAspect="1"/>
          </p:cNvPicPr>
          <p:nvPr/>
        </p:nvPicPr>
        <p:blipFill>
          <a:blip r:embed="rId3"/>
          <a:stretch>
            <a:fillRect/>
          </a:stretch>
        </p:blipFill>
        <p:spPr>
          <a:xfrm>
            <a:off x="7992374" y="1907795"/>
            <a:ext cx="3568460" cy="3364964"/>
          </a:xfrm>
          <a:prstGeom prst="rect">
            <a:avLst/>
          </a:prstGeom>
        </p:spPr>
      </p:pic>
      <p:sp>
        <p:nvSpPr>
          <p:cNvPr id="7" name="Speech Bubble: Rectangle 6">
            <a:extLst>
              <a:ext uri="{FF2B5EF4-FFF2-40B4-BE49-F238E27FC236}">
                <a16:creationId xmlns:a16="http://schemas.microsoft.com/office/drawing/2014/main" id="{09ACCB4D-5F74-0BF2-98DB-49AF5FF5D626}"/>
              </a:ext>
            </a:extLst>
          </p:cNvPr>
          <p:cNvSpPr/>
          <p:nvPr/>
        </p:nvSpPr>
        <p:spPr bwMode="auto">
          <a:xfrm>
            <a:off x="10210800" y="113554"/>
            <a:ext cx="1828800" cy="990601"/>
          </a:xfrm>
          <a:prstGeom prst="wedgeRectCallout">
            <a:avLst>
              <a:gd name="adj1" fmla="val -52081"/>
              <a:gd name="adj2" fmla="val 77690"/>
            </a:avLst>
          </a:prstGeom>
          <a:solidFill>
            <a:schemeClr val="accent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solidFill>
                  <a:schemeClr val="tx1"/>
                </a:solidFill>
                <a:latin typeface="Arial" charset="0"/>
                <a:ea typeface="ヒラギノ角ゴ Pro W3" pitchFamily="1" charset="-128"/>
              </a:rPr>
              <a:t>Limited evidence in old and frail</a:t>
            </a:r>
          </a:p>
        </p:txBody>
      </p:sp>
    </p:spTree>
    <p:extLst>
      <p:ext uri="{BB962C8B-B14F-4D97-AF65-F5344CB8AC3E}">
        <p14:creationId xmlns:p14="http://schemas.microsoft.com/office/powerpoint/2010/main" val="4021494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EC215A-8FCE-75A2-0085-D73CB40674E8}"/>
              </a:ext>
            </a:extLst>
          </p:cNvPr>
          <p:cNvSpPr>
            <a:spLocks noGrp="1"/>
          </p:cNvSpPr>
          <p:nvPr>
            <p:ph type="body" sz="quarter" idx="10"/>
          </p:nvPr>
        </p:nvSpPr>
        <p:spPr/>
        <p:txBody>
          <a:bodyPr/>
          <a:lstStyle/>
          <a:p>
            <a:r>
              <a:rPr lang="en-US" dirty="0"/>
              <a:t>Meta-analysis 23 RCTs &lt;70 vs. </a:t>
            </a:r>
            <a:r>
              <a:rPr lang="en-US" u="sng" dirty="0"/>
              <a:t>&gt;</a:t>
            </a:r>
            <a:r>
              <a:rPr lang="en-US" dirty="0"/>
              <a:t>70 years</a:t>
            </a:r>
          </a:p>
        </p:txBody>
      </p:sp>
      <p:pic>
        <p:nvPicPr>
          <p:cNvPr id="5" name="Picture 4">
            <a:extLst>
              <a:ext uri="{FF2B5EF4-FFF2-40B4-BE49-F238E27FC236}">
                <a16:creationId xmlns:a16="http://schemas.microsoft.com/office/drawing/2014/main" id="{865DFCB6-430C-A78B-A6FC-1EE46ACD3858}"/>
              </a:ext>
            </a:extLst>
          </p:cNvPr>
          <p:cNvPicPr>
            <a:picLocks noChangeAspect="1"/>
          </p:cNvPicPr>
          <p:nvPr/>
        </p:nvPicPr>
        <p:blipFill>
          <a:blip r:embed="rId3"/>
          <a:stretch>
            <a:fillRect/>
          </a:stretch>
        </p:blipFill>
        <p:spPr>
          <a:xfrm>
            <a:off x="979104" y="1368284"/>
            <a:ext cx="10074765" cy="4356655"/>
          </a:xfrm>
          <a:prstGeom prst="rect">
            <a:avLst/>
          </a:prstGeom>
        </p:spPr>
      </p:pic>
      <p:sp>
        <p:nvSpPr>
          <p:cNvPr id="6" name="TextBox 5">
            <a:extLst>
              <a:ext uri="{FF2B5EF4-FFF2-40B4-BE49-F238E27FC236}">
                <a16:creationId xmlns:a16="http://schemas.microsoft.com/office/drawing/2014/main" id="{4BA7E759-A05C-D933-78D0-9052B4A092B8}"/>
              </a:ext>
            </a:extLst>
          </p:cNvPr>
          <p:cNvSpPr txBox="1"/>
          <p:nvPr/>
        </p:nvSpPr>
        <p:spPr>
          <a:xfrm>
            <a:off x="3265104" y="6449785"/>
            <a:ext cx="6485183" cy="307777"/>
          </a:xfrm>
          <a:prstGeom prst="rect">
            <a:avLst/>
          </a:prstGeom>
          <a:noFill/>
        </p:spPr>
        <p:txBody>
          <a:bodyPr wrap="square" rtlCol="0">
            <a:spAutoFit/>
          </a:bodyPr>
          <a:lstStyle/>
          <a:p>
            <a:r>
              <a:rPr lang="en-US" dirty="0"/>
              <a:t>J Bone Miner Res. 2024 May 24;39(5):544-550. </a:t>
            </a:r>
            <a:r>
              <a:rPr lang="en-US" dirty="0" err="1"/>
              <a:t>doi</a:t>
            </a:r>
            <a:r>
              <a:rPr lang="en-US" dirty="0"/>
              <a:t>: 10.1093/</a:t>
            </a:r>
            <a:r>
              <a:rPr lang="en-US" dirty="0" err="1"/>
              <a:t>jbmr</a:t>
            </a:r>
            <a:r>
              <a:rPr lang="en-US" dirty="0"/>
              <a:t>/zjae040.</a:t>
            </a:r>
          </a:p>
        </p:txBody>
      </p:sp>
      <p:sp>
        <p:nvSpPr>
          <p:cNvPr id="7" name="Speech Bubble: Rectangle 6">
            <a:extLst>
              <a:ext uri="{FF2B5EF4-FFF2-40B4-BE49-F238E27FC236}">
                <a16:creationId xmlns:a16="http://schemas.microsoft.com/office/drawing/2014/main" id="{6CE25FBE-D16B-9DD3-0C42-85E7839841A0}"/>
              </a:ext>
            </a:extLst>
          </p:cNvPr>
          <p:cNvSpPr/>
          <p:nvPr/>
        </p:nvSpPr>
        <p:spPr bwMode="auto">
          <a:xfrm>
            <a:off x="10210800" y="113554"/>
            <a:ext cx="1828800" cy="990601"/>
          </a:xfrm>
          <a:prstGeom prst="wedgeRectCallout">
            <a:avLst>
              <a:gd name="adj1" fmla="val -52081"/>
              <a:gd name="adj2" fmla="val 77690"/>
            </a:avLst>
          </a:prstGeom>
          <a:solidFill>
            <a:schemeClr val="accent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solidFill>
                  <a:schemeClr val="tx1"/>
                </a:solidFill>
                <a:latin typeface="Arial" charset="0"/>
                <a:ea typeface="ヒラギノ角ゴ Pro W3" pitchFamily="1" charset="-128"/>
              </a:rPr>
              <a:t>Limited evidence in old and frail</a:t>
            </a:r>
          </a:p>
        </p:txBody>
      </p:sp>
    </p:spTree>
    <p:extLst>
      <p:ext uri="{BB962C8B-B14F-4D97-AF65-F5344CB8AC3E}">
        <p14:creationId xmlns:p14="http://schemas.microsoft.com/office/powerpoint/2010/main" val="3110950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sz="quarter" idx="10"/>
          </p:nvPr>
        </p:nvSpPr>
        <p:spPr/>
        <p:txBody>
          <a:bodyPr>
            <a:normAutofit/>
          </a:bodyPr>
          <a:lstStyle/>
          <a:p>
            <a:r>
              <a:rPr lang="en-US" sz="4000" dirty="0"/>
              <a:t>HORIZON-Recurrent Fracture Trial</a:t>
            </a:r>
            <a:endParaRPr lang="en-US" dirty="0"/>
          </a:p>
        </p:txBody>
      </p:sp>
      <p:sp>
        <p:nvSpPr>
          <p:cNvPr id="2" name="Text Placeholder 1">
            <a:extLst>
              <a:ext uri="{FF2B5EF4-FFF2-40B4-BE49-F238E27FC236}">
                <a16:creationId xmlns:a16="http://schemas.microsoft.com/office/drawing/2014/main" id="{202E3575-F8B7-CB12-960A-7337F00064F7}"/>
              </a:ext>
            </a:extLst>
          </p:cNvPr>
          <p:cNvSpPr>
            <a:spLocks noGrp="1"/>
          </p:cNvSpPr>
          <p:nvPr>
            <p:ph type="body" sz="quarter" idx="11"/>
          </p:nvPr>
        </p:nvSpPr>
        <p:spPr>
          <a:xfrm>
            <a:off x="640237" y="1306560"/>
            <a:ext cx="4404246" cy="4876799"/>
          </a:xfrm>
        </p:spPr>
        <p:txBody>
          <a:bodyPr>
            <a:normAutofit/>
          </a:bodyPr>
          <a:lstStyle/>
          <a:p>
            <a:r>
              <a:rPr lang="en-US" dirty="0"/>
              <a:t>2127 hip fracture patients</a:t>
            </a:r>
          </a:p>
          <a:p>
            <a:pPr lvl="1"/>
            <a:r>
              <a:rPr lang="en-US" dirty="0"/>
              <a:t>54% </a:t>
            </a:r>
            <a:r>
              <a:rPr lang="en-US" u="sng" dirty="0"/>
              <a:t>&gt;</a:t>
            </a:r>
            <a:r>
              <a:rPr lang="en-US" dirty="0"/>
              <a:t>75 years, 14% </a:t>
            </a:r>
            <a:r>
              <a:rPr lang="en-US" u="sng" dirty="0"/>
              <a:t>&gt;</a:t>
            </a:r>
            <a:r>
              <a:rPr lang="en-US" dirty="0"/>
              <a:t>85 years</a:t>
            </a:r>
          </a:p>
          <a:p>
            <a:r>
              <a:rPr lang="en-US" dirty="0"/>
              <a:t>Annual ZOL 5 mg iv or placebo</a:t>
            </a:r>
          </a:p>
          <a:p>
            <a:r>
              <a:rPr lang="en-US" dirty="0"/>
              <a:t>3-year outcomes</a:t>
            </a:r>
          </a:p>
          <a:p>
            <a:pPr lvl="1"/>
            <a:r>
              <a:rPr lang="en-US" dirty="0"/>
              <a:t>35% reduction fractures</a:t>
            </a:r>
          </a:p>
          <a:p>
            <a:pPr lvl="1"/>
            <a:r>
              <a:rPr lang="en-US" dirty="0"/>
              <a:t>28% reduction mortality</a:t>
            </a:r>
          </a:p>
          <a:p>
            <a:r>
              <a:rPr lang="en-US" dirty="0"/>
              <a:t>No age interaction</a:t>
            </a:r>
          </a:p>
          <a:p>
            <a:endParaRPr lang="en-US" dirty="0"/>
          </a:p>
          <a:p>
            <a:pPr lvl="1"/>
            <a:endParaRPr lang="en-US" dirty="0"/>
          </a:p>
        </p:txBody>
      </p:sp>
      <p:sp>
        <p:nvSpPr>
          <p:cNvPr id="3" name="TextBox 2"/>
          <p:cNvSpPr txBox="1"/>
          <p:nvPr/>
        </p:nvSpPr>
        <p:spPr>
          <a:xfrm>
            <a:off x="509833" y="6345831"/>
            <a:ext cx="8534400" cy="338554"/>
          </a:xfrm>
          <a:prstGeom prst="rect">
            <a:avLst/>
          </a:prstGeom>
          <a:noFill/>
        </p:spPr>
        <p:txBody>
          <a:bodyPr wrap="square" rtlCol="0">
            <a:spAutoFit/>
          </a:bodyPr>
          <a:lstStyle/>
          <a:p>
            <a:r>
              <a:rPr lang="en-US" sz="1600" dirty="0">
                <a:solidFill>
                  <a:schemeClr val="tx1"/>
                </a:solidFill>
              </a:rPr>
              <a:t>N Engl J Med 2007;357:1799-1809</a:t>
            </a:r>
          </a:p>
        </p:txBody>
      </p:sp>
      <p:sp>
        <p:nvSpPr>
          <p:cNvPr id="4" name="Speech Bubble: Rectangle 3">
            <a:extLst>
              <a:ext uri="{FF2B5EF4-FFF2-40B4-BE49-F238E27FC236}">
                <a16:creationId xmlns:a16="http://schemas.microsoft.com/office/drawing/2014/main" id="{CA2CBFDC-7839-0C6C-D95D-6282C313954D}"/>
              </a:ext>
            </a:extLst>
          </p:cNvPr>
          <p:cNvSpPr/>
          <p:nvPr/>
        </p:nvSpPr>
        <p:spPr bwMode="auto">
          <a:xfrm>
            <a:off x="10210800" y="113554"/>
            <a:ext cx="1828800" cy="990601"/>
          </a:xfrm>
          <a:prstGeom prst="wedgeRectCallout">
            <a:avLst>
              <a:gd name="adj1" fmla="val -52081"/>
              <a:gd name="adj2" fmla="val 77690"/>
            </a:avLst>
          </a:prstGeom>
          <a:solidFill>
            <a:schemeClr val="accent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solidFill>
                  <a:schemeClr val="tx1"/>
                </a:solidFill>
                <a:latin typeface="Arial" charset="0"/>
                <a:ea typeface="ヒラギノ角ゴ Pro W3" pitchFamily="1" charset="-128"/>
              </a:rPr>
              <a:t>Limited evidence in old and frail</a:t>
            </a:r>
          </a:p>
        </p:txBody>
      </p:sp>
      <p:pic>
        <p:nvPicPr>
          <p:cNvPr id="6" name="Picture 5">
            <a:extLst>
              <a:ext uri="{FF2B5EF4-FFF2-40B4-BE49-F238E27FC236}">
                <a16:creationId xmlns:a16="http://schemas.microsoft.com/office/drawing/2014/main" id="{731402B6-E315-387D-FDD0-344C0923713A}"/>
              </a:ext>
            </a:extLst>
          </p:cNvPr>
          <p:cNvPicPr>
            <a:picLocks noChangeAspect="1"/>
          </p:cNvPicPr>
          <p:nvPr/>
        </p:nvPicPr>
        <p:blipFill>
          <a:blip r:embed="rId3"/>
          <a:stretch>
            <a:fillRect/>
          </a:stretch>
        </p:blipFill>
        <p:spPr>
          <a:xfrm>
            <a:off x="5242446" y="1928105"/>
            <a:ext cx="6187554" cy="3633710"/>
          </a:xfrm>
          <a:prstGeom prst="rect">
            <a:avLst/>
          </a:prstGeom>
        </p:spPr>
      </p:pic>
    </p:spTree>
    <p:extLst>
      <p:ext uri="{BB962C8B-B14F-4D97-AF65-F5344CB8AC3E}">
        <p14:creationId xmlns:p14="http://schemas.microsoft.com/office/powerpoint/2010/main" val="178233910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a:bodyPr>
          <a:lstStyle/>
          <a:p>
            <a:r>
              <a:rPr lang="en-US" dirty="0"/>
              <a:t>ZEST Trial</a:t>
            </a:r>
          </a:p>
        </p:txBody>
      </p:sp>
      <p:sp>
        <p:nvSpPr>
          <p:cNvPr id="4" name="Text Placeholder 3">
            <a:extLst>
              <a:ext uri="{FF2B5EF4-FFF2-40B4-BE49-F238E27FC236}">
                <a16:creationId xmlns:a16="http://schemas.microsoft.com/office/drawing/2014/main" id="{2E838530-60D7-283B-4E80-FD90ADBFDBA2}"/>
              </a:ext>
            </a:extLst>
          </p:cNvPr>
          <p:cNvSpPr>
            <a:spLocks noGrp="1"/>
          </p:cNvSpPr>
          <p:nvPr>
            <p:ph type="body" sz="quarter" idx="11"/>
          </p:nvPr>
        </p:nvSpPr>
        <p:spPr>
          <a:xfrm>
            <a:off x="838200" y="1371599"/>
            <a:ext cx="5468332" cy="4876799"/>
          </a:xfrm>
        </p:spPr>
        <p:txBody>
          <a:bodyPr/>
          <a:lstStyle/>
          <a:p>
            <a:r>
              <a:rPr lang="en-US" dirty="0"/>
              <a:t>Women in LTC facilities</a:t>
            </a:r>
          </a:p>
          <a:p>
            <a:pPr lvl="1"/>
            <a:r>
              <a:rPr lang="en-US" dirty="0"/>
              <a:t>Mean age 85 years</a:t>
            </a:r>
          </a:p>
          <a:p>
            <a:pPr lvl="1"/>
            <a:r>
              <a:rPr lang="en-US" dirty="0"/>
              <a:t>Gait speed 0.5 m/s</a:t>
            </a:r>
          </a:p>
          <a:p>
            <a:pPr lvl="1"/>
            <a:r>
              <a:rPr lang="en-US" dirty="0"/>
              <a:t>&gt;60% Frail</a:t>
            </a:r>
          </a:p>
          <a:p>
            <a:pPr lvl="1"/>
            <a:r>
              <a:rPr lang="en-US" dirty="0"/>
              <a:t>High ADL dependence</a:t>
            </a:r>
          </a:p>
          <a:p>
            <a:r>
              <a:rPr lang="en-US" dirty="0"/>
              <a:t>Yearly Zoledronic acid 5 mg iv</a:t>
            </a:r>
          </a:p>
          <a:p>
            <a:r>
              <a:rPr lang="en-US" dirty="0"/>
              <a:t>Change in BMD</a:t>
            </a:r>
          </a:p>
          <a:p>
            <a:endParaRPr lang="en-US" dirty="0"/>
          </a:p>
        </p:txBody>
      </p:sp>
      <p:sp>
        <p:nvSpPr>
          <p:cNvPr id="6" name="TextBox 5"/>
          <p:cNvSpPr txBox="1"/>
          <p:nvPr/>
        </p:nvSpPr>
        <p:spPr>
          <a:xfrm>
            <a:off x="1553308" y="6248400"/>
            <a:ext cx="8962292" cy="369332"/>
          </a:xfrm>
          <a:prstGeom prst="rect">
            <a:avLst/>
          </a:prstGeom>
          <a:noFill/>
        </p:spPr>
        <p:txBody>
          <a:bodyPr wrap="square" rtlCol="0">
            <a:spAutoFit/>
          </a:bodyPr>
          <a:lstStyle/>
          <a:p>
            <a:r>
              <a:rPr lang="en-US" sz="1800" dirty="0"/>
              <a:t>Greenspan SL. JAMA Intern Med. 2015 Apr 13. doi:10.1001/jamainternmed.2015.0747</a:t>
            </a:r>
          </a:p>
        </p:txBody>
      </p:sp>
      <p:sp>
        <p:nvSpPr>
          <p:cNvPr id="7" name="Speech Bubble: Rectangle 6">
            <a:extLst>
              <a:ext uri="{FF2B5EF4-FFF2-40B4-BE49-F238E27FC236}">
                <a16:creationId xmlns:a16="http://schemas.microsoft.com/office/drawing/2014/main" id="{5876A17B-CAB6-C384-9AB9-8BF411DF6E57}"/>
              </a:ext>
            </a:extLst>
          </p:cNvPr>
          <p:cNvSpPr/>
          <p:nvPr/>
        </p:nvSpPr>
        <p:spPr bwMode="auto">
          <a:xfrm>
            <a:off x="10210800" y="113554"/>
            <a:ext cx="1828800" cy="990601"/>
          </a:xfrm>
          <a:prstGeom prst="wedgeRectCallout">
            <a:avLst>
              <a:gd name="adj1" fmla="val -52081"/>
              <a:gd name="adj2" fmla="val 77690"/>
            </a:avLst>
          </a:prstGeom>
          <a:solidFill>
            <a:schemeClr val="accent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solidFill>
                  <a:schemeClr val="tx1"/>
                </a:solidFill>
                <a:latin typeface="Arial" charset="0"/>
                <a:ea typeface="ヒラギノ角ゴ Pro W3" pitchFamily="1" charset="-128"/>
              </a:rPr>
              <a:t>Limited evidence in old and frail</a:t>
            </a:r>
          </a:p>
        </p:txBody>
      </p:sp>
      <p:pic>
        <p:nvPicPr>
          <p:cNvPr id="9" name="Picture 2">
            <a:extLst>
              <a:ext uri="{FF2B5EF4-FFF2-40B4-BE49-F238E27FC236}">
                <a16:creationId xmlns:a16="http://schemas.microsoft.com/office/drawing/2014/main" id="{4A9AEA8F-3714-45BF-C131-5C0474512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540" y="1796591"/>
            <a:ext cx="5199039" cy="3435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404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txBox="1">
            <a:spLocks noGrp="1" noChangeArrowheads="1"/>
          </p:cNvSpPr>
          <p:nvPr/>
        </p:nvSpPr>
        <p:spPr bwMode="auto">
          <a:xfrm>
            <a:off x="8077200" y="6248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9EB5A9BE-D99D-46B9-91EE-4800CB6AE166}" type="slidenum">
              <a:rPr lang="en-US" sz="1200"/>
              <a:pPr algn="r" eaLnBrk="1" hangingPunct="1"/>
              <a:t>18</a:t>
            </a:fld>
            <a:endParaRPr lang="en-US" sz="1200"/>
          </a:p>
        </p:txBody>
      </p:sp>
      <p:sp>
        <p:nvSpPr>
          <p:cNvPr id="4099" name="Rectangle 3"/>
          <p:cNvSpPr>
            <a:spLocks noGrp="1" noChangeArrowheads="1"/>
          </p:cNvSpPr>
          <p:nvPr>
            <p:ph type="body" sz="quarter" idx="10"/>
          </p:nvPr>
        </p:nvSpPr>
        <p:spPr/>
        <p:txBody>
          <a:bodyPr>
            <a:normAutofit/>
          </a:bodyPr>
          <a:lstStyle/>
          <a:p>
            <a:pPr>
              <a:lnSpc>
                <a:spcPct val="90000"/>
              </a:lnSpc>
              <a:defRPr/>
            </a:pPr>
            <a:r>
              <a:rPr lang="en-US" sz="4000" dirty="0"/>
              <a:t>Guidelines in Oldest Old</a:t>
            </a:r>
          </a:p>
        </p:txBody>
      </p:sp>
      <p:sp>
        <p:nvSpPr>
          <p:cNvPr id="17414" name="Text Box 7"/>
          <p:cNvSpPr txBox="1">
            <a:spLocks noChangeArrowheads="1"/>
          </p:cNvSpPr>
          <p:nvPr/>
        </p:nvSpPr>
        <p:spPr bwMode="auto">
          <a:xfrm>
            <a:off x="479851" y="6332636"/>
            <a:ext cx="115572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dirty="0"/>
              <a:t>Hochberg, JBMR 2005;20:971-6; Boonen, JAGS 2006;54:782-9; Age Ageing. 2022 Apr 1;51(4):afac044.</a:t>
            </a:r>
            <a:endParaRPr lang="en-US" sz="1600" dirty="0"/>
          </a:p>
        </p:txBody>
      </p:sp>
      <p:graphicFrame>
        <p:nvGraphicFramePr>
          <p:cNvPr id="4" name="Diagram 3">
            <a:extLst>
              <a:ext uri="{FF2B5EF4-FFF2-40B4-BE49-F238E27FC236}">
                <a16:creationId xmlns:a16="http://schemas.microsoft.com/office/drawing/2014/main" id="{1ED3869A-611A-0B88-F619-7C7EA72B8BBF}"/>
              </a:ext>
            </a:extLst>
          </p:cNvPr>
          <p:cNvGraphicFramePr/>
          <p:nvPr>
            <p:extLst>
              <p:ext uri="{D42A27DB-BD31-4B8C-83A1-F6EECF244321}">
                <p14:modId xmlns:p14="http://schemas.microsoft.com/office/powerpoint/2010/main" val="1569525696"/>
              </p:ext>
            </p:extLst>
          </p:nvPr>
        </p:nvGraphicFramePr>
        <p:xfrm>
          <a:off x="1673782" y="793221"/>
          <a:ext cx="91694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peech Bubble: Rectangle 4">
            <a:extLst>
              <a:ext uri="{FF2B5EF4-FFF2-40B4-BE49-F238E27FC236}">
                <a16:creationId xmlns:a16="http://schemas.microsoft.com/office/drawing/2014/main" id="{33F6779A-A52F-FD56-4BA4-6DD0711706F9}"/>
              </a:ext>
            </a:extLst>
          </p:cNvPr>
          <p:cNvSpPr/>
          <p:nvPr/>
        </p:nvSpPr>
        <p:spPr bwMode="auto">
          <a:xfrm>
            <a:off x="10210800" y="113554"/>
            <a:ext cx="1828800" cy="990601"/>
          </a:xfrm>
          <a:prstGeom prst="wedgeRectCallout">
            <a:avLst>
              <a:gd name="adj1" fmla="val -52081"/>
              <a:gd name="adj2" fmla="val 77690"/>
            </a:avLst>
          </a:prstGeom>
          <a:solidFill>
            <a:schemeClr val="accent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solidFill>
                  <a:schemeClr val="tx1"/>
                </a:solidFill>
                <a:latin typeface="Arial" charset="0"/>
                <a:ea typeface="ヒラギノ角ゴ Pro W3" pitchFamily="1" charset="-128"/>
              </a:rPr>
              <a:t>Limited evidence in old and frail</a:t>
            </a:r>
          </a:p>
        </p:txBody>
      </p:sp>
    </p:spTree>
    <p:extLst>
      <p:ext uri="{BB962C8B-B14F-4D97-AF65-F5344CB8AC3E}">
        <p14:creationId xmlns:p14="http://schemas.microsoft.com/office/powerpoint/2010/main" val="1086095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FCF238-643F-49EC-AA89-F8E8650DB07F}"/>
              </a:ext>
            </a:extLst>
          </p:cNvPr>
          <p:cNvPicPr>
            <a:picLocks noChangeAspect="1"/>
          </p:cNvPicPr>
          <p:nvPr/>
        </p:nvPicPr>
        <p:blipFill>
          <a:blip r:embed="rId3"/>
          <a:srcRect b="3605"/>
          <a:stretch>
            <a:fillRect/>
          </a:stretch>
        </p:blipFill>
        <p:spPr>
          <a:xfrm>
            <a:off x="1603342" y="990600"/>
            <a:ext cx="8305800" cy="5686425"/>
          </a:xfrm>
          <a:prstGeom prst="rect">
            <a:avLst/>
          </a:prstGeom>
        </p:spPr>
      </p:pic>
      <p:sp>
        <p:nvSpPr>
          <p:cNvPr id="2" name="TextBox 1">
            <a:extLst>
              <a:ext uri="{FF2B5EF4-FFF2-40B4-BE49-F238E27FC236}">
                <a16:creationId xmlns:a16="http://schemas.microsoft.com/office/drawing/2014/main" id="{B8F7DC60-71AE-4BA2-A0FB-47F4326D23D4}"/>
              </a:ext>
            </a:extLst>
          </p:cNvPr>
          <p:cNvSpPr txBox="1"/>
          <p:nvPr/>
        </p:nvSpPr>
        <p:spPr>
          <a:xfrm>
            <a:off x="2209800" y="1216968"/>
            <a:ext cx="3048000" cy="307777"/>
          </a:xfrm>
          <a:prstGeom prst="rect">
            <a:avLst/>
          </a:prstGeom>
          <a:noFill/>
        </p:spPr>
        <p:txBody>
          <a:bodyPr wrap="square" rtlCol="0">
            <a:spAutoFit/>
          </a:bodyPr>
          <a:lstStyle/>
          <a:p>
            <a:r>
              <a:rPr lang="en-US" dirty="0"/>
              <a:t>ePrognosis.com</a:t>
            </a:r>
          </a:p>
        </p:txBody>
      </p:sp>
      <p:sp>
        <p:nvSpPr>
          <p:cNvPr id="3" name="Text Placeholder 2">
            <a:extLst>
              <a:ext uri="{FF2B5EF4-FFF2-40B4-BE49-F238E27FC236}">
                <a16:creationId xmlns:a16="http://schemas.microsoft.com/office/drawing/2014/main" id="{B1BD53AC-AE4E-0168-29AD-540F4F54DA22}"/>
              </a:ext>
            </a:extLst>
          </p:cNvPr>
          <p:cNvSpPr>
            <a:spLocks noGrp="1"/>
          </p:cNvSpPr>
          <p:nvPr>
            <p:ph type="body" sz="quarter" idx="10"/>
          </p:nvPr>
        </p:nvSpPr>
        <p:spPr/>
        <p:txBody>
          <a:bodyPr/>
          <a:lstStyle/>
          <a:p>
            <a:r>
              <a:rPr lang="en-US" dirty="0"/>
              <a:t>Prevention vs. Life Expectancy</a:t>
            </a:r>
          </a:p>
        </p:txBody>
      </p:sp>
      <p:sp>
        <p:nvSpPr>
          <p:cNvPr id="6" name="Speech Bubble: Rectangle 5">
            <a:extLst>
              <a:ext uri="{FF2B5EF4-FFF2-40B4-BE49-F238E27FC236}">
                <a16:creationId xmlns:a16="http://schemas.microsoft.com/office/drawing/2014/main" id="{969E5411-D61F-E9E3-10AD-019C70481ECC}"/>
              </a:ext>
            </a:extLst>
          </p:cNvPr>
          <p:cNvSpPr/>
          <p:nvPr/>
        </p:nvSpPr>
        <p:spPr bwMode="auto">
          <a:xfrm>
            <a:off x="10341991" y="80497"/>
            <a:ext cx="1724319" cy="1023287"/>
          </a:xfrm>
          <a:prstGeom prst="wedgeRectCallout">
            <a:avLst>
              <a:gd name="adj1" fmla="val -52081"/>
              <a:gd name="adj2" fmla="val 7769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t>Won’t live long enough to benefit</a:t>
            </a:r>
            <a:r>
              <a:rPr lang="en-US" sz="2000" dirty="0">
                <a:solidFill>
                  <a:schemeClr val="tx1"/>
                </a:solidFill>
                <a:latin typeface="Arial" charset="0"/>
                <a:ea typeface="ヒラギノ角ゴ Pro W3" pitchFamily="1" charset="-128"/>
              </a:rPr>
              <a:t> </a:t>
            </a:r>
          </a:p>
        </p:txBody>
      </p:sp>
    </p:spTree>
    <p:extLst>
      <p:ext uri="{BB962C8B-B14F-4D97-AF65-F5344CB8AC3E}">
        <p14:creationId xmlns:p14="http://schemas.microsoft.com/office/powerpoint/2010/main" val="370623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7B200AA-3EE8-4B02-9678-6F240749BA9C}"/>
              </a:ext>
            </a:extLst>
          </p:cNvPr>
          <p:cNvSpPr>
            <a:spLocks noGrp="1"/>
          </p:cNvSpPr>
          <p:nvPr>
            <p:ph type="body" sz="quarter" idx="11"/>
          </p:nvPr>
        </p:nvSpPr>
        <p:spPr>
          <a:xfrm>
            <a:off x="228600" y="2834909"/>
            <a:ext cx="7533861" cy="2890029"/>
          </a:xfrm>
        </p:spPr>
        <p:txBody>
          <a:bodyPr>
            <a:noAutofit/>
          </a:bodyPr>
          <a:lstStyle/>
          <a:p>
            <a:r>
              <a:rPr lang="en-US" sz="2800" dirty="0"/>
              <a:t>Cathleen Colón-Emeric, MD, MHS</a:t>
            </a:r>
          </a:p>
          <a:p>
            <a:r>
              <a:rPr lang="en-US" sz="2800" dirty="0"/>
              <a:t>Chief Division of Geriatrics and Palliative Care</a:t>
            </a:r>
          </a:p>
          <a:p>
            <a:r>
              <a:rPr lang="en-US" sz="2800" dirty="0"/>
              <a:t>Duke University School of Medicine</a:t>
            </a:r>
          </a:p>
          <a:p>
            <a:endParaRPr lang="en-US" sz="2800" dirty="0"/>
          </a:p>
          <a:p>
            <a:endParaRPr lang="en-US" sz="2800" dirty="0"/>
          </a:p>
        </p:txBody>
      </p:sp>
      <p:sp>
        <p:nvSpPr>
          <p:cNvPr id="5" name="Title 4">
            <a:extLst>
              <a:ext uri="{FF2B5EF4-FFF2-40B4-BE49-F238E27FC236}">
                <a16:creationId xmlns:a16="http://schemas.microsoft.com/office/drawing/2014/main" id="{0A3D326F-E3AA-48ED-9C49-4A43490893CC}"/>
              </a:ext>
            </a:extLst>
          </p:cNvPr>
          <p:cNvSpPr>
            <a:spLocks noGrp="1"/>
          </p:cNvSpPr>
          <p:nvPr>
            <p:ph type="title"/>
          </p:nvPr>
        </p:nvSpPr>
        <p:spPr>
          <a:xfrm>
            <a:off x="228600" y="1828798"/>
            <a:ext cx="8686800" cy="914400"/>
          </a:xfrm>
        </p:spPr>
        <p:txBody>
          <a:bodyPr>
            <a:normAutofit/>
          </a:bodyPr>
          <a:lstStyle/>
          <a:p>
            <a:r>
              <a:rPr lang="en-US" sz="3600" dirty="0"/>
              <a:t>Too Old to Treat?</a:t>
            </a:r>
          </a:p>
        </p:txBody>
      </p:sp>
    </p:spTree>
    <p:extLst>
      <p:ext uri="{BB962C8B-B14F-4D97-AF65-F5344CB8AC3E}">
        <p14:creationId xmlns:p14="http://schemas.microsoft.com/office/powerpoint/2010/main" val="3056025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9F4BEA-3920-008C-052C-64314670D7B0}"/>
              </a:ext>
            </a:extLst>
          </p:cNvPr>
          <p:cNvSpPr>
            <a:spLocks noGrp="1"/>
          </p:cNvSpPr>
          <p:nvPr>
            <p:ph type="body" sz="quarter" idx="10"/>
          </p:nvPr>
        </p:nvSpPr>
        <p:spPr/>
        <p:txBody>
          <a:bodyPr/>
          <a:lstStyle/>
          <a:p>
            <a:r>
              <a:rPr lang="en-US" dirty="0"/>
              <a:t>Lag Time to Benefit</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631934028"/>
              </p:ext>
            </p:extLst>
          </p:nvPr>
        </p:nvGraphicFramePr>
        <p:xfrm>
          <a:off x="0" y="1981200"/>
          <a:ext cx="691515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6" name="Speech Bubble: Rectangle 5">
            <a:extLst>
              <a:ext uri="{FF2B5EF4-FFF2-40B4-BE49-F238E27FC236}">
                <a16:creationId xmlns:a16="http://schemas.microsoft.com/office/drawing/2014/main" id="{79A8DE38-A06B-0BFB-5CF8-E54CA69A7641}"/>
              </a:ext>
            </a:extLst>
          </p:cNvPr>
          <p:cNvSpPr/>
          <p:nvPr/>
        </p:nvSpPr>
        <p:spPr bwMode="auto">
          <a:xfrm>
            <a:off x="10341991" y="80497"/>
            <a:ext cx="1724319" cy="1023287"/>
          </a:xfrm>
          <a:prstGeom prst="wedgeRectCallout">
            <a:avLst>
              <a:gd name="adj1" fmla="val -52081"/>
              <a:gd name="adj2" fmla="val 7769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t>Won’t live long enough to benefit</a:t>
            </a:r>
            <a:r>
              <a:rPr lang="en-US" sz="2000" dirty="0">
                <a:solidFill>
                  <a:schemeClr val="tx1"/>
                </a:solidFill>
                <a:latin typeface="Arial" charset="0"/>
                <a:ea typeface="ヒラギノ角ゴ Pro W3" pitchFamily="1" charset="-128"/>
              </a:rPr>
              <a:t> </a:t>
            </a:r>
          </a:p>
        </p:txBody>
      </p:sp>
      <p:sp>
        <p:nvSpPr>
          <p:cNvPr id="7" name="TextBox 6">
            <a:extLst>
              <a:ext uri="{FF2B5EF4-FFF2-40B4-BE49-F238E27FC236}">
                <a16:creationId xmlns:a16="http://schemas.microsoft.com/office/drawing/2014/main" id="{E7390D11-F071-1EE3-6E49-67870D34812D}"/>
              </a:ext>
            </a:extLst>
          </p:cNvPr>
          <p:cNvSpPr txBox="1"/>
          <p:nvPr/>
        </p:nvSpPr>
        <p:spPr>
          <a:xfrm>
            <a:off x="2333625" y="6467475"/>
            <a:ext cx="8096250" cy="307777"/>
          </a:xfrm>
          <a:prstGeom prst="rect">
            <a:avLst/>
          </a:prstGeom>
          <a:noFill/>
        </p:spPr>
        <p:txBody>
          <a:bodyPr wrap="square" rtlCol="0">
            <a:spAutoFit/>
          </a:bodyPr>
          <a:lstStyle/>
          <a:p>
            <a:r>
              <a:rPr lang="en-US" dirty="0"/>
              <a:t>JAMA Internal Medicine 2022;182;(1):33-41. doi:10.1001/jamainternmed.2021.6745</a:t>
            </a:r>
          </a:p>
        </p:txBody>
      </p:sp>
      <p:sp>
        <p:nvSpPr>
          <p:cNvPr id="8" name="TextBox 7">
            <a:extLst>
              <a:ext uri="{FF2B5EF4-FFF2-40B4-BE49-F238E27FC236}">
                <a16:creationId xmlns:a16="http://schemas.microsoft.com/office/drawing/2014/main" id="{8BEE73F3-6F9B-A9FE-6CFB-1980C64B1A6E}"/>
              </a:ext>
            </a:extLst>
          </p:cNvPr>
          <p:cNvSpPr txBox="1"/>
          <p:nvPr/>
        </p:nvSpPr>
        <p:spPr>
          <a:xfrm>
            <a:off x="6694210" y="1609725"/>
            <a:ext cx="5219700" cy="3785652"/>
          </a:xfrm>
          <a:prstGeom prst="rect">
            <a:avLst/>
          </a:prstGeom>
          <a:noFill/>
          <a:ln>
            <a:solidFill>
              <a:schemeClr val="accent1"/>
            </a:solidFill>
          </a:ln>
        </p:spPr>
        <p:txBody>
          <a:bodyPr wrap="square" rtlCol="0">
            <a:spAutoFit/>
          </a:bodyPr>
          <a:lstStyle/>
          <a:p>
            <a:r>
              <a:rPr lang="en-US" sz="2000" b="1" dirty="0"/>
              <a:t>Meta-analysis 10 RCTs Bisphosphonates</a:t>
            </a:r>
          </a:p>
          <a:p>
            <a:endParaRPr lang="en-US" sz="2000" dirty="0"/>
          </a:p>
          <a:p>
            <a:r>
              <a:rPr lang="en-US" sz="2000" dirty="0"/>
              <a:t>To prevent 1 additional </a:t>
            </a:r>
            <a:r>
              <a:rPr lang="en-US" sz="2000" b="1" dirty="0"/>
              <a:t>non-vertebral fracture</a:t>
            </a:r>
          </a:p>
          <a:p>
            <a:pPr marL="285750" indent="-285750">
              <a:buFont typeface="Wingdings" panose="05000000000000000000" pitchFamily="2" charset="2"/>
              <a:buChar char="v"/>
            </a:pPr>
            <a:r>
              <a:rPr lang="en-US" sz="2000" dirty="0"/>
              <a:t>100 women take for 12.4 months</a:t>
            </a:r>
          </a:p>
          <a:p>
            <a:pPr marL="285750" indent="-285750">
              <a:buFont typeface="Wingdings" panose="05000000000000000000" pitchFamily="2" charset="2"/>
              <a:buChar char="v"/>
            </a:pPr>
            <a:endParaRPr lang="en-US" sz="2000" dirty="0"/>
          </a:p>
          <a:p>
            <a:r>
              <a:rPr lang="en-US" sz="2000" dirty="0"/>
              <a:t>To </a:t>
            </a:r>
            <a:r>
              <a:rPr lang="en-US" sz="2000" dirty="0" err="1"/>
              <a:t>revent</a:t>
            </a:r>
            <a:r>
              <a:rPr lang="en-US" sz="2000" dirty="0"/>
              <a:t> 1 additional </a:t>
            </a:r>
            <a:r>
              <a:rPr lang="en-US" sz="2000" b="1" dirty="0"/>
              <a:t>hip fracture</a:t>
            </a:r>
          </a:p>
          <a:p>
            <a:pPr marL="285750" indent="-285750">
              <a:buFont typeface="Wingdings" panose="05000000000000000000" pitchFamily="2" charset="2"/>
              <a:buChar char="v"/>
            </a:pPr>
            <a:r>
              <a:rPr lang="en-US" sz="2000" dirty="0"/>
              <a:t>200 women take for 20.3 months</a:t>
            </a:r>
          </a:p>
          <a:p>
            <a:pPr marL="285750" indent="-285750">
              <a:buFont typeface="Wingdings" panose="05000000000000000000" pitchFamily="2" charset="2"/>
              <a:buChar char="v"/>
            </a:pPr>
            <a:endParaRPr lang="en-US" sz="2000" dirty="0"/>
          </a:p>
          <a:p>
            <a:r>
              <a:rPr lang="en-US" sz="2000" dirty="0"/>
              <a:t>Prevent 1 additional </a:t>
            </a:r>
            <a:r>
              <a:rPr lang="en-US" sz="2000" b="1" dirty="0"/>
              <a:t>vertebral fracture</a:t>
            </a:r>
          </a:p>
          <a:p>
            <a:pPr marL="285750" indent="-285750">
              <a:buFont typeface="Wingdings" panose="05000000000000000000" pitchFamily="2" charset="2"/>
              <a:buChar char="v"/>
            </a:pPr>
            <a:r>
              <a:rPr lang="en-US" sz="2000" dirty="0"/>
              <a:t>200 women take for 12.1 months</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152765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435E5C9-3767-6EF6-782E-698E66C1EFB5}"/>
              </a:ext>
            </a:extLst>
          </p:cNvPr>
          <p:cNvSpPr>
            <a:spLocks noGrp="1"/>
          </p:cNvSpPr>
          <p:nvPr>
            <p:ph type="body" sz="quarter" idx="10"/>
          </p:nvPr>
        </p:nvSpPr>
        <p:spPr/>
        <p:txBody>
          <a:bodyPr/>
          <a:lstStyle/>
          <a:p>
            <a:r>
              <a:rPr lang="en-US" sz="4000" dirty="0"/>
              <a:t>Remaining Years of Life Expectancy</a:t>
            </a:r>
            <a:endParaRPr lang="en-US" dirty="0"/>
          </a:p>
        </p:txBody>
      </p:sp>
      <p:sp>
        <p:nvSpPr>
          <p:cNvPr id="7" name="Text Placeholder 6">
            <a:extLst>
              <a:ext uri="{FF2B5EF4-FFF2-40B4-BE49-F238E27FC236}">
                <a16:creationId xmlns:a16="http://schemas.microsoft.com/office/drawing/2014/main" id="{58840289-EEB1-FBE0-2032-A4E34F87EFD4}"/>
              </a:ext>
            </a:extLst>
          </p:cNvPr>
          <p:cNvSpPr>
            <a:spLocks noGrp="1"/>
          </p:cNvSpPr>
          <p:nvPr>
            <p:ph type="body" sz="quarter" idx="11"/>
          </p:nvPr>
        </p:nvSpPr>
        <p:spPr/>
        <p:txBody>
          <a:bodyPr/>
          <a:lstStyle/>
          <a:p>
            <a:endParaRPr lang="en-US"/>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027852760"/>
              </p:ext>
            </p:extLst>
          </p:nvPr>
        </p:nvGraphicFramePr>
        <p:xfrm>
          <a:off x="1505218" y="1403795"/>
          <a:ext cx="9181563" cy="4456973"/>
        </p:xfrm>
        <a:graphic>
          <a:graphicData uri="http://schemas.openxmlformats.org/drawingml/2006/table">
            <a:tbl>
              <a:tblPr>
                <a:tableStyleId>{D7AC3CCA-C797-4891-BE02-D94E43425B78}</a:tableStyleId>
              </a:tblPr>
              <a:tblGrid>
                <a:gridCol w="1309199">
                  <a:extLst>
                    <a:ext uri="{9D8B030D-6E8A-4147-A177-3AD203B41FA5}">
                      <a16:colId xmlns:a16="http://schemas.microsoft.com/office/drawing/2014/main" val="20000"/>
                    </a:ext>
                  </a:extLst>
                </a:gridCol>
                <a:gridCol w="1309199">
                  <a:extLst>
                    <a:ext uri="{9D8B030D-6E8A-4147-A177-3AD203B41FA5}">
                      <a16:colId xmlns:a16="http://schemas.microsoft.com/office/drawing/2014/main" val="20001"/>
                    </a:ext>
                  </a:extLst>
                </a:gridCol>
                <a:gridCol w="1309199">
                  <a:extLst>
                    <a:ext uri="{9D8B030D-6E8A-4147-A177-3AD203B41FA5}">
                      <a16:colId xmlns:a16="http://schemas.microsoft.com/office/drawing/2014/main" val="20002"/>
                    </a:ext>
                  </a:extLst>
                </a:gridCol>
                <a:gridCol w="1309199">
                  <a:extLst>
                    <a:ext uri="{9D8B030D-6E8A-4147-A177-3AD203B41FA5}">
                      <a16:colId xmlns:a16="http://schemas.microsoft.com/office/drawing/2014/main" val="20003"/>
                    </a:ext>
                  </a:extLst>
                </a:gridCol>
                <a:gridCol w="1309199">
                  <a:extLst>
                    <a:ext uri="{9D8B030D-6E8A-4147-A177-3AD203B41FA5}">
                      <a16:colId xmlns:a16="http://schemas.microsoft.com/office/drawing/2014/main" val="20004"/>
                    </a:ext>
                  </a:extLst>
                </a:gridCol>
                <a:gridCol w="1309199">
                  <a:extLst>
                    <a:ext uri="{9D8B030D-6E8A-4147-A177-3AD203B41FA5}">
                      <a16:colId xmlns:a16="http://schemas.microsoft.com/office/drawing/2014/main" val="20005"/>
                    </a:ext>
                  </a:extLst>
                </a:gridCol>
                <a:gridCol w="1326369">
                  <a:extLst>
                    <a:ext uri="{9D8B030D-6E8A-4147-A177-3AD203B41FA5}">
                      <a16:colId xmlns:a16="http://schemas.microsoft.com/office/drawing/2014/main" val="20006"/>
                    </a:ext>
                  </a:extLst>
                </a:gridCol>
              </a:tblGrid>
              <a:tr h="805240">
                <a:tc>
                  <a:txBody>
                    <a:bodyPr/>
                    <a:lstStyle/>
                    <a:p>
                      <a:pPr marL="0" marR="0">
                        <a:lnSpc>
                          <a:spcPct val="115000"/>
                        </a:lnSpc>
                        <a:spcBef>
                          <a:spcPts val="0"/>
                        </a:spcBef>
                        <a:spcAft>
                          <a:spcPts val="0"/>
                        </a:spcAft>
                      </a:pPr>
                      <a:r>
                        <a:rPr lang="en-AU" sz="2400" dirty="0">
                          <a:effectLst/>
                        </a:rPr>
                        <a:t>Age (</a:t>
                      </a:r>
                      <a:r>
                        <a:rPr lang="en-AU" sz="2400" dirty="0" err="1">
                          <a:effectLst/>
                        </a:rPr>
                        <a:t>yrs</a:t>
                      </a:r>
                      <a:r>
                        <a:rPr lang="en-AU" sz="2400" dirty="0">
                          <a:effectLst/>
                        </a:rPr>
                        <a:t>)</a:t>
                      </a:r>
                      <a:endParaRPr lang="en-US" sz="2400" b="1" dirty="0">
                        <a:effectLst/>
                        <a:latin typeface="Calibri"/>
                        <a:ea typeface="Calibri"/>
                        <a:cs typeface="Times New Roman"/>
                      </a:endParaRPr>
                    </a:p>
                  </a:txBody>
                  <a:tcPr marL="68580" marR="68580" marT="0" marB="0" anchor="b"/>
                </a:tc>
                <a:tc gridSpan="2">
                  <a:txBody>
                    <a:bodyPr/>
                    <a:lstStyle/>
                    <a:p>
                      <a:pPr marL="0" marR="0">
                        <a:lnSpc>
                          <a:spcPct val="115000"/>
                        </a:lnSpc>
                        <a:spcBef>
                          <a:spcPts val="0"/>
                        </a:spcBef>
                        <a:spcAft>
                          <a:spcPts val="0"/>
                        </a:spcAft>
                      </a:pPr>
                      <a:r>
                        <a:rPr lang="en-AU" sz="2400" dirty="0">
                          <a:effectLst/>
                        </a:rPr>
                        <a:t>75</a:t>
                      </a:r>
                      <a:r>
                        <a:rPr lang="en-AU" sz="2400" baseline="30000" dirty="0">
                          <a:effectLst/>
                        </a:rPr>
                        <a:t>th</a:t>
                      </a:r>
                      <a:r>
                        <a:rPr lang="en-AU" sz="2400" dirty="0">
                          <a:effectLst/>
                        </a:rPr>
                        <a:t> percentile </a:t>
                      </a:r>
                      <a:endParaRPr lang="en-US" sz="2400" dirty="0">
                        <a:effectLst/>
                      </a:endParaRPr>
                    </a:p>
                    <a:p>
                      <a:pPr marL="0" marR="0">
                        <a:lnSpc>
                          <a:spcPct val="115000"/>
                        </a:lnSpc>
                        <a:spcBef>
                          <a:spcPts val="0"/>
                        </a:spcBef>
                        <a:spcAft>
                          <a:spcPts val="0"/>
                        </a:spcAft>
                      </a:pPr>
                      <a:r>
                        <a:rPr lang="en-AU" sz="2400" dirty="0">
                          <a:effectLst/>
                        </a:rPr>
                        <a:t>Women     Men</a:t>
                      </a:r>
                      <a:endParaRPr lang="en-US" sz="2400" dirty="0">
                        <a:effectLst/>
                        <a:latin typeface="Calibri"/>
                        <a:ea typeface="Calibri"/>
                        <a:cs typeface="Times New Roman"/>
                      </a:endParaRPr>
                    </a:p>
                  </a:txBody>
                  <a:tcPr marL="68580" marR="68580" marT="0" marB="0" anchor="b"/>
                </a:tc>
                <a:tc hMerge="1">
                  <a:txBody>
                    <a:bodyPr/>
                    <a:lstStyle/>
                    <a:p>
                      <a:endParaRPr lang="en-US"/>
                    </a:p>
                  </a:txBody>
                  <a:tcPr/>
                </a:tc>
                <a:tc gridSpan="2">
                  <a:txBody>
                    <a:bodyPr/>
                    <a:lstStyle/>
                    <a:p>
                      <a:pPr marL="0" marR="0">
                        <a:lnSpc>
                          <a:spcPct val="115000"/>
                        </a:lnSpc>
                        <a:spcBef>
                          <a:spcPts val="0"/>
                        </a:spcBef>
                        <a:spcAft>
                          <a:spcPts val="0"/>
                        </a:spcAft>
                      </a:pPr>
                      <a:r>
                        <a:rPr lang="en-AU" sz="2400" dirty="0">
                          <a:effectLst/>
                        </a:rPr>
                        <a:t>50</a:t>
                      </a:r>
                      <a:r>
                        <a:rPr lang="en-AU" sz="2400" baseline="30000" dirty="0">
                          <a:effectLst/>
                        </a:rPr>
                        <a:t>th</a:t>
                      </a:r>
                      <a:r>
                        <a:rPr lang="en-AU" sz="2400" dirty="0">
                          <a:effectLst/>
                        </a:rPr>
                        <a:t> percentile </a:t>
                      </a:r>
                      <a:endParaRPr lang="en-US" sz="2400" dirty="0">
                        <a:effectLst/>
                      </a:endParaRPr>
                    </a:p>
                    <a:p>
                      <a:pPr marL="0" marR="0">
                        <a:lnSpc>
                          <a:spcPct val="115000"/>
                        </a:lnSpc>
                        <a:spcBef>
                          <a:spcPts val="0"/>
                        </a:spcBef>
                        <a:spcAft>
                          <a:spcPts val="0"/>
                        </a:spcAft>
                      </a:pPr>
                      <a:r>
                        <a:rPr lang="en-AU" sz="2400" dirty="0">
                          <a:effectLst/>
                        </a:rPr>
                        <a:t>Women      Men</a:t>
                      </a:r>
                      <a:endParaRPr lang="en-US" sz="2400" dirty="0">
                        <a:effectLst/>
                        <a:latin typeface="Calibri"/>
                        <a:ea typeface="Calibri"/>
                        <a:cs typeface="Times New Roman"/>
                      </a:endParaRPr>
                    </a:p>
                  </a:txBody>
                  <a:tcPr marL="68580" marR="68580" marT="0" marB="0" anchor="b"/>
                </a:tc>
                <a:tc hMerge="1">
                  <a:txBody>
                    <a:bodyPr/>
                    <a:lstStyle/>
                    <a:p>
                      <a:endParaRPr lang="en-US"/>
                    </a:p>
                  </a:txBody>
                  <a:tcPr/>
                </a:tc>
                <a:tc gridSpan="2">
                  <a:txBody>
                    <a:bodyPr/>
                    <a:lstStyle/>
                    <a:p>
                      <a:pPr marL="0" marR="0">
                        <a:lnSpc>
                          <a:spcPct val="115000"/>
                        </a:lnSpc>
                        <a:spcBef>
                          <a:spcPts val="0"/>
                        </a:spcBef>
                        <a:spcAft>
                          <a:spcPts val="0"/>
                        </a:spcAft>
                      </a:pPr>
                      <a:r>
                        <a:rPr lang="en-AU" sz="2400" dirty="0">
                          <a:effectLst/>
                        </a:rPr>
                        <a:t>25</a:t>
                      </a:r>
                      <a:r>
                        <a:rPr lang="en-AU" sz="2400" baseline="30000" dirty="0">
                          <a:effectLst/>
                        </a:rPr>
                        <a:t>th</a:t>
                      </a:r>
                      <a:r>
                        <a:rPr lang="en-AU" sz="2400" dirty="0">
                          <a:effectLst/>
                        </a:rPr>
                        <a:t> percentile </a:t>
                      </a:r>
                      <a:endParaRPr lang="en-US" sz="2400" dirty="0">
                        <a:effectLst/>
                      </a:endParaRPr>
                    </a:p>
                    <a:p>
                      <a:pPr marL="0" marR="0">
                        <a:lnSpc>
                          <a:spcPct val="115000"/>
                        </a:lnSpc>
                        <a:spcBef>
                          <a:spcPts val="0"/>
                        </a:spcBef>
                        <a:spcAft>
                          <a:spcPts val="0"/>
                        </a:spcAft>
                      </a:pPr>
                      <a:r>
                        <a:rPr lang="en-AU" sz="2400" dirty="0">
                          <a:effectLst/>
                        </a:rPr>
                        <a:t>Women      Men</a:t>
                      </a:r>
                      <a:endParaRPr lang="en-US" sz="2400" dirty="0">
                        <a:effectLst/>
                        <a:latin typeface="Calibri"/>
                        <a:ea typeface="Calibri"/>
                        <a:cs typeface="Times New Roman"/>
                      </a:endParaRPr>
                    </a:p>
                  </a:txBody>
                  <a:tcPr marL="68580" marR="68580" marT="0" marB="0" anchor="b"/>
                </a:tc>
                <a:tc hMerge="1">
                  <a:txBody>
                    <a:bodyPr/>
                    <a:lstStyle/>
                    <a:p>
                      <a:endParaRPr lang="en-US"/>
                    </a:p>
                  </a:txBody>
                  <a:tcPr/>
                </a:tc>
                <a:extLst>
                  <a:ext uri="{0D108BD9-81ED-4DB2-BD59-A6C34878D82A}">
                    <a16:rowId xmlns:a16="http://schemas.microsoft.com/office/drawing/2014/main" val="10000"/>
                  </a:ext>
                </a:extLst>
              </a:tr>
              <a:tr h="653528">
                <a:tc>
                  <a:txBody>
                    <a:bodyPr/>
                    <a:lstStyle/>
                    <a:p>
                      <a:pPr marL="0" marR="0">
                        <a:lnSpc>
                          <a:spcPct val="115000"/>
                        </a:lnSpc>
                        <a:spcBef>
                          <a:spcPts val="0"/>
                        </a:spcBef>
                        <a:spcAft>
                          <a:spcPts val="0"/>
                        </a:spcAft>
                      </a:pPr>
                      <a:r>
                        <a:rPr lang="en-AU" sz="2400" dirty="0">
                          <a:effectLst/>
                        </a:rPr>
                        <a:t>70</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22.2</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18.0</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16.2</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12.4</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10.1</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6.7</a:t>
                      </a:r>
                      <a:endParaRPr lang="en-US" sz="2400">
                        <a:effectLst/>
                        <a:latin typeface="Calibri"/>
                        <a:ea typeface="Calibri"/>
                        <a:cs typeface="Times New Roman"/>
                      </a:endParaRPr>
                    </a:p>
                  </a:txBody>
                  <a:tcPr marL="68580" marR="68580" marT="0" marB="0" anchor="b"/>
                </a:tc>
                <a:extLst>
                  <a:ext uri="{0D108BD9-81ED-4DB2-BD59-A6C34878D82A}">
                    <a16:rowId xmlns:a16="http://schemas.microsoft.com/office/drawing/2014/main" val="10001"/>
                  </a:ext>
                </a:extLst>
              </a:tr>
              <a:tr h="742075">
                <a:tc>
                  <a:txBody>
                    <a:bodyPr/>
                    <a:lstStyle/>
                    <a:p>
                      <a:pPr marL="0" marR="0">
                        <a:lnSpc>
                          <a:spcPct val="115000"/>
                        </a:lnSpc>
                        <a:spcBef>
                          <a:spcPts val="0"/>
                        </a:spcBef>
                        <a:spcAft>
                          <a:spcPts val="0"/>
                        </a:spcAft>
                      </a:pPr>
                      <a:r>
                        <a:rPr lang="en-AU" sz="2400">
                          <a:effectLst/>
                        </a:rPr>
                        <a:t>75 </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17.9</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14.2</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12.8</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9.3</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7.2</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4.9</a:t>
                      </a:r>
                      <a:endParaRPr lang="en-US" sz="24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2"/>
                  </a:ext>
                </a:extLst>
              </a:tr>
              <a:tr h="756133">
                <a:tc>
                  <a:txBody>
                    <a:bodyPr/>
                    <a:lstStyle/>
                    <a:p>
                      <a:pPr marL="0" marR="0">
                        <a:lnSpc>
                          <a:spcPct val="115000"/>
                        </a:lnSpc>
                        <a:spcBef>
                          <a:spcPts val="0"/>
                        </a:spcBef>
                        <a:spcAft>
                          <a:spcPts val="0"/>
                        </a:spcAft>
                      </a:pPr>
                      <a:r>
                        <a:rPr lang="en-AU" sz="2400">
                          <a:effectLst/>
                        </a:rPr>
                        <a:t>80</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13.9</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10.8</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9.7</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6.7</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4.9</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3.3</a:t>
                      </a:r>
                      <a:endParaRPr lang="en-US" sz="24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3"/>
                  </a:ext>
                </a:extLst>
              </a:tr>
              <a:tr h="685800">
                <a:tc>
                  <a:txBody>
                    <a:bodyPr/>
                    <a:lstStyle/>
                    <a:p>
                      <a:pPr marL="0" marR="0">
                        <a:lnSpc>
                          <a:spcPct val="115000"/>
                        </a:lnSpc>
                        <a:spcBef>
                          <a:spcPts val="0"/>
                        </a:spcBef>
                        <a:spcAft>
                          <a:spcPts val="0"/>
                        </a:spcAft>
                      </a:pPr>
                      <a:r>
                        <a:rPr lang="en-AU" sz="2400">
                          <a:effectLst/>
                        </a:rPr>
                        <a:t>85</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10.3</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7.9</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7.1</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4.7</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3.2</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2.2</a:t>
                      </a:r>
                      <a:endParaRPr lang="en-US" sz="24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4"/>
                  </a:ext>
                </a:extLst>
              </a:tr>
              <a:tr h="805240">
                <a:tc>
                  <a:txBody>
                    <a:bodyPr/>
                    <a:lstStyle/>
                    <a:p>
                      <a:pPr marL="0" marR="0">
                        <a:lnSpc>
                          <a:spcPct val="115000"/>
                        </a:lnSpc>
                        <a:spcBef>
                          <a:spcPts val="0"/>
                        </a:spcBef>
                        <a:spcAft>
                          <a:spcPts val="0"/>
                        </a:spcAft>
                      </a:pPr>
                      <a:r>
                        <a:rPr lang="en-AU" sz="2400" dirty="0">
                          <a:effectLst/>
                        </a:rPr>
                        <a:t>90</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7.4</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5.8</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5.1</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3.2</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2.0</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1.5</a:t>
                      </a:r>
                      <a:endParaRPr lang="en-US" sz="24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5"/>
                  </a:ext>
                </a:extLst>
              </a:tr>
            </a:tbl>
          </a:graphicData>
        </a:graphic>
      </p:graphicFrame>
      <p:sp>
        <p:nvSpPr>
          <p:cNvPr id="3" name="Rectangle 2">
            <a:extLst>
              <a:ext uri="{FF2B5EF4-FFF2-40B4-BE49-F238E27FC236}">
                <a16:creationId xmlns:a16="http://schemas.microsoft.com/office/drawing/2014/main" id="{762FB323-BC1B-44F7-96B1-E7EF92338E00}"/>
              </a:ext>
            </a:extLst>
          </p:cNvPr>
          <p:cNvSpPr/>
          <p:nvPr/>
        </p:nvSpPr>
        <p:spPr bwMode="auto">
          <a:xfrm>
            <a:off x="2825302" y="1143362"/>
            <a:ext cx="2584898" cy="5105036"/>
          </a:xfrm>
          <a:prstGeom prst="rect">
            <a:avLst/>
          </a:prstGeom>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Tx/>
            </a:pPr>
            <a:endParaRPr lang="en-US" sz="2400">
              <a:solidFill>
                <a:schemeClr val="tx1"/>
              </a:solidFill>
              <a:latin typeface="Arial" charset="0"/>
              <a:ea typeface="ヒラギノ角ゴ Pro W3" pitchFamily="1" charset="-128"/>
            </a:endParaRPr>
          </a:p>
        </p:txBody>
      </p:sp>
      <p:sp>
        <p:nvSpPr>
          <p:cNvPr id="5" name="Rectangle 4">
            <a:extLst>
              <a:ext uri="{FF2B5EF4-FFF2-40B4-BE49-F238E27FC236}">
                <a16:creationId xmlns:a16="http://schemas.microsoft.com/office/drawing/2014/main" id="{AC92AAED-FCD0-408C-B12C-F6863C51A071}"/>
              </a:ext>
            </a:extLst>
          </p:cNvPr>
          <p:cNvSpPr/>
          <p:nvPr/>
        </p:nvSpPr>
        <p:spPr bwMode="auto">
          <a:xfrm>
            <a:off x="8055991" y="997232"/>
            <a:ext cx="2788020" cy="5105036"/>
          </a:xfrm>
          <a:prstGeom prst="rect">
            <a:avLst/>
          </a:prstGeom>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Tx/>
            </a:pPr>
            <a:endParaRPr lang="en-US" sz="2400">
              <a:solidFill>
                <a:schemeClr val="tx1"/>
              </a:solidFill>
              <a:latin typeface="Arial" charset="0"/>
              <a:ea typeface="ヒラギノ角ゴ Pro W3" pitchFamily="1" charset="-128"/>
            </a:endParaRPr>
          </a:p>
        </p:txBody>
      </p:sp>
      <p:sp>
        <p:nvSpPr>
          <p:cNvPr id="8" name="Speech Bubble: Rectangle 7">
            <a:extLst>
              <a:ext uri="{FF2B5EF4-FFF2-40B4-BE49-F238E27FC236}">
                <a16:creationId xmlns:a16="http://schemas.microsoft.com/office/drawing/2014/main" id="{32F3C5FE-9668-B2AB-B9B2-111FE797CD6B}"/>
              </a:ext>
            </a:extLst>
          </p:cNvPr>
          <p:cNvSpPr/>
          <p:nvPr/>
        </p:nvSpPr>
        <p:spPr bwMode="auto">
          <a:xfrm>
            <a:off x="10341991" y="80497"/>
            <a:ext cx="1724319" cy="1023287"/>
          </a:xfrm>
          <a:prstGeom prst="wedgeRectCallout">
            <a:avLst>
              <a:gd name="adj1" fmla="val -52081"/>
              <a:gd name="adj2" fmla="val 7769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t>Won’t live long enough to benefit</a:t>
            </a:r>
            <a:r>
              <a:rPr lang="en-US" sz="2000" dirty="0">
                <a:solidFill>
                  <a:schemeClr val="tx1"/>
                </a:solidFill>
                <a:latin typeface="Arial" charset="0"/>
                <a:ea typeface="ヒラギノ角ゴ Pro W3" pitchFamily="1" charset="-128"/>
              </a:rPr>
              <a:t> </a:t>
            </a:r>
          </a:p>
        </p:txBody>
      </p:sp>
    </p:spTree>
    <p:extLst>
      <p:ext uri="{BB962C8B-B14F-4D97-AF65-F5344CB8AC3E}">
        <p14:creationId xmlns:p14="http://schemas.microsoft.com/office/powerpoint/2010/main" val="166536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BB9D313-525A-01EE-1723-AFA1162ECD62}"/>
              </a:ext>
            </a:extLst>
          </p:cNvPr>
          <p:cNvSpPr>
            <a:spLocks noGrp="1"/>
          </p:cNvSpPr>
          <p:nvPr>
            <p:ph type="body" sz="quarter" idx="10"/>
          </p:nvPr>
        </p:nvSpPr>
        <p:spPr/>
        <p:txBody>
          <a:bodyPr/>
          <a:lstStyle/>
          <a:p>
            <a:r>
              <a:rPr lang="en-US" sz="4000" dirty="0"/>
              <a:t>Our Patients</a:t>
            </a:r>
            <a:endParaRPr lang="en-US" dirty="0"/>
          </a:p>
        </p:txBody>
      </p:sp>
      <p:sp>
        <p:nvSpPr>
          <p:cNvPr id="11" name="Text Placeholder 10">
            <a:extLst>
              <a:ext uri="{FF2B5EF4-FFF2-40B4-BE49-F238E27FC236}">
                <a16:creationId xmlns:a16="http://schemas.microsoft.com/office/drawing/2014/main" id="{DB5E2A65-56FF-73AA-0EED-C40E1F90E3D7}"/>
              </a:ext>
            </a:extLst>
          </p:cNvPr>
          <p:cNvSpPr>
            <a:spLocks noGrp="1"/>
          </p:cNvSpPr>
          <p:nvPr>
            <p:ph type="body" sz="quarter" idx="11"/>
          </p:nvPr>
        </p:nvSpPr>
        <p:spPr/>
        <p:txBody>
          <a:bodyPr/>
          <a:lstStyle/>
          <a:p>
            <a:endParaRPr lang="en-US"/>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037621955"/>
              </p:ext>
            </p:extLst>
          </p:nvPr>
        </p:nvGraphicFramePr>
        <p:xfrm>
          <a:off x="1571626" y="1162051"/>
          <a:ext cx="8524880" cy="5286376"/>
        </p:xfrm>
        <a:graphic>
          <a:graphicData uri="http://schemas.openxmlformats.org/drawingml/2006/table">
            <a:tbl>
              <a:tblPr>
                <a:tableStyleId>{D7AC3CCA-C797-4891-BE02-D94E43425B78}</a:tableStyleId>
              </a:tblPr>
              <a:tblGrid>
                <a:gridCol w="1217840">
                  <a:extLst>
                    <a:ext uri="{9D8B030D-6E8A-4147-A177-3AD203B41FA5}">
                      <a16:colId xmlns:a16="http://schemas.microsoft.com/office/drawing/2014/main" val="20000"/>
                    </a:ext>
                  </a:extLst>
                </a:gridCol>
                <a:gridCol w="1217840">
                  <a:extLst>
                    <a:ext uri="{9D8B030D-6E8A-4147-A177-3AD203B41FA5}">
                      <a16:colId xmlns:a16="http://schemas.microsoft.com/office/drawing/2014/main" val="20001"/>
                    </a:ext>
                  </a:extLst>
                </a:gridCol>
                <a:gridCol w="1217840">
                  <a:extLst>
                    <a:ext uri="{9D8B030D-6E8A-4147-A177-3AD203B41FA5}">
                      <a16:colId xmlns:a16="http://schemas.microsoft.com/office/drawing/2014/main" val="20002"/>
                    </a:ext>
                  </a:extLst>
                </a:gridCol>
                <a:gridCol w="1217840">
                  <a:extLst>
                    <a:ext uri="{9D8B030D-6E8A-4147-A177-3AD203B41FA5}">
                      <a16:colId xmlns:a16="http://schemas.microsoft.com/office/drawing/2014/main" val="20003"/>
                    </a:ext>
                  </a:extLst>
                </a:gridCol>
                <a:gridCol w="1217840">
                  <a:extLst>
                    <a:ext uri="{9D8B030D-6E8A-4147-A177-3AD203B41FA5}">
                      <a16:colId xmlns:a16="http://schemas.microsoft.com/office/drawing/2014/main" val="20004"/>
                    </a:ext>
                  </a:extLst>
                </a:gridCol>
                <a:gridCol w="1217840">
                  <a:extLst>
                    <a:ext uri="{9D8B030D-6E8A-4147-A177-3AD203B41FA5}">
                      <a16:colId xmlns:a16="http://schemas.microsoft.com/office/drawing/2014/main" val="20005"/>
                    </a:ext>
                  </a:extLst>
                </a:gridCol>
                <a:gridCol w="1217840">
                  <a:extLst>
                    <a:ext uri="{9D8B030D-6E8A-4147-A177-3AD203B41FA5}">
                      <a16:colId xmlns:a16="http://schemas.microsoft.com/office/drawing/2014/main" val="20006"/>
                    </a:ext>
                  </a:extLst>
                </a:gridCol>
              </a:tblGrid>
              <a:tr h="1338308">
                <a:tc>
                  <a:txBody>
                    <a:bodyPr/>
                    <a:lstStyle/>
                    <a:p>
                      <a:pPr marL="0" marR="0">
                        <a:lnSpc>
                          <a:spcPct val="115000"/>
                        </a:lnSpc>
                        <a:spcBef>
                          <a:spcPts val="0"/>
                        </a:spcBef>
                        <a:spcAft>
                          <a:spcPts val="0"/>
                        </a:spcAft>
                      </a:pPr>
                      <a:r>
                        <a:rPr lang="en-AU" sz="2400" dirty="0">
                          <a:effectLst/>
                        </a:rPr>
                        <a:t>Age (</a:t>
                      </a:r>
                      <a:r>
                        <a:rPr lang="en-AU" sz="2400" dirty="0" err="1">
                          <a:effectLst/>
                        </a:rPr>
                        <a:t>yrs</a:t>
                      </a:r>
                      <a:r>
                        <a:rPr lang="en-AU" sz="2400" dirty="0">
                          <a:effectLst/>
                        </a:rPr>
                        <a:t>)</a:t>
                      </a:r>
                      <a:endParaRPr lang="en-US" sz="2400" b="1" dirty="0">
                        <a:effectLst/>
                        <a:latin typeface="Calibri"/>
                        <a:ea typeface="Calibri"/>
                        <a:cs typeface="Times New Roman"/>
                      </a:endParaRPr>
                    </a:p>
                  </a:txBody>
                  <a:tcPr marL="68580" marR="68580" marT="0" marB="0" anchor="b"/>
                </a:tc>
                <a:tc gridSpan="2">
                  <a:txBody>
                    <a:bodyPr/>
                    <a:lstStyle/>
                    <a:p>
                      <a:pPr marL="0" marR="0">
                        <a:lnSpc>
                          <a:spcPct val="115000"/>
                        </a:lnSpc>
                        <a:spcBef>
                          <a:spcPts val="0"/>
                        </a:spcBef>
                        <a:spcAft>
                          <a:spcPts val="0"/>
                        </a:spcAft>
                      </a:pPr>
                      <a:r>
                        <a:rPr lang="en-AU" sz="2400" dirty="0">
                          <a:effectLst/>
                        </a:rPr>
                        <a:t>75</a:t>
                      </a:r>
                      <a:r>
                        <a:rPr lang="en-AU" sz="2400" baseline="30000" dirty="0">
                          <a:effectLst/>
                        </a:rPr>
                        <a:t>th</a:t>
                      </a:r>
                      <a:r>
                        <a:rPr lang="en-AU" sz="2400" dirty="0">
                          <a:effectLst/>
                        </a:rPr>
                        <a:t> percentile </a:t>
                      </a:r>
                      <a:endParaRPr lang="en-US" sz="2400" dirty="0">
                        <a:effectLst/>
                      </a:endParaRPr>
                    </a:p>
                    <a:p>
                      <a:pPr marL="0" marR="0">
                        <a:lnSpc>
                          <a:spcPct val="115000"/>
                        </a:lnSpc>
                        <a:spcBef>
                          <a:spcPts val="0"/>
                        </a:spcBef>
                        <a:spcAft>
                          <a:spcPts val="0"/>
                        </a:spcAft>
                      </a:pPr>
                      <a:r>
                        <a:rPr lang="en-AU" sz="2400" dirty="0">
                          <a:effectLst/>
                        </a:rPr>
                        <a:t>Women     Men</a:t>
                      </a:r>
                      <a:endParaRPr lang="en-US" sz="2400" dirty="0">
                        <a:effectLst/>
                        <a:latin typeface="Calibri"/>
                        <a:ea typeface="Calibri"/>
                        <a:cs typeface="Times New Roman"/>
                      </a:endParaRPr>
                    </a:p>
                  </a:txBody>
                  <a:tcPr marL="68580" marR="68580" marT="0" marB="0" anchor="b"/>
                </a:tc>
                <a:tc hMerge="1">
                  <a:txBody>
                    <a:bodyPr/>
                    <a:lstStyle/>
                    <a:p>
                      <a:endParaRPr lang="en-US"/>
                    </a:p>
                  </a:txBody>
                  <a:tcPr/>
                </a:tc>
                <a:tc gridSpan="2">
                  <a:txBody>
                    <a:bodyPr/>
                    <a:lstStyle/>
                    <a:p>
                      <a:pPr marL="0" marR="0">
                        <a:lnSpc>
                          <a:spcPct val="115000"/>
                        </a:lnSpc>
                        <a:spcBef>
                          <a:spcPts val="0"/>
                        </a:spcBef>
                        <a:spcAft>
                          <a:spcPts val="0"/>
                        </a:spcAft>
                      </a:pPr>
                      <a:r>
                        <a:rPr lang="en-AU" sz="2400" dirty="0">
                          <a:effectLst/>
                        </a:rPr>
                        <a:t>50</a:t>
                      </a:r>
                      <a:r>
                        <a:rPr lang="en-AU" sz="2400" baseline="30000" dirty="0">
                          <a:effectLst/>
                        </a:rPr>
                        <a:t>th</a:t>
                      </a:r>
                      <a:r>
                        <a:rPr lang="en-AU" sz="2400" dirty="0">
                          <a:effectLst/>
                        </a:rPr>
                        <a:t> percentile </a:t>
                      </a:r>
                      <a:endParaRPr lang="en-US" sz="2400" dirty="0">
                        <a:effectLst/>
                      </a:endParaRPr>
                    </a:p>
                    <a:p>
                      <a:pPr marL="0" marR="0">
                        <a:lnSpc>
                          <a:spcPct val="115000"/>
                        </a:lnSpc>
                        <a:spcBef>
                          <a:spcPts val="0"/>
                        </a:spcBef>
                        <a:spcAft>
                          <a:spcPts val="0"/>
                        </a:spcAft>
                      </a:pPr>
                      <a:r>
                        <a:rPr lang="en-AU" sz="2400" dirty="0">
                          <a:effectLst/>
                        </a:rPr>
                        <a:t>Women      Men</a:t>
                      </a:r>
                      <a:endParaRPr lang="en-US" sz="2400" dirty="0">
                        <a:effectLst/>
                        <a:latin typeface="Calibri"/>
                        <a:ea typeface="Calibri"/>
                        <a:cs typeface="Times New Roman"/>
                      </a:endParaRPr>
                    </a:p>
                  </a:txBody>
                  <a:tcPr marL="68580" marR="68580" marT="0" marB="0" anchor="b"/>
                </a:tc>
                <a:tc hMerge="1">
                  <a:txBody>
                    <a:bodyPr/>
                    <a:lstStyle/>
                    <a:p>
                      <a:endParaRPr lang="en-US"/>
                    </a:p>
                  </a:txBody>
                  <a:tcPr/>
                </a:tc>
                <a:tc gridSpan="2">
                  <a:txBody>
                    <a:bodyPr/>
                    <a:lstStyle/>
                    <a:p>
                      <a:pPr marL="0" marR="0">
                        <a:lnSpc>
                          <a:spcPct val="115000"/>
                        </a:lnSpc>
                        <a:spcBef>
                          <a:spcPts val="0"/>
                        </a:spcBef>
                        <a:spcAft>
                          <a:spcPts val="0"/>
                        </a:spcAft>
                      </a:pPr>
                      <a:r>
                        <a:rPr lang="en-AU" sz="2400" dirty="0">
                          <a:effectLst/>
                        </a:rPr>
                        <a:t>25</a:t>
                      </a:r>
                      <a:r>
                        <a:rPr lang="en-AU" sz="2400" baseline="30000" dirty="0">
                          <a:effectLst/>
                        </a:rPr>
                        <a:t>th</a:t>
                      </a:r>
                      <a:r>
                        <a:rPr lang="en-AU" sz="2400" dirty="0">
                          <a:effectLst/>
                        </a:rPr>
                        <a:t> percentile </a:t>
                      </a:r>
                      <a:endParaRPr lang="en-US" sz="2400" dirty="0">
                        <a:effectLst/>
                      </a:endParaRPr>
                    </a:p>
                    <a:p>
                      <a:pPr marL="0" marR="0">
                        <a:lnSpc>
                          <a:spcPct val="115000"/>
                        </a:lnSpc>
                        <a:spcBef>
                          <a:spcPts val="0"/>
                        </a:spcBef>
                        <a:spcAft>
                          <a:spcPts val="0"/>
                        </a:spcAft>
                      </a:pPr>
                      <a:r>
                        <a:rPr lang="en-AU" sz="2400" dirty="0">
                          <a:effectLst/>
                        </a:rPr>
                        <a:t>Women      Men</a:t>
                      </a:r>
                      <a:endParaRPr lang="en-US" sz="2400" dirty="0">
                        <a:effectLst/>
                        <a:latin typeface="Calibri"/>
                        <a:ea typeface="Calibri"/>
                        <a:cs typeface="Times New Roman"/>
                      </a:endParaRPr>
                    </a:p>
                  </a:txBody>
                  <a:tcPr marL="68580" marR="68580" marT="0" marB="0" anchor="b"/>
                </a:tc>
                <a:tc hMerge="1">
                  <a:txBody>
                    <a:bodyPr/>
                    <a:lstStyle/>
                    <a:p>
                      <a:endParaRPr lang="en-US"/>
                    </a:p>
                  </a:txBody>
                  <a:tcPr/>
                </a:tc>
                <a:extLst>
                  <a:ext uri="{0D108BD9-81ED-4DB2-BD59-A6C34878D82A}">
                    <a16:rowId xmlns:a16="http://schemas.microsoft.com/office/drawing/2014/main" val="10000"/>
                  </a:ext>
                </a:extLst>
              </a:tr>
              <a:tr h="708298">
                <a:tc>
                  <a:txBody>
                    <a:bodyPr/>
                    <a:lstStyle/>
                    <a:p>
                      <a:pPr marL="0" marR="0">
                        <a:lnSpc>
                          <a:spcPct val="115000"/>
                        </a:lnSpc>
                        <a:spcBef>
                          <a:spcPts val="0"/>
                        </a:spcBef>
                        <a:spcAft>
                          <a:spcPts val="0"/>
                        </a:spcAft>
                      </a:pPr>
                      <a:r>
                        <a:rPr lang="en-AU" sz="2400" dirty="0">
                          <a:effectLst/>
                        </a:rPr>
                        <a:t>70</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22.2</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18.0</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16.2</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12.4</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10.1</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6.7</a:t>
                      </a:r>
                      <a:endParaRPr lang="en-US" sz="2400">
                        <a:effectLst/>
                        <a:latin typeface="Calibri"/>
                        <a:ea typeface="Calibri"/>
                        <a:cs typeface="Times New Roman"/>
                      </a:endParaRPr>
                    </a:p>
                  </a:txBody>
                  <a:tcPr marL="68580" marR="68580" marT="0" marB="0" anchor="b"/>
                </a:tc>
                <a:extLst>
                  <a:ext uri="{0D108BD9-81ED-4DB2-BD59-A6C34878D82A}">
                    <a16:rowId xmlns:a16="http://schemas.microsoft.com/office/drawing/2014/main" val="10001"/>
                  </a:ext>
                </a:extLst>
              </a:tr>
              <a:tr h="804267">
                <a:tc>
                  <a:txBody>
                    <a:bodyPr/>
                    <a:lstStyle/>
                    <a:p>
                      <a:pPr marL="0" marR="0">
                        <a:lnSpc>
                          <a:spcPct val="115000"/>
                        </a:lnSpc>
                        <a:spcBef>
                          <a:spcPts val="0"/>
                        </a:spcBef>
                        <a:spcAft>
                          <a:spcPts val="0"/>
                        </a:spcAft>
                      </a:pPr>
                      <a:r>
                        <a:rPr lang="en-AU" sz="2400">
                          <a:effectLst/>
                        </a:rPr>
                        <a:t>75 </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17.9</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14.2</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12.8</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9.3</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7.2</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4.9</a:t>
                      </a:r>
                      <a:endParaRPr lang="en-US" sz="24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2"/>
                  </a:ext>
                </a:extLst>
              </a:tr>
              <a:tr h="819503">
                <a:tc>
                  <a:txBody>
                    <a:bodyPr/>
                    <a:lstStyle/>
                    <a:p>
                      <a:pPr marL="0" marR="0">
                        <a:lnSpc>
                          <a:spcPct val="115000"/>
                        </a:lnSpc>
                        <a:spcBef>
                          <a:spcPts val="0"/>
                        </a:spcBef>
                        <a:spcAft>
                          <a:spcPts val="0"/>
                        </a:spcAft>
                      </a:pPr>
                      <a:r>
                        <a:rPr lang="en-AU" sz="2400">
                          <a:effectLst/>
                        </a:rPr>
                        <a:t>80</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13.9</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10.8</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9.7</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6.7</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4.9</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3.3</a:t>
                      </a:r>
                      <a:endParaRPr lang="en-US" sz="24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3"/>
                  </a:ext>
                </a:extLst>
              </a:tr>
              <a:tr h="743275">
                <a:tc>
                  <a:txBody>
                    <a:bodyPr/>
                    <a:lstStyle/>
                    <a:p>
                      <a:pPr marL="0" marR="0">
                        <a:lnSpc>
                          <a:spcPct val="115000"/>
                        </a:lnSpc>
                        <a:spcBef>
                          <a:spcPts val="0"/>
                        </a:spcBef>
                        <a:spcAft>
                          <a:spcPts val="0"/>
                        </a:spcAft>
                      </a:pPr>
                      <a:r>
                        <a:rPr lang="en-AU" sz="2400">
                          <a:effectLst/>
                        </a:rPr>
                        <a:t>85</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10.3</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7.9</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7.1</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4.7</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3.2</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2.2</a:t>
                      </a:r>
                      <a:endParaRPr lang="en-US" sz="24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4"/>
                  </a:ext>
                </a:extLst>
              </a:tr>
              <a:tr h="872725">
                <a:tc>
                  <a:txBody>
                    <a:bodyPr/>
                    <a:lstStyle/>
                    <a:p>
                      <a:pPr marL="0" marR="0">
                        <a:lnSpc>
                          <a:spcPct val="115000"/>
                        </a:lnSpc>
                        <a:spcBef>
                          <a:spcPts val="0"/>
                        </a:spcBef>
                        <a:spcAft>
                          <a:spcPts val="0"/>
                        </a:spcAft>
                      </a:pPr>
                      <a:r>
                        <a:rPr lang="en-AU" sz="2400" dirty="0">
                          <a:effectLst/>
                        </a:rPr>
                        <a:t>90</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7.4</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5.8</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5.1</a:t>
                      </a:r>
                      <a:endParaRPr lang="en-US" sz="24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3.2</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a:effectLst/>
                        </a:rPr>
                        <a:t>2.0</a:t>
                      </a:r>
                      <a:endParaRPr lang="en-US" sz="24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AU" sz="2400" dirty="0">
                          <a:effectLst/>
                        </a:rPr>
                        <a:t>1.5</a:t>
                      </a:r>
                      <a:endParaRPr lang="en-US" sz="24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5"/>
                  </a:ext>
                </a:extLst>
              </a:tr>
            </a:tbl>
          </a:graphicData>
        </a:graphic>
      </p:graphicFrame>
      <p:sp>
        <p:nvSpPr>
          <p:cNvPr id="3" name="Line Callout 1 2"/>
          <p:cNvSpPr/>
          <p:nvPr/>
        </p:nvSpPr>
        <p:spPr bwMode="auto">
          <a:xfrm>
            <a:off x="224214" y="3789939"/>
            <a:ext cx="1362869" cy="2054225"/>
          </a:xfrm>
          <a:prstGeom prst="borderCallout1">
            <a:avLst>
              <a:gd name="adj1" fmla="val 16035"/>
              <a:gd name="adj2" fmla="val 98744"/>
              <a:gd name="adj3" fmla="val 113110"/>
              <a:gd name="adj4" fmla="val 241661"/>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Tx/>
            </a:pPr>
            <a:endParaRPr lang="en-US" sz="2400">
              <a:solidFill>
                <a:schemeClr val="tx1"/>
              </a:solidFill>
              <a:latin typeface="Arial" charset="0"/>
              <a:ea typeface="ヒラギノ角ゴ Pro W3" pitchFamily="1" charset="-128"/>
            </a:endParaRPr>
          </a:p>
        </p:txBody>
      </p:sp>
      <p:pic>
        <p:nvPicPr>
          <p:cNvPr id="5" name="Picture 4">
            <a:extLst>
              <a:ext uri="{FF2B5EF4-FFF2-40B4-BE49-F238E27FC236}">
                <a16:creationId xmlns:a16="http://schemas.microsoft.com/office/drawing/2014/main" id="{A772DEDB-DCD2-4CB9-932D-B3A9F7A27E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277" y="3805239"/>
            <a:ext cx="1391806" cy="2087217"/>
          </a:xfrm>
          <a:prstGeom prst="rect">
            <a:avLst/>
          </a:prstGeom>
        </p:spPr>
      </p:pic>
      <p:sp>
        <p:nvSpPr>
          <p:cNvPr id="6" name="Callout: Line 5">
            <a:extLst>
              <a:ext uri="{FF2B5EF4-FFF2-40B4-BE49-F238E27FC236}">
                <a16:creationId xmlns:a16="http://schemas.microsoft.com/office/drawing/2014/main" id="{E380DAE8-8F85-4F42-9F95-CDA319266725}"/>
              </a:ext>
            </a:extLst>
          </p:cNvPr>
          <p:cNvSpPr/>
          <p:nvPr/>
        </p:nvSpPr>
        <p:spPr bwMode="auto">
          <a:xfrm>
            <a:off x="10472723" y="1735878"/>
            <a:ext cx="1524000" cy="2133600"/>
          </a:xfrm>
          <a:prstGeom prst="borderCallout1">
            <a:avLst>
              <a:gd name="adj1" fmla="val 18261"/>
              <a:gd name="adj2" fmla="val 470"/>
              <a:gd name="adj3" fmla="val 105532"/>
              <a:gd name="adj4" fmla="val -6009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Tx/>
            </a:pPr>
            <a:endParaRPr lang="en-US" sz="2400">
              <a:solidFill>
                <a:schemeClr val="tx1"/>
              </a:solidFill>
              <a:latin typeface="Arial" charset="0"/>
              <a:ea typeface="ヒラギノ角ゴ Pro W3" pitchFamily="1" charset="-128"/>
            </a:endParaRPr>
          </a:p>
        </p:txBody>
      </p:sp>
      <p:pic>
        <p:nvPicPr>
          <p:cNvPr id="7" name="Picture 6">
            <a:extLst>
              <a:ext uri="{FF2B5EF4-FFF2-40B4-BE49-F238E27FC236}">
                <a16:creationId xmlns:a16="http://schemas.microsoft.com/office/drawing/2014/main" id="{0BC7B573-CA0E-4E87-9F9C-7738ACAE291F}"/>
              </a:ext>
            </a:extLst>
          </p:cNvPr>
          <p:cNvPicPr>
            <a:picLocks noChangeAspect="1"/>
          </p:cNvPicPr>
          <p:nvPr/>
        </p:nvPicPr>
        <p:blipFill>
          <a:blip r:embed="rId4"/>
          <a:stretch>
            <a:fillRect/>
          </a:stretch>
        </p:blipFill>
        <p:spPr>
          <a:xfrm>
            <a:off x="10472723" y="1735878"/>
            <a:ext cx="1524000" cy="2187828"/>
          </a:xfrm>
          <a:prstGeom prst="rect">
            <a:avLst/>
          </a:prstGeom>
        </p:spPr>
      </p:pic>
      <p:sp>
        <p:nvSpPr>
          <p:cNvPr id="8" name="Callout: Line 7">
            <a:extLst>
              <a:ext uri="{FF2B5EF4-FFF2-40B4-BE49-F238E27FC236}">
                <a16:creationId xmlns:a16="http://schemas.microsoft.com/office/drawing/2014/main" id="{37DF260F-EEC0-41A2-A4B8-CAF438BA9CCF}"/>
              </a:ext>
            </a:extLst>
          </p:cNvPr>
          <p:cNvSpPr/>
          <p:nvPr/>
        </p:nvSpPr>
        <p:spPr bwMode="auto">
          <a:xfrm>
            <a:off x="10657897" y="4129825"/>
            <a:ext cx="1391806" cy="1981200"/>
          </a:xfrm>
          <a:prstGeom prst="borderCallout1">
            <a:avLst>
              <a:gd name="adj1" fmla="val 14200"/>
              <a:gd name="adj2" fmla="val -15888"/>
              <a:gd name="adj3" fmla="val 62158"/>
              <a:gd name="adj4" fmla="val -14981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Tx/>
            </a:pPr>
            <a:endParaRPr lang="en-US" sz="2400">
              <a:solidFill>
                <a:schemeClr val="tx1"/>
              </a:solidFill>
              <a:latin typeface="Arial" charset="0"/>
              <a:ea typeface="ヒラギノ角ゴ Pro W3" pitchFamily="1" charset="-128"/>
            </a:endParaRPr>
          </a:p>
        </p:txBody>
      </p:sp>
      <p:pic>
        <p:nvPicPr>
          <p:cNvPr id="9" name="Picture 8">
            <a:extLst>
              <a:ext uri="{FF2B5EF4-FFF2-40B4-BE49-F238E27FC236}">
                <a16:creationId xmlns:a16="http://schemas.microsoft.com/office/drawing/2014/main" id="{0CA4029A-C3C6-4A14-928F-0FB5C3A112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39" r="33983"/>
          <a:stretch/>
        </p:blipFill>
        <p:spPr>
          <a:xfrm>
            <a:off x="10504089" y="4114001"/>
            <a:ext cx="1562221" cy="2012848"/>
          </a:xfrm>
          <a:prstGeom prst="rect">
            <a:avLst/>
          </a:prstGeom>
        </p:spPr>
      </p:pic>
      <p:sp>
        <p:nvSpPr>
          <p:cNvPr id="12" name="Speech Bubble: Rectangle 11">
            <a:extLst>
              <a:ext uri="{FF2B5EF4-FFF2-40B4-BE49-F238E27FC236}">
                <a16:creationId xmlns:a16="http://schemas.microsoft.com/office/drawing/2014/main" id="{79E135DA-CC37-F056-1B93-30946F0AEF3A}"/>
              </a:ext>
            </a:extLst>
          </p:cNvPr>
          <p:cNvSpPr/>
          <p:nvPr/>
        </p:nvSpPr>
        <p:spPr bwMode="auto">
          <a:xfrm>
            <a:off x="10341991" y="80497"/>
            <a:ext cx="1724319" cy="1023287"/>
          </a:xfrm>
          <a:prstGeom prst="wedgeRectCallout">
            <a:avLst>
              <a:gd name="adj1" fmla="val -52081"/>
              <a:gd name="adj2" fmla="val 7769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t>Won’t live long enough to benefit</a:t>
            </a:r>
            <a:r>
              <a:rPr lang="en-US" sz="2000" dirty="0">
                <a:solidFill>
                  <a:schemeClr val="tx1"/>
                </a:solidFill>
                <a:latin typeface="Arial" charset="0"/>
                <a:ea typeface="ヒラギノ角ゴ Pro W3" pitchFamily="1" charset="-128"/>
              </a:rPr>
              <a:t> </a:t>
            </a:r>
          </a:p>
        </p:txBody>
      </p:sp>
    </p:spTree>
    <p:extLst>
      <p:ext uri="{BB962C8B-B14F-4D97-AF65-F5344CB8AC3E}">
        <p14:creationId xmlns:p14="http://schemas.microsoft.com/office/powerpoint/2010/main" val="74895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03A37D-A873-DA98-801E-4445E49E3622}"/>
              </a:ext>
            </a:extLst>
          </p:cNvPr>
          <p:cNvSpPr>
            <a:spLocks noGrp="1"/>
          </p:cNvSpPr>
          <p:nvPr>
            <p:ph type="body" sz="quarter" idx="10"/>
          </p:nvPr>
        </p:nvSpPr>
        <p:spPr/>
        <p:txBody>
          <a:bodyPr>
            <a:normAutofit lnSpcReduction="10000"/>
          </a:bodyPr>
          <a:lstStyle/>
          <a:p>
            <a:r>
              <a:rPr lang="en-US" sz="4000" dirty="0"/>
              <a:t>Cost-Effectiveness, Age and </a:t>
            </a:r>
          </a:p>
          <a:p>
            <a:r>
              <a:rPr lang="en-US" sz="4000" dirty="0"/>
              <a:t>Life Expectancy</a:t>
            </a:r>
            <a:endParaRPr lang="en-US" dirty="0"/>
          </a:p>
        </p:txBody>
      </p:sp>
      <p:graphicFrame>
        <p:nvGraphicFramePr>
          <p:cNvPr id="4" name="Object 4"/>
          <p:cNvGraphicFramePr>
            <a:graphicFrameLocks noGrp="1" noChangeAspect="1"/>
          </p:cNvGraphicFramePr>
          <p:nvPr>
            <p:ph idx="4294967295"/>
            <p:extLst>
              <p:ext uri="{D42A27DB-BD31-4B8C-83A1-F6EECF244321}">
                <p14:modId xmlns:p14="http://schemas.microsoft.com/office/powerpoint/2010/main" val="4143974178"/>
              </p:ext>
            </p:extLst>
          </p:nvPr>
        </p:nvGraphicFramePr>
        <p:xfrm>
          <a:off x="1098550" y="1293322"/>
          <a:ext cx="9775825" cy="5329901"/>
        </p:xfrm>
        <a:graphic>
          <a:graphicData uri="http://schemas.openxmlformats.org/drawingml/2006/chart">
            <c:chart xmlns:c="http://schemas.openxmlformats.org/drawingml/2006/chart" xmlns:r="http://schemas.openxmlformats.org/officeDocument/2006/relationships" r:id="rId3"/>
          </a:graphicData>
        </a:graphic>
      </p:graphicFrame>
      <p:sp>
        <p:nvSpPr>
          <p:cNvPr id="26628" name="Text Box 5"/>
          <p:cNvSpPr txBox="1">
            <a:spLocks noChangeArrowheads="1"/>
          </p:cNvSpPr>
          <p:nvPr/>
        </p:nvSpPr>
        <p:spPr bwMode="auto">
          <a:xfrm>
            <a:off x="142875" y="6324600"/>
            <a:ext cx="9144000"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pPr>
            <a:r>
              <a:rPr lang="en-US" sz="1800" dirty="0"/>
              <a:t>Pham et al. JAGS, 2011 (Sep);59(9):1642-9.</a:t>
            </a:r>
          </a:p>
          <a:p>
            <a:pPr eaLnBrk="1" hangingPunct="1">
              <a:spcBef>
                <a:spcPct val="50000"/>
              </a:spcBef>
            </a:pPr>
            <a:endParaRPr lang="en-US" dirty="0"/>
          </a:p>
        </p:txBody>
      </p:sp>
      <p:sp>
        <p:nvSpPr>
          <p:cNvPr id="5" name="Speech Bubble: Rectangle 4">
            <a:extLst>
              <a:ext uri="{FF2B5EF4-FFF2-40B4-BE49-F238E27FC236}">
                <a16:creationId xmlns:a16="http://schemas.microsoft.com/office/drawing/2014/main" id="{37997C7B-2FFA-066E-5175-6D783E87A752}"/>
              </a:ext>
            </a:extLst>
          </p:cNvPr>
          <p:cNvSpPr/>
          <p:nvPr/>
        </p:nvSpPr>
        <p:spPr bwMode="auto">
          <a:xfrm>
            <a:off x="10341991" y="80497"/>
            <a:ext cx="1724319" cy="1023287"/>
          </a:xfrm>
          <a:prstGeom prst="wedgeRectCallout">
            <a:avLst>
              <a:gd name="adj1" fmla="val -52081"/>
              <a:gd name="adj2" fmla="val 7769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t>Won’t live long enough to benefit</a:t>
            </a:r>
            <a:r>
              <a:rPr lang="en-US" sz="2000" dirty="0">
                <a:solidFill>
                  <a:schemeClr val="tx1"/>
                </a:solidFill>
                <a:latin typeface="Arial" charset="0"/>
                <a:ea typeface="ヒラギノ角ゴ Pro W3" pitchFamily="1" charset="-128"/>
              </a:rPr>
              <a:t> </a:t>
            </a:r>
          </a:p>
        </p:txBody>
      </p:sp>
    </p:spTree>
    <p:extLst>
      <p:ext uri="{BB962C8B-B14F-4D97-AF65-F5344CB8AC3E}">
        <p14:creationId xmlns:p14="http://schemas.microsoft.com/office/powerpoint/2010/main" val="2714716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540FC2-558D-4AC0-BB0B-08F1CBDBEF52}"/>
              </a:ext>
            </a:extLst>
          </p:cNvPr>
          <p:cNvSpPr>
            <a:spLocks noGrp="1"/>
          </p:cNvSpPr>
          <p:nvPr>
            <p:ph type="body" sz="quarter" idx="10"/>
          </p:nvPr>
        </p:nvSpPr>
        <p:spPr/>
        <p:txBody>
          <a:bodyPr/>
          <a:lstStyle/>
          <a:p>
            <a:r>
              <a:rPr lang="en-US" dirty="0" err="1"/>
              <a:t>ePrognosis</a:t>
            </a:r>
            <a:r>
              <a:rPr lang="en-US" dirty="0"/>
              <a:t> </a:t>
            </a:r>
            <a:r>
              <a:rPr lang="en-US" sz="2800" dirty="0">
                <a:solidFill>
                  <a:srgbClr val="FFFF00"/>
                </a:solidFill>
                <a:hlinkClick r:id="rId3">
                  <a:extLst>
                    <a:ext uri="{A12FA001-AC4F-418D-AE19-62706E023703}">
                      <ahyp:hlinkClr xmlns:ahyp="http://schemas.microsoft.com/office/drawing/2018/hyperlinkcolor" val="tx"/>
                    </a:ext>
                  </a:extLst>
                </a:hlinkClick>
              </a:rPr>
              <a:t>https://eprognosis.ucsf.edu/calculators/</a:t>
            </a:r>
            <a:r>
              <a:rPr lang="en-US" sz="2800" dirty="0">
                <a:solidFill>
                  <a:srgbClr val="FFFF00"/>
                </a:solidFill>
              </a:rPr>
              <a:t> </a:t>
            </a:r>
            <a:endParaRPr lang="en-US" dirty="0">
              <a:solidFill>
                <a:srgbClr val="FFFF00"/>
              </a:solidFill>
            </a:endParaRPr>
          </a:p>
        </p:txBody>
      </p:sp>
      <p:pic>
        <p:nvPicPr>
          <p:cNvPr id="4" name="Picture 3">
            <a:extLst>
              <a:ext uri="{FF2B5EF4-FFF2-40B4-BE49-F238E27FC236}">
                <a16:creationId xmlns:a16="http://schemas.microsoft.com/office/drawing/2014/main" id="{5CDF5B21-4561-4B55-85EC-D9172170A8A6}"/>
              </a:ext>
            </a:extLst>
          </p:cNvPr>
          <p:cNvPicPr>
            <a:picLocks noChangeAspect="1"/>
          </p:cNvPicPr>
          <p:nvPr/>
        </p:nvPicPr>
        <p:blipFill rotWithShape="1">
          <a:blip r:embed="rId4"/>
          <a:srcRect l="38555"/>
          <a:stretch/>
        </p:blipFill>
        <p:spPr>
          <a:xfrm>
            <a:off x="0" y="990600"/>
            <a:ext cx="4113334" cy="5809649"/>
          </a:xfrm>
          <a:prstGeom prst="rect">
            <a:avLst/>
          </a:prstGeom>
        </p:spPr>
      </p:pic>
      <p:pic>
        <p:nvPicPr>
          <p:cNvPr id="3" name="Picture 2">
            <a:extLst>
              <a:ext uri="{FF2B5EF4-FFF2-40B4-BE49-F238E27FC236}">
                <a16:creationId xmlns:a16="http://schemas.microsoft.com/office/drawing/2014/main" id="{96186840-80A9-4705-9ECD-67647EA7C05E}"/>
              </a:ext>
            </a:extLst>
          </p:cNvPr>
          <p:cNvPicPr>
            <a:picLocks noChangeAspect="1"/>
          </p:cNvPicPr>
          <p:nvPr/>
        </p:nvPicPr>
        <p:blipFill>
          <a:blip r:embed="rId5"/>
          <a:stretch>
            <a:fillRect/>
          </a:stretch>
        </p:blipFill>
        <p:spPr>
          <a:xfrm>
            <a:off x="4419600" y="1524000"/>
            <a:ext cx="7475133" cy="3048000"/>
          </a:xfrm>
          <a:prstGeom prst="rect">
            <a:avLst/>
          </a:prstGeom>
        </p:spPr>
      </p:pic>
      <p:sp>
        <p:nvSpPr>
          <p:cNvPr id="5" name="Arrow: Up 4">
            <a:extLst>
              <a:ext uri="{FF2B5EF4-FFF2-40B4-BE49-F238E27FC236}">
                <a16:creationId xmlns:a16="http://schemas.microsoft.com/office/drawing/2014/main" id="{16F605F3-3FFD-4393-9C24-067414A007A3}"/>
              </a:ext>
            </a:extLst>
          </p:cNvPr>
          <p:cNvSpPr/>
          <p:nvPr/>
        </p:nvSpPr>
        <p:spPr>
          <a:xfrm>
            <a:off x="8915400" y="4343400"/>
            <a:ext cx="990600" cy="1752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6">
            <a:extLst>
              <a:ext uri="{FF2B5EF4-FFF2-40B4-BE49-F238E27FC236}">
                <a16:creationId xmlns:a16="http://schemas.microsoft.com/office/drawing/2014/main" id="{A77ECAD1-F958-089C-4FEE-E9D8F6E9F51F}"/>
              </a:ext>
            </a:extLst>
          </p:cNvPr>
          <p:cNvSpPr/>
          <p:nvPr/>
        </p:nvSpPr>
        <p:spPr bwMode="auto">
          <a:xfrm>
            <a:off x="10353712" y="86702"/>
            <a:ext cx="1724319" cy="1023287"/>
          </a:xfrm>
          <a:prstGeom prst="wedgeRectCallout">
            <a:avLst>
              <a:gd name="adj1" fmla="val -52081"/>
              <a:gd name="adj2" fmla="val 7769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t>Won’t live long enough to benefit</a:t>
            </a:r>
            <a:r>
              <a:rPr lang="en-US" sz="2000" dirty="0">
                <a:solidFill>
                  <a:schemeClr val="tx1"/>
                </a:solidFill>
                <a:latin typeface="Arial" charset="0"/>
                <a:ea typeface="ヒラギノ角ゴ Pro W3" pitchFamily="1" charset="-128"/>
              </a:rPr>
              <a:t> </a:t>
            </a:r>
          </a:p>
        </p:txBody>
      </p:sp>
    </p:spTree>
    <p:extLst>
      <p:ext uri="{BB962C8B-B14F-4D97-AF65-F5344CB8AC3E}">
        <p14:creationId xmlns:p14="http://schemas.microsoft.com/office/powerpoint/2010/main" val="3061256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70BE4A-2F86-7AE0-DC8A-181C621B4CC6}"/>
              </a:ext>
            </a:extLst>
          </p:cNvPr>
          <p:cNvSpPr>
            <a:spLocks noGrp="1"/>
          </p:cNvSpPr>
          <p:nvPr>
            <p:ph type="body" sz="quarter" idx="10"/>
          </p:nvPr>
        </p:nvSpPr>
        <p:spPr/>
        <p:txBody>
          <a:bodyPr>
            <a:normAutofit lnSpcReduction="10000"/>
          </a:bodyPr>
          <a:lstStyle/>
          <a:p>
            <a:r>
              <a:rPr lang="en-US" dirty="0"/>
              <a:t>Competing Risk of Death vs. </a:t>
            </a:r>
          </a:p>
          <a:p>
            <a:r>
              <a:rPr lang="en-US" dirty="0"/>
              <a:t>Secondary Fracture</a:t>
            </a:r>
          </a:p>
        </p:txBody>
      </p:sp>
      <p:sp>
        <p:nvSpPr>
          <p:cNvPr id="5" name="Text Placeholder 4">
            <a:extLst>
              <a:ext uri="{FF2B5EF4-FFF2-40B4-BE49-F238E27FC236}">
                <a16:creationId xmlns:a16="http://schemas.microsoft.com/office/drawing/2014/main" id="{B85D776F-F093-50F1-DBC9-44C2127EA409}"/>
              </a:ext>
            </a:extLst>
          </p:cNvPr>
          <p:cNvSpPr>
            <a:spLocks noGrp="1"/>
          </p:cNvSpPr>
          <p:nvPr>
            <p:ph type="body" sz="quarter" idx="11"/>
          </p:nvPr>
        </p:nvSpPr>
        <p:spPr>
          <a:xfrm>
            <a:off x="838200" y="1371599"/>
            <a:ext cx="5476875" cy="4876799"/>
          </a:xfrm>
        </p:spPr>
        <p:txBody>
          <a:bodyPr/>
          <a:lstStyle/>
          <a:p>
            <a:r>
              <a:rPr lang="en-US" dirty="0"/>
              <a:t>30,000+ Medicare Beneficiaries </a:t>
            </a:r>
          </a:p>
          <a:p>
            <a:r>
              <a:rPr lang="en-US" dirty="0"/>
              <a:t>Risk of death 40% higher than risk of additional fracture</a:t>
            </a:r>
          </a:p>
          <a:p>
            <a:r>
              <a:rPr lang="en-US" dirty="0"/>
              <a:t>5-year additional fracture risk 13-43%</a:t>
            </a:r>
          </a:p>
          <a:p>
            <a:pPr lvl="1">
              <a:buFont typeface="Wingdings" panose="05000000000000000000" pitchFamily="2" charset="2"/>
              <a:buChar char="v"/>
            </a:pPr>
            <a:r>
              <a:rPr lang="en-US" dirty="0"/>
              <a:t>Number needed to treat to prevent 1 additional fracture 8-46</a:t>
            </a:r>
          </a:p>
        </p:txBody>
      </p:sp>
      <p:sp>
        <p:nvSpPr>
          <p:cNvPr id="6" name="TextBox 5">
            <a:extLst>
              <a:ext uri="{FF2B5EF4-FFF2-40B4-BE49-F238E27FC236}">
                <a16:creationId xmlns:a16="http://schemas.microsoft.com/office/drawing/2014/main" id="{3075CF62-C55B-B9A1-9FE8-3D5559EE90A5}"/>
              </a:ext>
            </a:extLst>
          </p:cNvPr>
          <p:cNvSpPr txBox="1"/>
          <p:nvPr/>
        </p:nvSpPr>
        <p:spPr>
          <a:xfrm>
            <a:off x="352425" y="6367787"/>
            <a:ext cx="10591800" cy="523220"/>
          </a:xfrm>
          <a:prstGeom prst="rect">
            <a:avLst/>
          </a:prstGeom>
          <a:noFill/>
        </p:spPr>
        <p:txBody>
          <a:bodyPr wrap="square" rtlCol="0">
            <a:spAutoFit/>
          </a:bodyPr>
          <a:lstStyle/>
          <a:p>
            <a:r>
              <a:rPr lang="en-US" dirty="0"/>
              <a:t>JAMDA 11:8; 2010, 584-591,ISSN 1525-8610, https://doi.org/10.1016/j.jamda.2009.12.004.</a:t>
            </a:r>
          </a:p>
          <a:p>
            <a:endParaRPr lang="en-US" dirty="0"/>
          </a:p>
        </p:txBody>
      </p:sp>
      <p:pic>
        <p:nvPicPr>
          <p:cNvPr id="8" name="Picture 7">
            <a:extLst>
              <a:ext uri="{FF2B5EF4-FFF2-40B4-BE49-F238E27FC236}">
                <a16:creationId xmlns:a16="http://schemas.microsoft.com/office/drawing/2014/main" id="{654D789B-FBD6-1D28-BA37-8B30CFE905CE}"/>
              </a:ext>
            </a:extLst>
          </p:cNvPr>
          <p:cNvPicPr>
            <a:picLocks noChangeAspect="1"/>
          </p:cNvPicPr>
          <p:nvPr/>
        </p:nvPicPr>
        <p:blipFill>
          <a:blip r:embed="rId3"/>
          <a:stretch>
            <a:fillRect/>
          </a:stretch>
        </p:blipFill>
        <p:spPr>
          <a:xfrm>
            <a:off x="6515663" y="1819050"/>
            <a:ext cx="5038493" cy="3419700"/>
          </a:xfrm>
          <a:prstGeom prst="rect">
            <a:avLst/>
          </a:prstGeom>
        </p:spPr>
      </p:pic>
      <p:sp>
        <p:nvSpPr>
          <p:cNvPr id="9" name="Speech Bubble: Rectangle 8">
            <a:extLst>
              <a:ext uri="{FF2B5EF4-FFF2-40B4-BE49-F238E27FC236}">
                <a16:creationId xmlns:a16="http://schemas.microsoft.com/office/drawing/2014/main" id="{13D8AACF-32AE-7B98-AF8D-7C02C74F8461}"/>
              </a:ext>
            </a:extLst>
          </p:cNvPr>
          <p:cNvSpPr/>
          <p:nvPr/>
        </p:nvSpPr>
        <p:spPr bwMode="auto">
          <a:xfrm>
            <a:off x="10353712" y="86702"/>
            <a:ext cx="1724319" cy="1023287"/>
          </a:xfrm>
          <a:prstGeom prst="wedgeRectCallout">
            <a:avLst>
              <a:gd name="adj1" fmla="val -52081"/>
              <a:gd name="adj2" fmla="val 7769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t>Won’t live long enough to benefit</a:t>
            </a:r>
            <a:r>
              <a:rPr lang="en-US" sz="2000" dirty="0">
                <a:solidFill>
                  <a:schemeClr val="tx1"/>
                </a:solidFill>
                <a:latin typeface="Arial" charset="0"/>
                <a:ea typeface="ヒラギノ角ゴ Pro W3" pitchFamily="1" charset="-128"/>
              </a:rPr>
              <a:t> </a:t>
            </a:r>
          </a:p>
        </p:txBody>
      </p:sp>
    </p:spTree>
    <p:extLst>
      <p:ext uri="{BB962C8B-B14F-4D97-AF65-F5344CB8AC3E}">
        <p14:creationId xmlns:p14="http://schemas.microsoft.com/office/powerpoint/2010/main" val="3859724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76400" y="6374630"/>
            <a:ext cx="8610600" cy="400110"/>
          </a:xfrm>
          <a:prstGeom prst="rect">
            <a:avLst/>
          </a:prstGeom>
          <a:noFill/>
        </p:spPr>
        <p:txBody>
          <a:bodyPr wrap="square" rtlCol="0">
            <a:spAutoFit/>
          </a:bodyPr>
          <a:lstStyle/>
          <a:p>
            <a:r>
              <a:rPr lang="en-US" sz="2000" i="1" dirty="0"/>
              <a:t>Adapted from Greenspan et al. JAGS 2012 60:684</a:t>
            </a:r>
          </a:p>
        </p:txBody>
      </p:sp>
      <p:graphicFrame>
        <p:nvGraphicFramePr>
          <p:cNvPr id="7" name="Chart 6"/>
          <p:cNvGraphicFramePr/>
          <p:nvPr/>
        </p:nvGraphicFramePr>
        <p:xfrm>
          <a:off x="1828800" y="1670304"/>
          <a:ext cx="81534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5D3CD6C4-4F3A-4842-BA9F-71A94B54DE52}"/>
              </a:ext>
            </a:extLst>
          </p:cNvPr>
          <p:cNvSpPr>
            <a:spLocks noGrp="1"/>
          </p:cNvSpPr>
          <p:nvPr>
            <p:ph type="body" sz="quarter" idx="10"/>
          </p:nvPr>
        </p:nvSpPr>
        <p:spPr/>
        <p:txBody>
          <a:bodyPr/>
          <a:lstStyle/>
          <a:p>
            <a:r>
              <a:rPr lang="en-US" dirty="0"/>
              <a:t>Selecting Individuals at High Risk</a:t>
            </a:r>
          </a:p>
        </p:txBody>
      </p:sp>
      <p:sp>
        <p:nvSpPr>
          <p:cNvPr id="9" name="Speech Bubble: Rectangle 8">
            <a:extLst>
              <a:ext uri="{FF2B5EF4-FFF2-40B4-BE49-F238E27FC236}">
                <a16:creationId xmlns:a16="http://schemas.microsoft.com/office/drawing/2014/main" id="{5E0531C5-391E-556B-F408-22A0D06B4A0F}"/>
              </a:ext>
            </a:extLst>
          </p:cNvPr>
          <p:cNvSpPr/>
          <p:nvPr/>
        </p:nvSpPr>
        <p:spPr bwMode="auto">
          <a:xfrm>
            <a:off x="10410825" y="62002"/>
            <a:ext cx="1590675" cy="928598"/>
          </a:xfrm>
          <a:prstGeom prst="wedgeRectCallout">
            <a:avLst>
              <a:gd name="adj1" fmla="val -52081"/>
              <a:gd name="adj2" fmla="val 77690"/>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400" dirty="0">
                <a:solidFill>
                  <a:schemeClr val="tx1"/>
                </a:solidFill>
                <a:latin typeface="Arial" charset="0"/>
                <a:ea typeface="ヒラギノ角ゴ Pro W3" pitchFamily="1" charset="-128"/>
              </a:rPr>
              <a:t>Who to treat?</a:t>
            </a:r>
          </a:p>
        </p:txBody>
      </p:sp>
    </p:spTree>
    <p:extLst>
      <p:ext uri="{BB962C8B-B14F-4D97-AF65-F5344CB8AC3E}">
        <p14:creationId xmlns:p14="http://schemas.microsoft.com/office/powerpoint/2010/main" val="4279898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658F4FC-918A-4F08-9281-65A10C6DF026}"/>
              </a:ext>
            </a:extLst>
          </p:cNvPr>
          <p:cNvSpPr>
            <a:spLocks noGrp="1"/>
          </p:cNvSpPr>
          <p:nvPr>
            <p:ph type="body" sz="quarter" idx="10"/>
          </p:nvPr>
        </p:nvSpPr>
        <p:spPr/>
        <p:txBody>
          <a:bodyPr>
            <a:normAutofit/>
          </a:bodyPr>
          <a:lstStyle/>
          <a:p>
            <a:endParaRPr lang="en-US" sz="3200" dirty="0"/>
          </a:p>
          <a:p>
            <a:r>
              <a:rPr lang="en-US" sz="3200" dirty="0"/>
              <a:t>85 </a:t>
            </a:r>
            <a:r>
              <a:rPr lang="en-US" sz="3200" dirty="0" err="1"/>
              <a:t>yo</a:t>
            </a:r>
            <a:r>
              <a:rPr lang="en-US" sz="3200" dirty="0"/>
              <a:t> Black male with Parkinson’s, osteopenia, falls</a:t>
            </a:r>
          </a:p>
          <a:p>
            <a:endParaRPr lang="en-US" sz="3200" dirty="0"/>
          </a:p>
        </p:txBody>
      </p:sp>
      <p:sp>
        <p:nvSpPr>
          <p:cNvPr id="3" name="Text Placeholder 2">
            <a:extLst>
              <a:ext uri="{FF2B5EF4-FFF2-40B4-BE49-F238E27FC236}">
                <a16:creationId xmlns:a16="http://schemas.microsoft.com/office/drawing/2014/main" id="{2E3A5BB4-7682-C8C7-051E-0C0326D788DC}"/>
              </a:ext>
            </a:extLst>
          </p:cNvPr>
          <p:cNvSpPr>
            <a:spLocks noGrp="1"/>
          </p:cNvSpPr>
          <p:nvPr>
            <p:ph type="body" sz="quarter" idx="11"/>
          </p:nvPr>
        </p:nvSpPr>
        <p:spPr/>
        <p:txBody>
          <a:bodyPr/>
          <a:lstStyle/>
          <a:p>
            <a:r>
              <a:rPr lang="en-US" dirty="0"/>
              <a:t>FRAX, </a:t>
            </a:r>
          </a:p>
          <a:p>
            <a:r>
              <a:rPr lang="en-US" dirty="0"/>
              <a:t>FRAX Plus</a:t>
            </a:r>
          </a:p>
          <a:p>
            <a:endParaRPr lang="en-US" dirty="0"/>
          </a:p>
          <a:p>
            <a:endParaRPr lang="en-US" dirty="0"/>
          </a:p>
          <a:p>
            <a:endParaRPr lang="en-US" dirty="0"/>
          </a:p>
          <a:p>
            <a:endParaRPr lang="en-US" dirty="0"/>
          </a:p>
          <a:p>
            <a:r>
              <a:rPr lang="en-US" dirty="0"/>
              <a:t>Garvan</a:t>
            </a:r>
          </a:p>
        </p:txBody>
      </p:sp>
      <p:pic>
        <p:nvPicPr>
          <p:cNvPr id="8" name="Content Placeholder 7">
            <a:extLst>
              <a:ext uri="{FF2B5EF4-FFF2-40B4-BE49-F238E27FC236}">
                <a16:creationId xmlns:a16="http://schemas.microsoft.com/office/drawing/2014/main" id="{C1E82EF8-25A4-4FB0-8663-E3D43719CCC7}"/>
              </a:ext>
            </a:extLst>
          </p:cNvPr>
          <p:cNvPicPr>
            <a:picLocks noGrp="1" noChangeAspect="1"/>
          </p:cNvPicPr>
          <p:nvPr>
            <p:ph idx="4294967295"/>
          </p:nvPr>
        </p:nvPicPr>
        <p:blipFill rotWithShape="1">
          <a:blip r:embed="rId3"/>
          <a:srcRect b="12752"/>
          <a:stretch/>
        </p:blipFill>
        <p:spPr>
          <a:xfrm>
            <a:off x="4991100" y="1371599"/>
            <a:ext cx="6124575" cy="2579687"/>
          </a:xfrm>
          <a:prstGeom prst="rect">
            <a:avLst/>
          </a:prstGeom>
        </p:spPr>
      </p:pic>
      <p:pic>
        <p:nvPicPr>
          <p:cNvPr id="7" name="Picture 6">
            <a:extLst>
              <a:ext uri="{FF2B5EF4-FFF2-40B4-BE49-F238E27FC236}">
                <a16:creationId xmlns:a16="http://schemas.microsoft.com/office/drawing/2014/main" id="{6B76930C-2BEF-4079-8C12-E66E3C1190BF}"/>
              </a:ext>
            </a:extLst>
          </p:cNvPr>
          <p:cNvPicPr>
            <a:picLocks noChangeAspect="1"/>
          </p:cNvPicPr>
          <p:nvPr/>
        </p:nvPicPr>
        <p:blipFill>
          <a:blip r:embed="rId4"/>
          <a:stretch>
            <a:fillRect/>
          </a:stretch>
        </p:blipFill>
        <p:spPr>
          <a:xfrm>
            <a:off x="4929533" y="4591051"/>
            <a:ext cx="6186142" cy="1509714"/>
          </a:xfrm>
          <a:prstGeom prst="rect">
            <a:avLst/>
          </a:prstGeom>
        </p:spPr>
      </p:pic>
      <p:sp>
        <p:nvSpPr>
          <p:cNvPr id="4" name="Speech Bubble: Rectangle 3">
            <a:extLst>
              <a:ext uri="{FF2B5EF4-FFF2-40B4-BE49-F238E27FC236}">
                <a16:creationId xmlns:a16="http://schemas.microsoft.com/office/drawing/2014/main" id="{D3D0C724-BA4A-A264-3392-5CDBAA80DF6C}"/>
              </a:ext>
            </a:extLst>
          </p:cNvPr>
          <p:cNvSpPr/>
          <p:nvPr/>
        </p:nvSpPr>
        <p:spPr bwMode="auto">
          <a:xfrm>
            <a:off x="10410825" y="62002"/>
            <a:ext cx="1590675" cy="928598"/>
          </a:xfrm>
          <a:prstGeom prst="wedgeRectCallout">
            <a:avLst>
              <a:gd name="adj1" fmla="val -52081"/>
              <a:gd name="adj2" fmla="val 77690"/>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400" dirty="0">
                <a:solidFill>
                  <a:schemeClr val="tx1"/>
                </a:solidFill>
                <a:latin typeface="Arial" charset="0"/>
                <a:ea typeface="ヒラギノ角ゴ Pro W3" pitchFamily="1" charset="-128"/>
              </a:rPr>
              <a:t>Who to treat?</a:t>
            </a:r>
          </a:p>
        </p:txBody>
      </p:sp>
    </p:spTree>
    <p:extLst>
      <p:ext uri="{BB962C8B-B14F-4D97-AF65-F5344CB8AC3E}">
        <p14:creationId xmlns:p14="http://schemas.microsoft.com/office/powerpoint/2010/main" val="241304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55071D28-3DA7-41C1-A397-7CC5625B7089}"/>
              </a:ext>
            </a:extLst>
          </p:cNvPr>
          <p:cNvSpPr txBox="1">
            <a:spLocks noGrp="1" noChangeArrowheads="1"/>
          </p:cNvSpPr>
          <p:nvPr/>
        </p:nvSpPr>
        <p:spPr bwMode="auto">
          <a:xfrm>
            <a:off x="8077200" y="6248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16281B8-E3A6-4423-BF01-6FF5A9627D29}" type="slidenum">
              <a:rPr lang="en-US" altLang="en-US" sz="1200"/>
              <a:pPr algn="r" eaLnBrk="1" hangingPunct="1"/>
              <a:t>28</a:t>
            </a:fld>
            <a:endParaRPr lang="en-US" altLang="en-US" sz="1200"/>
          </a:p>
        </p:txBody>
      </p:sp>
      <p:sp>
        <p:nvSpPr>
          <p:cNvPr id="3" name="Text Placeholder 2">
            <a:extLst>
              <a:ext uri="{FF2B5EF4-FFF2-40B4-BE49-F238E27FC236}">
                <a16:creationId xmlns:a16="http://schemas.microsoft.com/office/drawing/2014/main" id="{8A18AD8E-291F-CDC3-C208-A4A6F5135809}"/>
              </a:ext>
            </a:extLst>
          </p:cNvPr>
          <p:cNvSpPr>
            <a:spLocks noGrp="1"/>
          </p:cNvSpPr>
          <p:nvPr>
            <p:ph type="body" sz="quarter" idx="10"/>
          </p:nvPr>
        </p:nvSpPr>
        <p:spPr/>
        <p:txBody>
          <a:bodyPr/>
          <a:lstStyle/>
          <a:p>
            <a:r>
              <a:rPr lang="en-US" sz="4000" b="1" dirty="0"/>
              <a:t>The “Geriatric Risk Adjustment”</a:t>
            </a:r>
            <a:endParaRPr lang="en-US" dirty="0"/>
          </a:p>
        </p:txBody>
      </p:sp>
      <p:graphicFrame>
        <p:nvGraphicFramePr>
          <p:cNvPr id="38947" name="Group 35">
            <a:extLst>
              <a:ext uri="{FF2B5EF4-FFF2-40B4-BE49-F238E27FC236}">
                <a16:creationId xmlns:a16="http://schemas.microsoft.com/office/drawing/2014/main" id="{4B4F58B0-6D82-4F81-8396-8F0C0A626C70}"/>
              </a:ext>
            </a:extLst>
          </p:cNvPr>
          <p:cNvGraphicFramePr>
            <a:graphicFrameLocks noGrp="1"/>
          </p:cNvGraphicFramePr>
          <p:nvPr>
            <p:ph idx="4294967295"/>
            <p:extLst>
              <p:ext uri="{D42A27DB-BD31-4B8C-83A1-F6EECF244321}">
                <p14:modId xmlns:p14="http://schemas.microsoft.com/office/powerpoint/2010/main" val="483792678"/>
              </p:ext>
            </p:extLst>
          </p:nvPr>
        </p:nvGraphicFramePr>
        <p:xfrm>
          <a:off x="1943100" y="1200453"/>
          <a:ext cx="8382000" cy="4838094"/>
        </p:xfrm>
        <a:graphic>
          <a:graphicData uri="http://schemas.openxmlformats.org/drawingml/2006/table">
            <a:tbl>
              <a:tblPr/>
              <a:tblGrid>
                <a:gridCol w="3810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124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hlink"/>
                          </a:solidFill>
                          <a:effectLst/>
                          <a:latin typeface="Arial" charset="0"/>
                        </a:rPr>
                        <a:t>Condition</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hlink"/>
                          </a:solidFill>
                          <a:effectLst/>
                          <a:latin typeface="Arial" charset="0"/>
                        </a:rPr>
                        <a:t>Fracture Risk</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2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NH Residence</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RR 4-10</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40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Renal Impairment</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RR 1.4 for every 10 cc/min decrease GFR</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42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Parkinson’s Disease</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RR 2.5</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2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Prostate Cancer</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RR 2-4</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2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Stroke</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RR 2.5</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42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Cognitive Impairment</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RR 1.6-2.5</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42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Vitamin D Deficiency</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RR 2.0</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0273" name="Text Box 30">
            <a:extLst>
              <a:ext uri="{FF2B5EF4-FFF2-40B4-BE49-F238E27FC236}">
                <a16:creationId xmlns:a16="http://schemas.microsoft.com/office/drawing/2014/main" id="{12338EE9-E06C-434A-B4C1-6EC265FC6028}"/>
              </a:ext>
            </a:extLst>
          </p:cNvPr>
          <p:cNvSpPr txBox="1">
            <a:spLocks noChangeArrowheads="1"/>
          </p:cNvSpPr>
          <p:nvPr/>
        </p:nvSpPr>
        <p:spPr bwMode="auto">
          <a:xfrm>
            <a:off x="1943100" y="6388100"/>
            <a:ext cx="815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dirty="0"/>
              <a:t>Looker et al, JBMR 2007; Melton et al, Movement Disorders 2006; </a:t>
            </a:r>
            <a:r>
              <a:rPr lang="en-US" altLang="en-US" sz="1600" dirty="0" err="1"/>
              <a:t>Kanis</a:t>
            </a:r>
            <a:r>
              <a:rPr lang="en-US" altLang="en-US" sz="1600" dirty="0"/>
              <a:t> J, Lancet 2002 </a:t>
            </a:r>
          </a:p>
        </p:txBody>
      </p:sp>
      <p:sp>
        <p:nvSpPr>
          <p:cNvPr id="5" name="Speech Bubble: Rectangle 4">
            <a:extLst>
              <a:ext uri="{FF2B5EF4-FFF2-40B4-BE49-F238E27FC236}">
                <a16:creationId xmlns:a16="http://schemas.microsoft.com/office/drawing/2014/main" id="{65FAC6AC-0B26-3FF0-E1B1-479E8F6736B8}"/>
              </a:ext>
            </a:extLst>
          </p:cNvPr>
          <p:cNvSpPr/>
          <p:nvPr/>
        </p:nvSpPr>
        <p:spPr bwMode="auto">
          <a:xfrm>
            <a:off x="10410825" y="62002"/>
            <a:ext cx="1590675" cy="928598"/>
          </a:xfrm>
          <a:prstGeom prst="wedgeRectCallout">
            <a:avLst>
              <a:gd name="adj1" fmla="val -52081"/>
              <a:gd name="adj2" fmla="val 77690"/>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400" dirty="0">
                <a:solidFill>
                  <a:schemeClr val="tx1"/>
                </a:solidFill>
                <a:latin typeface="Arial" charset="0"/>
                <a:ea typeface="ヒラギノ角ゴ Pro W3" pitchFamily="1" charset="-128"/>
              </a:rPr>
              <a:t>Who to treat?</a:t>
            </a:r>
          </a:p>
        </p:txBody>
      </p:sp>
    </p:spTree>
    <p:extLst>
      <p:ext uri="{BB962C8B-B14F-4D97-AF65-F5344CB8AC3E}">
        <p14:creationId xmlns:p14="http://schemas.microsoft.com/office/powerpoint/2010/main" val="1489276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A54EE2-FBAC-0A51-F93F-50F0E252D1EC}"/>
              </a:ext>
            </a:extLst>
          </p:cNvPr>
          <p:cNvSpPr>
            <a:spLocks noGrp="1"/>
          </p:cNvSpPr>
          <p:nvPr>
            <p:ph type="body" sz="quarter" idx="10"/>
          </p:nvPr>
        </p:nvSpPr>
        <p:spPr/>
        <p:txBody>
          <a:bodyPr/>
          <a:lstStyle/>
          <a:p>
            <a:r>
              <a:rPr lang="en-US" dirty="0"/>
              <a:t>Frailty and Falls/Fractures</a:t>
            </a:r>
          </a:p>
        </p:txBody>
      </p:sp>
      <p:graphicFrame>
        <p:nvGraphicFramePr>
          <p:cNvPr id="6" name="Content Placeholder 3">
            <a:extLst>
              <a:ext uri="{FF2B5EF4-FFF2-40B4-BE49-F238E27FC236}">
                <a16:creationId xmlns:a16="http://schemas.microsoft.com/office/drawing/2014/main" id="{09E14643-6637-31A5-D8BD-D4F17F735CD9}"/>
              </a:ext>
            </a:extLst>
          </p:cNvPr>
          <p:cNvGraphicFramePr>
            <a:graphicFrameLocks noGrp="1"/>
          </p:cNvGraphicFramePr>
          <p:nvPr>
            <p:ph idx="1"/>
          </p:nvPr>
        </p:nvGraphicFramePr>
        <p:xfrm>
          <a:off x="2133600" y="1524001"/>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5F24D04D-F21A-C76F-D691-D71A601D615A}"/>
              </a:ext>
            </a:extLst>
          </p:cNvPr>
          <p:cNvSpPr txBox="1"/>
          <p:nvPr/>
        </p:nvSpPr>
        <p:spPr>
          <a:xfrm>
            <a:off x="1564299" y="6341477"/>
            <a:ext cx="8991600" cy="338554"/>
          </a:xfrm>
          <a:prstGeom prst="rect">
            <a:avLst/>
          </a:prstGeom>
          <a:noFill/>
        </p:spPr>
        <p:txBody>
          <a:bodyPr wrap="square" rtlCol="0">
            <a:spAutoFit/>
          </a:bodyPr>
          <a:lstStyle/>
          <a:p>
            <a:pPr algn="ctr"/>
            <a:r>
              <a:rPr lang="en-US" sz="1600" i="1" dirty="0"/>
              <a:t>Adapted from Tom SE, et al. Journal of the American Geriatrics Society 2013</a:t>
            </a:r>
          </a:p>
        </p:txBody>
      </p:sp>
      <p:sp>
        <p:nvSpPr>
          <p:cNvPr id="3" name="Speech Bubble: Rectangle 2">
            <a:extLst>
              <a:ext uri="{FF2B5EF4-FFF2-40B4-BE49-F238E27FC236}">
                <a16:creationId xmlns:a16="http://schemas.microsoft.com/office/drawing/2014/main" id="{3CABC6C5-EBCC-22CA-2A0E-E96716B9EACA}"/>
              </a:ext>
            </a:extLst>
          </p:cNvPr>
          <p:cNvSpPr/>
          <p:nvPr/>
        </p:nvSpPr>
        <p:spPr bwMode="auto">
          <a:xfrm>
            <a:off x="10410825" y="62002"/>
            <a:ext cx="1590675" cy="928598"/>
          </a:xfrm>
          <a:prstGeom prst="wedgeRectCallout">
            <a:avLst>
              <a:gd name="adj1" fmla="val -52081"/>
              <a:gd name="adj2" fmla="val 77690"/>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400" dirty="0">
                <a:solidFill>
                  <a:schemeClr val="tx1"/>
                </a:solidFill>
                <a:latin typeface="Arial" charset="0"/>
                <a:ea typeface="ヒラギノ角ゴ Pro W3" pitchFamily="1" charset="-128"/>
              </a:rPr>
              <a:t>Who to treat?</a:t>
            </a:r>
          </a:p>
        </p:txBody>
      </p:sp>
    </p:spTree>
    <p:extLst>
      <p:ext uri="{BB962C8B-B14F-4D97-AF65-F5344CB8AC3E}">
        <p14:creationId xmlns:p14="http://schemas.microsoft.com/office/powerpoint/2010/main" val="2603362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5" name="Text Placeholder 4">
            <a:extLst>
              <a:ext uri="{FF2B5EF4-FFF2-40B4-BE49-F238E27FC236}">
                <a16:creationId xmlns:a16="http://schemas.microsoft.com/office/drawing/2014/main" id="{18AE1D62-F783-4F7F-90B6-23A80A6F5B31}"/>
              </a:ext>
            </a:extLst>
          </p:cNvPr>
          <p:cNvSpPr>
            <a:spLocks noGrp="1"/>
          </p:cNvSpPr>
          <p:nvPr>
            <p:ph type="body" sz="quarter" idx="10"/>
          </p:nvPr>
        </p:nvSpPr>
        <p:spPr/>
        <p:txBody>
          <a:bodyPr/>
          <a:lstStyle/>
          <a:p>
            <a:r>
              <a:rPr lang="en-US" dirty="0"/>
              <a:t>Disclosures</a:t>
            </a:r>
          </a:p>
        </p:txBody>
      </p:sp>
      <p:sp>
        <p:nvSpPr>
          <p:cNvPr id="6" name="Text Placeholder 5">
            <a:extLst>
              <a:ext uri="{FF2B5EF4-FFF2-40B4-BE49-F238E27FC236}">
                <a16:creationId xmlns:a16="http://schemas.microsoft.com/office/drawing/2014/main" id="{ACFFF6FD-E4ED-468F-86C0-897B1E04BF32}"/>
              </a:ext>
            </a:extLst>
          </p:cNvPr>
          <p:cNvSpPr>
            <a:spLocks noGrp="1"/>
          </p:cNvSpPr>
          <p:nvPr>
            <p:ph type="body" sz="quarter" idx="11"/>
          </p:nvPr>
        </p:nvSpPr>
        <p:spPr>
          <a:xfrm>
            <a:off x="838200" y="1371599"/>
            <a:ext cx="6934200" cy="4876799"/>
          </a:xfrm>
        </p:spPr>
        <p:txBody>
          <a:bodyPr/>
          <a:lstStyle/>
          <a:p>
            <a:r>
              <a:rPr lang="en-US" dirty="0"/>
              <a:t>Patient Centered Outcomes Research Institute </a:t>
            </a:r>
            <a:r>
              <a:rPr lang="en-US" b="1" dirty="0"/>
              <a:t>Models of Post-Acute Care in Complex Older Adults with Fracture OFP-2022C3-30363</a:t>
            </a:r>
            <a:endParaRPr lang="en-US" dirty="0"/>
          </a:p>
          <a:p>
            <a:r>
              <a:rPr lang="en-US" dirty="0"/>
              <a:t>Research support UCB, VA, NIH</a:t>
            </a:r>
          </a:p>
          <a:p>
            <a:r>
              <a:rPr lang="en-US" dirty="0"/>
              <a:t>Royalties from Wolters-</a:t>
            </a:r>
            <a:r>
              <a:rPr lang="en-US" dirty="0" err="1"/>
              <a:t>Klewer</a:t>
            </a:r>
            <a:r>
              <a:rPr lang="en-US" dirty="0"/>
              <a:t> (Up-to-Date author)</a:t>
            </a:r>
          </a:p>
          <a:p>
            <a:endParaRPr lang="en-US" dirty="0"/>
          </a:p>
        </p:txBody>
      </p:sp>
      <p:pic>
        <p:nvPicPr>
          <p:cNvPr id="7" name="Picture 6">
            <a:extLst>
              <a:ext uri="{FF2B5EF4-FFF2-40B4-BE49-F238E27FC236}">
                <a16:creationId xmlns:a16="http://schemas.microsoft.com/office/drawing/2014/main" id="{D2CB3C77-A3F6-47CC-93AC-13D3F6809058}"/>
              </a:ext>
            </a:extLst>
          </p:cNvPr>
          <p:cNvPicPr>
            <a:picLocks noChangeAspect="1"/>
          </p:cNvPicPr>
          <p:nvPr/>
        </p:nvPicPr>
        <p:blipFill>
          <a:blip r:embed="rId3"/>
          <a:stretch>
            <a:fillRect/>
          </a:stretch>
        </p:blipFill>
        <p:spPr>
          <a:xfrm>
            <a:off x="8125876" y="1385367"/>
            <a:ext cx="2970221" cy="445638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B64513-CC57-4E04-A7C6-30825765DF1B}"/>
              </a:ext>
            </a:extLst>
          </p:cNvPr>
          <p:cNvSpPr>
            <a:spLocks noGrp="1"/>
          </p:cNvSpPr>
          <p:nvPr>
            <p:ph type="body" sz="quarter" idx="10"/>
          </p:nvPr>
        </p:nvSpPr>
        <p:spPr/>
        <p:txBody>
          <a:bodyPr/>
          <a:lstStyle/>
          <a:p>
            <a:r>
              <a:rPr lang="en-US" dirty="0"/>
              <a:t>Fracture risk and Functional Status</a:t>
            </a:r>
          </a:p>
        </p:txBody>
      </p:sp>
      <p:graphicFrame>
        <p:nvGraphicFramePr>
          <p:cNvPr id="4" name="Content Placeholder 7">
            <a:extLst>
              <a:ext uri="{FF2B5EF4-FFF2-40B4-BE49-F238E27FC236}">
                <a16:creationId xmlns:a16="http://schemas.microsoft.com/office/drawing/2014/main" id="{B8EDAB06-1737-4674-81F0-7FA545C4684A}"/>
              </a:ext>
            </a:extLst>
          </p:cNvPr>
          <p:cNvGraphicFramePr>
            <a:graphicFrameLocks/>
          </p:cNvGraphicFramePr>
          <p:nvPr/>
        </p:nvGraphicFramePr>
        <p:xfrm>
          <a:off x="228600" y="1295400"/>
          <a:ext cx="5029200" cy="5410183"/>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343A95EE-D81F-468E-B29B-CE6C22420C4B}"/>
              </a:ext>
            </a:extLst>
          </p:cNvPr>
          <p:cNvCxnSpPr>
            <a:cxnSpLocks/>
          </p:cNvCxnSpPr>
          <p:nvPr/>
        </p:nvCxnSpPr>
        <p:spPr bwMode="auto">
          <a:xfrm>
            <a:off x="1219200" y="3733800"/>
            <a:ext cx="381000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6E7DA9AF-5CDD-4420-8C35-B265C3710160}"/>
              </a:ext>
            </a:extLst>
          </p:cNvPr>
          <p:cNvSpPr txBox="1"/>
          <p:nvPr/>
        </p:nvSpPr>
        <p:spPr>
          <a:xfrm>
            <a:off x="4191000" y="6257935"/>
            <a:ext cx="8229600" cy="338554"/>
          </a:xfrm>
          <a:prstGeom prst="rect">
            <a:avLst/>
          </a:prstGeom>
          <a:noFill/>
        </p:spPr>
        <p:txBody>
          <a:bodyPr wrap="square" rtlCol="0">
            <a:spAutoFit/>
          </a:bodyPr>
          <a:lstStyle/>
          <a:p>
            <a:r>
              <a:rPr lang="en-US" sz="1600" dirty="0"/>
              <a:t>Osteoporosis International, 2003;14:484-489</a:t>
            </a:r>
          </a:p>
        </p:txBody>
      </p:sp>
      <p:pic>
        <p:nvPicPr>
          <p:cNvPr id="10" name="Picture 9">
            <a:extLst>
              <a:ext uri="{FF2B5EF4-FFF2-40B4-BE49-F238E27FC236}">
                <a16:creationId xmlns:a16="http://schemas.microsoft.com/office/drawing/2014/main" id="{89045430-B56D-4015-BC42-A9FC07AC9F45}"/>
              </a:ext>
            </a:extLst>
          </p:cNvPr>
          <p:cNvPicPr>
            <a:picLocks noChangeAspect="1"/>
          </p:cNvPicPr>
          <p:nvPr/>
        </p:nvPicPr>
        <p:blipFill rotWithShape="1">
          <a:blip r:embed="rId4"/>
          <a:srcRect l="2381"/>
          <a:stretch/>
        </p:blipFill>
        <p:spPr>
          <a:xfrm>
            <a:off x="6553200" y="1997960"/>
            <a:ext cx="4686300" cy="3324225"/>
          </a:xfrm>
          <a:prstGeom prst="rect">
            <a:avLst/>
          </a:prstGeom>
        </p:spPr>
      </p:pic>
      <p:sp>
        <p:nvSpPr>
          <p:cNvPr id="11" name="TextBox 10">
            <a:extLst>
              <a:ext uri="{FF2B5EF4-FFF2-40B4-BE49-F238E27FC236}">
                <a16:creationId xmlns:a16="http://schemas.microsoft.com/office/drawing/2014/main" id="{BF39BDCD-7EA7-4697-894B-B3EA2E31EA9D}"/>
              </a:ext>
            </a:extLst>
          </p:cNvPr>
          <p:cNvSpPr txBox="1"/>
          <p:nvPr/>
        </p:nvSpPr>
        <p:spPr>
          <a:xfrm rot="16200000">
            <a:off x="5193476" y="3040569"/>
            <a:ext cx="2230261" cy="369332"/>
          </a:xfrm>
          <a:prstGeom prst="rect">
            <a:avLst/>
          </a:prstGeom>
          <a:noFill/>
        </p:spPr>
        <p:txBody>
          <a:bodyPr wrap="square" rtlCol="0">
            <a:spAutoFit/>
          </a:bodyPr>
          <a:lstStyle/>
          <a:p>
            <a:r>
              <a:rPr lang="en-US" dirty="0"/>
              <a:t>Fracture Risk</a:t>
            </a:r>
          </a:p>
        </p:txBody>
      </p:sp>
      <p:sp>
        <p:nvSpPr>
          <p:cNvPr id="12" name="TextBox 11">
            <a:extLst>
              <a:ext uri="{FF2B5EF4-FFF2-40B4-BE49-F238E27FC236}">
                <a16:creationId xmlns:a16="http://schemas.microsoft.com/office/drawing/2014/main" id="{F3374893-E2D2-4232-8EC2-0BBB8537416B}"/>
              </a:ext>
            </a:extLst>
          </p:cNvPr>
          <p:cNvSpPr txBox="1"/>
          <p:nvPr/>
        </p:nvSpPr>
        <p:spPr>
          <a:xfrm>
            <a:off x="7315200" y="5322185"/>
            <a:ext cx="3810000" cy="369332"/>
          </a:xfrm>
          <a:prstGeom prst="rect">
            <a:avLst/>
          </a:prstGeom>
          <a:noFill/>
        </p:spPr>
        <p:txBody>
          <a:bodyPr wrap="square" rtlCol="0">
            <a:spAutoFit/>
          </a:bodyPr>
          <a:lstStyle/>
          <a:p>
            <a:r>
              <a:rPr lang="en-US" dirty="0"/>
              <a:t>Level of Functional Impairment</a:t>
            </a:r>
          </a:p>
        </p:txBody>
      </p:sp>
      <p:sp>
        <p:nvSpPr>
          <p:cNvPr id="2" name="Left Brace 1">
            <a:extLst>
              <a:ext uri="{FF2B5EF4-FFF2-40B4-BE49-F238E27FC236}">
                <a16:creationId xmlns:a16="http://schemas.microsoft.com/office/drawing/2014/main" id="{670106B4-07EF-44D8-AB66-6FD5964B775B}"/>
              </a:ext>
            </a:extLst>
          </p:cNvPr>
          <p:cNvSpPr/>
          <p:nvPr/>
        </p:nvSpPr>
        <p:spPr>
          <a:xfrm rot="5400000">
            <a:off x="7529637" y="661021"/>
            <a:ext cx="656976" cy="196215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25F0FD3E-400C-49BE-9D1C-2A815128FCFC}"/>
              </a:ext>
            </a:extLst>
          </p:cNvPr>
          <p:cNvSpPr txBox="1"/>
          <p:nvPr/>
        </p:nvSpPr>
        <p:spPr>
          <a:xfrm>
            <a:off x="6897370" y="1696861"/>
            <a:ext cx="2209800" cy="369332"/>
          </a:xfrm>
          <a:prstGeom prst="rect">
            <a:avLst/>
          </a:prstGeom>
          <a:noFill/>
        </p:spPr>
        <p:txBody>
          <a:bodyPr wrap="square" rtlCol="0">
            <a:spAutoFit/>
          </a:bodyPr>
          <a:lstStyle/>
          <a:p>
            <a:r>
              <a:rPr lang="en-US" dirty="0"/>
              <a:t>Increasing Fall Risk</a:t>
            </a:r>
          </a:p>
        </p:txBody>
      </p:sp>
      <p:sp>
        <p:nvSpPr>
          <p:cNvPr id="13" name="Left Brace 12">
            <a:extLst>
              <a:ext uri="{FF2B5EF4-FFF2-40B4-BE49-F238E27FC236}">
                <a16:creationId xmlns:a16="http://schemas.microsoft.com/office/drawing/2014/main" id="{CEE0A5B7-E9AE-4A59-A590-8446580548B5}"/>
              </a:ext>
            </a:extLst>
          </p:cNvPr>
          <p:cNvSpPr/>
          <p:nvPr/>
        </p:nvSpPr>
        <p:spPr>
          <a:xfrm rot="5400000">
            <a:off x="9759757" y="661021"/>
            <a:ext cx="656976" cy="196215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B25CFB6B-36A6-475C-AA0E-2653F3E8635B}"/>
              </a:ext>
            </a:extLst>
          </p:cNvPr>
          <p:cNvSpPr txBox="1"/>
          <p:nvPr/>
        </p:nvSpPr>
        <p:spPr>
          <a:xfrm>
            <a:off x="9112250" y="1680971"/>
            <a:ext cx="2209800" cy="646331"/>
          </a:xfrm>
          <a:prstGeom prst="rect">
            <a:avLst/>
          </a:prstGeom>
          <a:noFill/>
        </p:spPr>
        <p:txBody>
          <a:bodyPr wrap="square" rtlCol="0">
            <a:spAutoFit/>
          </a:bodyPr>
          <a:lstStyle/>
          <a:p>
            <a:r>
              <a:rPr lang="en-US" dirty="0"/>
              <a:t>Declining mobility, competing mortality</a:t>
            </a:r>
          </a:p>
        </p:txBody>
      </p:sp>
      <p:sp>
        <p:nvSpPr>
          <p:cNvPr id="6" name="Speech Bubble: Rectangle 5">
            <a:extLst>
              <a:ext uri="{FF2B5EF4-FFF2-40B4-BE49-F238E27FC236}">
                <a16:creationId xmlns:a16="http://schemas.microsoft.com/office/drawing/2014/main" id="{B8241459-8E5C-7849-7E9B-1ED45076C290}"/>
              </a:ext>
            </a:extLst>
          </p:cNvPr>
          <p:cNvSpPr/>
          <p:nvPr/>
        </p:nvSpPr>
        <p:spPr bwMode="auto">
          <a:xfrm>
            <a:off x="10410825" y="62002"/>
            <a:ext cx="1590675" cy="928598"/>
          </a:xfrm>
          <a:prstGeom prst="wedgeRectCallout">
            <a:avLst>
              <a:gd name="adj1" fmla="val -52081"/>
              <a:gd name="adj2" fmla="val 77690"/>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400" dirty="0">
                <a:solidFill>
                  <a:schemeClr val="tx1"/>
                </a:solidFill>
                <a:latin typeface="Arial" charset="0"/>
                <a:ea typeface="ヒラギノ角ゴ Pro W3" pitchFamily="1" charset="-128"/>
              </a:rPr>
              <a:t>Who to treat?</a:t>
            </a:r>
          </a:p>
        </p:txBody>
      </p:sp>
    </p:spTree>
    <p:extLst>
      <p:ext uri="{BB962C8B-B14F-4D97-AF65-F5344CB8AC3E}">
        <p14:creationId xmlns:p14="http://schemas.microsoft.com/office/powerpoint/2010/main" val="349744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animBg="1"/>
      <p:bldP spid="3" grpId="0"/>
      <p:bldP spid="13"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D6F1C6-F55D-EF71-30B0-1E91813D77C1}"/>
              </a:ext>
            </a:extLst>
          </p:cNvPr>
          <p:cNvSpPr>
            <a:spLocks noGrp="1"/>
          </p:cNvSpPr>
          <p:nvPr>
            <p:ph type="body" sz="quarter" idx="10"/>
          </p:nvPr>
        </p:nvSpPr>
        <p:spPr/>
        <p:txBody>
          <a:bodyPr/>
          <a:lstStyle/>
          <a:p>
            <a:r>
              <a:rPr lang="en-US" dirty="0"/>
              <a:t>Frailty impact on FRAX Accuracy</a:t>
            </a:r>
          </a:p>
        </p:txBody>
      </p:sp>
      <p:pic>
        <p:nvPicPr>
          <p:cNvPr id="5" name="Picture 4">
            <a:extLst>
              <a:ext uri="{FF2B5EF4-FFF2-40B4-BE49-F238E27FC236}">
                <a16:creationId xmlns:a16="http://schemas.microsoft.com/office/drawing/2014/main" id="{EA657ECF-EF88-0C37-A345-185B174E3069}"/>
              </a:ext>
            </a:extLst>
          </p:cNvPr>
          <p:cNvPicPr>
            <a:picLocks noChangeAspect="1"/>
          </p:cNvPicPr>
          <p:nvPr/>
        </p:nvPicPr>
        <p:blipFill>
          <a:blip r:embed="rId3"/>
          <a:stretch>
            <a:fillRect/>
          </a:stretch>
        </p:blipFill>
        <p:spPr>
          <a:xfrm>
            <a:off x="1835727" y="1208575"/>
            <a:ext cx="7240010" cy="5048955"/>
          </a:xfrm>
          <a:prstGeom prst="rect">
            <a:avLst/>
          </a:prstGeom>
        </p:spPr>
      </p:pic>
      <p:sp>
        <p:nvSpPr>
          <p:cNvPr id="6" name="TextBox 5">
            <a:extLst>
              <a:ext uri="{FF2B5EF4-FFF2-40B4-BE49-F238E27FC236}">
                <a16:creationId xmlns:a16="http://schemas.microsoft.com/office/drawing/2014/main" id="{8042E4BB-600E-427A-E44D-B7C9A7336B72}"/>
              </a:ext>
            </a:extLst>
          </p:cNvPr>
          <p:cNvSpPr txBox="1"/>
          <p:nvPr/>
        </p:nvSpPr>
        <p:spPr>
          <a:xfrm>
            <a:off x="535710" y="6475506"/>
            <a:ext cx="11425382" cy="307777"/>
          </a:xfrm>
          <a:prstGeom prst="rect">
            <a:avLst/>
          </a:prstGeom>
          <a:noFill/>
        </p:spPr>
        <p:txBody>
          <a:bodyPr wrap="square" rtlCol="0">
            <a:spAutoFit/>
          </a:bodyPr>
          <a:lstStyle/>
          <a:p>
            <a:r>
              <a:rPr lang="en-US" dirty="0" err="1"/>
              <a:t>Osteoporos</a:t>
            </a:r>
            <a:r>
              <a:rPr lang="en-US" dirty="0"/>
              <a:t> Int. 2024 Feb;35(2):265-275. </a:t>
            </a:r>
            <a:r>
              <a:rPr lang="en-US" dirty="0" err="1"/>
              <a:t>doi</a:t>
            </a:r>
            <a:r>
              <a:rPr lang="en-US" dirty="0"/>
              <a:t>: 10.1007/s00198-023-06950-0. </a:t>
            </a:r>
            <a:r>
              <a:rPr lang="en-US" dirty="0" err="1"/>
              <a:t>Epub</a:t>
            </a:r>
            <a:r>
              <a:rPr lang="en-US" dirty="0"/>
              <a:t> 2023 Oct 24. PMID: 37872347; PMCID: PMC10872348.</a:t>
            </a:r>
          </a:p>
        </p:txBody>
      </p:sp>
      <p:sp>
        <p:nvSpPr>
          <p:cNvPr id="7" name="Rectangle 6">
            <a:extLst>
              <a:ext uri="{FF2B5EF4-FFF2-40B4-BE49-F238E27FC236}">
                <a16:creationId xmlns:a16="http://schemas.microsoft.com/office/drawing/2014/main" id="{3E44FE48-5397-B3E7-8F23-7C19E4B01F01}"/>
              </a:ext>
            </a:extLst>
          </p:cNvPr>
          <p:cNvSpPr/>
          <p:nvPr/>
        </p:nvSpPr>
        <p:spPr>
          <a:xfrm>
            <a:off x="6548582" y="1533236"/>
            <a:ext cx="2780145" cy="24845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Rectangle 2">
            <a:extLst>
              <a:ext uri="{FF2B5EF4-FFF2-40B4-BE49-F238E27FC236}">
                <a16:creationId xmlns:a16="http://schemas.microsoft.com/office/drawing/2014/main" id="{FDBF2EF7-B5D5-92BB-49A6-DA1DE18B8CCD}"/>
              </a:ext>
            </a:extLst>
          </p:cNvPr>
          <p:cNvSpPr/>
          <p:nvPr/>
        </p:nvSpPr>
        <p:spPr bwMode="auto">
          <a:xfrm>
            <a:off x="10410825" y="62002"/>
            <a:ext cx="1590675" cy="928598"/>
          </a:xfrm>
          <a:prstGeom prst="wedgeRectCallout">
            <a:avLst>
              <a:gd name="adj1" fmla="val -52081"/>
              <a:gd name="adj2" fmla="val 77690"/>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400" dirty="0">
                <a:solidFill>
                  <a:schemeClr val="tx1"/>
                </a:solidFill>
                <a:latin typeface="Arial" charset="0"/>
                <a:ea typeface="ヒラギノ角ゴ Pro W3" pitchFamily="1" charset="-128"/>
              </a:rPr>
              <a:t>Who to treat?</a:t>
            </a:r>
          </a:p>
        </p:txBody>
      </p:sp>
    </p:spTree>
    <p:extLst>
      <p:ext uri="{BB962C8B-B14F-4D97-AF65-F5344CB8AC3E}">
        <p14:creationId xmlns:p14="http://schemas.microsoft.com/office/powerpoint/2010/main" val="286756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80441F-6ADE-BB5F-0587-6DB7B023F378}"/>
              </a:ext>
            </a:extLst>
          </p:cNvPr>
          <p:cNvSpPr>
            <a:spLocks noGrp="1"/>
          </p:cNvSpPr>
          <p:nvPr>
            <p:ph type="body" sz="quarter" idx="10"/>
          </p:nvPr>
        </p:nvSpPr>
        <p:spPr/>
        <p:txBody>
          <a:bodyPr/>
          <a:lstStyle/>
          <a:p>
            <a:r>
              <a:rPr lang="en-US" dirty="0" err="1"/>
              <a:t>FRaiL</a:t>
            </a:r>
            <a:r>
              <a:rPr lang="en-US" dirty="0"/>
              <a:t> Tool</a:t>
            </a:r>
          </a:p>
        </p:txBody>
      </p:sp>
      <p:sp>
        <p:nvSpPr>
          <p:cNvPr id="4" name="Speech Bubble: Rectangle 3">
            <a:extLst>
              <a:ext uri="{FF2B5EF4-FFF2-40B4-BE49-F238E27FC236}">
                <a16:creationId xmlns:a16="http://schemas.microsoft.com/office/drawing/2014/main" id="{1D6892F2-AF32-D64C-DCC0-9D7B05194320}"/>
              </a:ext>
            </a:extLst>
          </p:cNvPr>
          <p:cNvSpPr/>
          <p:nvPr/>
        </p:nvSpPr>
        <p:spPr bwMode="auto">
          <a:xfrm>
            <a:off x="10410825" y="62002"/>
            <a:ext cx="1590675" cy="928598"/>
          </a:xfrm>
          <a:prstGeom prst="wedgeRectCallout">
            <a:avLst>
              <a:gd name="adj1" fmla="val -52081"/>
              <a:gd name="adj2" fmla="val 77690"/>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400" dirty="0">
                <a:solidFill>
                  <a:schemeClr val="tx1"/>
                </a:solidFill>
                <a:latin typeface="Arial" charset="0"/>
                <a:ea typeface="ヒラギノ角ゴ Pro W3" pitchFamily="1" charset="-128"/>
              </a:rPr>
              <a:t>Who to treat?</a:t>
            </a:r>
          </a:p>
        </p:txBody>
      </p:sp>
      <p:sp>
        <p:nvSpPr>
          <p:cNvPr id="5" name="TextBox 4">
            <a:extLst>
              <a:ext uri="{FF2B5EF4-FFF2-40B4-BE49-F238E27FC236}">
                <a16:creationId xmlns:a16="http://schemas.microsoft.com/office/drawing/2014/main" id="{BBFAC947-6252-3027-BFC7-43FD75CB8986}"/>
              </a:ext>
            </a:extLst>
          </p:cNvPr>
          <p:cNvSpPr txBox="1"/>
          <p:nvPr/>
        </p:nvSpPr>
        <p:spPr>
          <a:xfrm>
            <a:off x="279133" y="6420051"/>
            <a:ext cx="5553776" cy="307777"/>
          </a:xfrm>
          <a:prstGeom prst="rect">
            <a:avLst/>
          </a:prstGeom>
          <a:noFill/>
        </p:spPr>
        <p:txBody>
          <a:bodyPr wrap="square" rtlCol="0">
            <a:spAutoFit/>
          </a:bodyPr>
          <a:lstStyle/>
          <a:p>
            <a:r>
              <a:rPr lang="en-US" dirty="0"/>
              <a:t>J </a:t>
            </a:r>
            <a:r>
              <a:rPr lang="en-US" dirty="0" err="1"/>
              <a:t>Gerontol</a:t>
            </a:r>
            <a:r>
              <a:rPr lang="en-US" dirty="0"/>
              <a:t> A Biol Sci Med Sci. 2018 May 9;73(6):763-769.</a:t>
            </a:r>
          </a:p>
        </p:txBody>
      </p:sp>
      <p:pic>
        <p:nvPicPr>
          <p:cNvPr id="7" name="Picture 6">
            <a:extLst>
              <a:ext uri="{FF2B5EF4-FFF2-40B4-BE49-F238E27FC236}">
                <a16:creationId xmlns:a16="http://schemas.microsoft.com/office/drawing/2014/main" id="{5EB4183C-65A0-4354-BF91-A43143376F48}"/>
              </a:ext>
            </a:extLst>
          </p:cNvPr>
          <p:cNvPicPr>
            <a:picLocks noChangeAspect="1"/>
          </p:cNvPicPr>
          <p:nvPr/>
        </p:nvPicPr>
        <p:blipFill>
          <a:blip r:embed="rId3"/>
          <a:stretch>
            <a:fillRect/>
          </a:stretch>
        </p:blipFill>
        <p:spPr>
          <a:xfrm>
            <a:off x="9442142" y="1333134"/>
            <a:ext cx="2448267" cy="466790"/>
          </a:xfrm>
          <a:prstGeom prst="rect">
            <a:avLst/>
          </a:prstGeom>
        </p:spPr>
      </p:pic>
      <p:pic>
        <p:nvPicPr>
          <p:cNvPr id="9" name="Picture 8">
            <a:extLst>
              <a:ext uri="{FF2B5EF4-FFF2-40B4-BE49-F238E27FC236}">
                <a16:creationId xmlns:a16="http://schemas.microsoft.com/office/drawing/2014/main" id="{F287BBBD-B526-BD12-8283-222C7727A325}"/>
              </a:ext>
            </a:extLst>
          </p:cNvPr>
          <p:cNvPicPr>
            <a:picLocks noChangeAspect="1"/>
          </p:cNvPicPr>
          <p:nvPr/>
        </p:nvPicPr>
        <p:blipFill>
          <a:blip r:embed="rId4"/>
          <a:srcRect b="45751"/>
          <a:stretch>
            <a:fillRect/>
          </a:stretch>
        </p:blipFill>
        <p:spPr>
          <a:xfrm>
            <a:off x="1024683" y="1452570"/>
            <a:ext cx="4480968" cy="4505510"/>
          </a:xfrm>
          <a:prstGeom prst="rect">
            <a:avLst/>
          </a:prstGeom>
        </p:spPr>
      </p:pic>
      <p:pic>
        <p:nvPicPr>
          <p:cNvPr id="11" name="Picture 10">
            <a:extLst>
              <a:ext uri="{FF2B5EF4-FFF2-40B4-BE49-F238E27FC236}">
                <a16:creationId xmlns:a16="http://schemas.microsoft.com/office/drawing/2014/main" id="{602255BC-9DFE-E0DB-3FB6-7BAC690FAAA9}"/>
              </a:ext>
            </a:extLst>
          </p:cNvPr>
          <p:cNvPicPr>
            <a:picLocks noChangeAspect="1"/>
          </p:cNvPicPr>
          <p:nvPr/>
        </p:nvPicPr>
        <p:blipFill>
          <a:blip r:embed="rId4"/>
          <a:srcRect t="54176"/>
          <a:stretch>
            <a:fillRect/>
          </a:stretch>
        </p:blipFill>
        <p:spPr>
          <a:xfrm>
            <a:off x="6296116" y="1799924"/>
            <a:ext cx="5133884" cy="4360384"/>
          </a:xfrm>
          <a:prstGeom prst="rect">
            <a:avLst/>
          </a:prstGeom>
        </p:spPr>
      </p:pic>
      <p:sp>
        <p:nvSpPr>
          <p:cNvPr id="12" name="TextBox 11">
            <a:extLst>
              <a:ext uri="{FF2B5EF4-FFF2-40B4-BE49-F238E27FC236}">
                <a16:creationId xmlns:a16="http://schemas.microsoft.com/office/drawing/2014/main" id="{1CFDDFDD-1FF5-4566-AEB7-FFB52E4D9AA8}"/>
              </a:ext>
            </a:extLst>
          </p:cNvPr>
          <p:cNvSpPr txBox="1"/>
          <p:nvPr/>
        </p:nvSpPr>
        <p:spPr>
          <a:xfrm>
            <a:off x="3888606" y="261905"/>
            <a:ext cx="5669280" cy="400110"/>
          </a:xfrm>
          <a:prstGeom prst="rect">
            <a:avLst/>
          </a:prstGeom>
          <a:noFill/>
        </p:spPr>
        <p:txBody>
          <a:bodyPr wrap="square" rtlCol="0">
            <a:spAutoFit/>
          </a:bodyPr>
          <a:lstStyle/>
          <a:p>
            <a:r>
              <a:rPr lang="en-US" sz="2000" dirty="0">
                <a:solidFill>
                  <a:schemeClr val="bg1"/>
                </a:solidFill>
              </a:rPr>
              <a:t>https://ifar-frail.hsl.harvard.edu/web</a:t>
            </a:r>
            <a:r>
              <a:rPr lang="en-US" sz="2000">
                <a:solidFill>
                  <a:schemeClr val="bg1"/>
                </a:solidFill>
              </a:rPr>
              <a:t>/evaluation</a:t>
            </a:r>
            <a:r>
              <a:rPr lang="en-US" sz="2000" dirty="0">
                <a:solidFill>
                  <a:schemeClr val="bg1"/>
                </a:solidFill>
              </a:rPr>
              <a:t> </a:t>
            </a:r>
          </a:p>
        </p:txBody>
      </p:sp>
    </p:spTree>
    <p:extLst>
      <p:ext uri="{BB962C8B-B14F-4D97-AF65-F5344CB8AC3E}">
        <p14:creationId xmlns:p14="http://schemas.microsoft.com/office/powerpoint/2010/main" val="261034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6D191D-ADCB-45A8-834F-9E41EC630B5F}"/>
              </a:ext>
            </a:extLst>
          </p:cNvPr>
          <p:cNvSpPr>
            <a:spLocks noGrp="1"/>
          </p:cNvSpPr>
          <p:nvPr>
            <p:ph type="body" sz="quarter" idx="10"/>
          </p:nvPr>
        </p:nvSpPr>
        <p:spPr/>
        <p:txBody>
          <a:bodyPr/>
          <a:lstStyle/>
          <a:p>
            <a:r>
              <a:rPr lang="en-US" dirty="0"/>
              <a:t>Treatment Decisions Severe Frailty</a:t>
            </a:r>
          </a:p>
        </p:txBody>
      </p:sp>
      <p:sp>
        <p:nvSpPr>
          <p:cNvPr id="5" name="TextBox 4">
            <a:extLst>
              <a:ext uri="{FF2B5EF4-FFF2-40B4-BE49-F238E27FC236}">
                <a16:creationId xmlns:a16="http://schemas.microsoft.com/office/drawing/2014/main" id="{E46330AF-CCB2-42E3-A3D5-DFBAD5079294}"/>
              </a:ext>
            </a:extLst>
          </p:cNvPr>
          <p:cNvSpPr txBox="1"/>
          <p:nvPr/>
        </p:nvSpPr>
        <p:spPr>
          <a:xfrm>
            <a:off x="142875" y="6300732"/>
            <a:ext cx="12049125" cy="369332"/>
          </a:xfrm>
          <a:prstGeom prst="rect">
            <a:avLst/>
          </a:prstGeom>
          <a:noFill/>
        </p:spPr>
        <p:txBody>
          <a:bodyPr wrap="square" rtlCol="0">
            <a:spAutoFit/>
          </a:bodyPr>
          <a:lstStyle/>
          <a:p>
            <a:r>
              <a:rPr lang="en-US" dirty="0"/>
              <a:t>Niznik et al. Journal of the American Medical Directors Association, Volume 22, Issue 1, 2021, Pages 28-35.e3, ISSN 1525-8610</a:t>
            </a:r>
          </a:p>
        </p:txBody>
      </p:sp>
      <p:pic>
        <p:nvPicPr>
          <p:cNvPr id="6" name="Picture 5">
            <a:extLst>
              <a:ext uri="{FF2B5EF4-FFF2-40B4-BE49-F238E27FC236}">
                <a16:creationId xmlns:a16="http://schemas.microsoft.com/office/drawing/2014/main" id="{4845093D-7079-416F-9440-BE46216788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956"/>
          <a:stretch/>
        </p:blipFill>
        <p:spPr>
          <a:xfrm>
            <a:off x="8458200" y="2100263"/>
            <a:ext cx="3070392" cy="2657474"/>
          </a:xfrm>
          <a:prstGeom prst="rect">
            <a:avLst/>
          </a:prstGeom>
        </p:spPr>
      </p:pic>
      <p:graphicFrame>
        <p:nvGraphicFramePr>
          <p:cNvPr id="7" name="Diagram 6">
            <a:extLst>
              <a:ext uri="{FF2B5EF4-FFF2-40B4-BE49-F238E27FC236}">
                <a16:creationId xmlns:a16="http://schemas.microsoft.com/office/drawing/2014/main" id="{74B993F0-E1D0-4814-89F5-4FDF4850EF30}"/>
              </a:ext>
            </a:extLst>
          </p:cNvPr>
          <p:cNvGraphicFramePr/>
          <p:nvPr/>
        </p:nvGraphicFramePr>
        <p:xfrm>
          <a:off x="838200" y="1356279"/>
          <a:ext cx="6502400" cy="46143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peech Bubble: Rectangle 3">
            <a:extLst>
              <a:ext uri="{FF2B5EF4-FFF2-40B4-BE49-F238E27FC236}">
                <a16:creationId xmlns:a16="http://schemas.microsoft.com/office/drawing/2014/main" id="{9D419DEC-74FB-B3ED-8B5E-E63A507BCC60}"/>
              </a:ext>
            </a:extLst>
          </p:cNvPr>
          <p:cNvSpPr/>
          <p:nvPr/>
        </p:nvSpPr>
        <p:spPr bwMode="auto">
          <a:xfrm>
            <a:off x="10410825" y="62002"/>
            <a:ext cx="1590675" cy="928598"/>
          </a:xfrm>
          <a:prstGeom prst="wedgeRectCallout">
            <a:avLst>
              <a:gd name="adj1" fmla="val -52081"/>
              <a:gd name="adj2" fmla="val 77690"/>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400" dirty="0">
                <a:solidFill>
                  <a:schemeClr val="tx1"/>
                </a:solidFill>
                <a:latin typeface="Arial" charset="0"/>
                <a:ea typeface="ヒラギノ角ゴ Pro W3" pitchFamily="1" charset="-128"/>
              </a:rPr>
              <a:t>Who to treat?</a:t>
            </a:r>
          </a:p>
        </p:txBody>
      </p:sp>
    </p:spTree>
    <p:extLst>
      <p:ext uri="{BB962C8B-B14F-4D97-AF65-F5344CB8AC3E}">
        <p14:creationId xmlns:p14="http://schemas.microsoft.com/office/powerpoint/2010/main" val="2332938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B80B1A-7D23-42FB-90E2-DFA7236FF630}"/>
              </a:ext>
            </a:extLst>
          </p:cNvPr>
          <p:cNvSpPr>
            <a:spLocks noGrp="1"/>
          </p:cNvSpPr>
          <p:nvPr>
            <p:ph type="body" sz="quarter" idx="10"/>
          </p:nvPr>
        </p:nvSpPr>
        <p:spPr/>
        <p:txBody>
          <a:bodyPr>
            <a:normAutofit/>
          </a:bodyPr>
          <a:lstStyle/>
          <a:p>
            <a:r>
              <a:rPr lang="en-US" dirty="0"/>
              <a:t>Patient, Family and Staff Interviews</a:t>
            </a:r>
          </a:p>
        </p:txBody>
      </p:sp>
      <p:sp>
        <p:nvSpPr>
          <p:cNvPr id="7" name="Text Placeholder 6">
            <a:extLst>
              <a:ext uri="{FF2B5EF4-FFF2-40B4-BE49-F238E27FC236}">
                <a16:creationId xmlns:a16="http://schemas.microsoft.com/office/drawing/2014/main" id="{7640B3D8-17A5-6C81-36F1-C7376A413DFF}"/>
              </a:ext>
            </a:extLst>
          </p:cNvPr>
          <p:cNvSpPr>
            <a:spLocks noGrp="1"/>
          </p:cNvSpPr>
          <p:nvPr>
            <p:ph type="body" sz="quarter" idx="11"/>
          </p:nvPr>
        </p:nvSpPr>
        <p:spPr/>
        <p:txBody>
          <a:bodyPr/>
          <a:lstStyle/>
          <a:p>
            <a:r>
              <a:rPr lang="en-US" dirty="0"/>
              <a:t>Initial perception</a:t>
            </a:r>
          </a:p>
          <a:p>
            <a:endParaRPr lang="en-US" dirty="0"/>
          </a:p>
          <a:p>
            <a:endParaRPr lang="en-US" dirty="0"/>
          </a:p>
          <a:p>
            <a:r>
              <a:rPr lang="en-US" dirty="0"/>
              <a:t>After data</a:t>
            </a:r>
          </a:p>
          <a:p>
            <a:endParaRPr lang="en-US" dirty="0"/>
          </a:p>
          <a:p>
            <a:endParaRPr lang="en-US" dirty="0"/>
          </a:p>
          <a:p>
            <a:r>
              <a:rPr lang="en-US" dirty="0"/>
              <a:t>Key concerns</a:t>
            </a:r>
          </a:p>
          <a:p>
            <a:pPr marL="50800" indent="0">
              <a:buNone/>
            </a:pPr>
            <a:endParaRPr lang="en-US" dirty="0"/>
          </a:p>
        </p:txBody>
      </p:sp>
      <p:sp>
        <p:nvSpPr>
          <p:cNvPr id="4" name="Speech Bubble: Oval 3">
            <a:extLst>
              <a:ext uri="{FF2B5EF4-FFF2-40B4-BE49-F238E27FC236}">
                <a16:creationId xmlns:a16="http://schemas.microsoft.com/office/drawing/2014/main" id="{4D9ED3E0-21FD-40C7-97B7-CBDE4C5D689A}"/>
              </a:ext>
            </a:extLst>
          </p:cNvPr>
          <p:cNvSpPr/>
          <p:nvPr/>
        </p:nvSpPr>
        <p:spPr bwMode="auto">
          <a:xfrm>
            <a:off x="5705475" y="1754188"/>
            <a:ext cx="5029200" cy="2971801"/>
          </a:xfrm>
          <a:prstGeom prst="wedgeEllipseCallout">
            <a:avLst>
              <a:gd name="adj1" fmla="val -78755"/>
              <a:gd name="adj2" fmla="val -5004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0"/>
              </a:spcBef>
              <a:spcAft>
                <a:spcPct val="0"/>
              </a:spcAft>
              <a:buClrTx/>
              <a:buFont typeface="Arial" panose="020B0604020202020204" pitchFamily="34" charset="0"/>
              <a:buChar char="•"/>
            </a:pPr>
            <a:r>
              <a:rPr lang="en-US" sz="2400" dirty="0">
                <a:solidFill>
                  <a:schemeClr val="tx1"/>
                </a:solidFill>
                <a:latin typeface="Arial" charset="0"/>
                <a:ea typeface="ヒラギノ角ゴ Pro W3" pitchFamily="1" charset="-128"/>
              </a:rPr>
              <a:t>“Do they really need it at their age?”</a:t>
            </a:r>
          </a:p>
          <a:p>
            <a:pPr eaLnBrk="0" fontAlgn="base" hangingPunct="0">
              <a:spcBef>
                <a:spcPct val="0"/>
              </a:spcBef>
              <a:spcAft>
                <a:spcPct val="0"/>
              </a:spcAft>
              <a:buClrTx/>
            </a:pPr>
            <a:endParaRPr lang="en-US" sz="2400" dirty="0">
              <a:solidFill>
                <a:schemeClr val="tx1"/>
              </a:solidFill>
              <a:latin typeface="Arial" charset="0"/>
              <a:ea typeface="ヒラギノ角ゴ Pro W3" pitchFamily="1" charset="-128"/>
            </a:endParaRPr>
          </a:p>
          <a:p>
            <a:pPr marL="342900" indent="-342900" eaLnBrk="0" fontAlgn="base" hangingPunct="0">
              <a:spcBef>
                <a:spcPct val="0"/>
              </a:spcBef>
              <a:spcAft>
                <a:spcPct val="0"/>
              </a:spcAft>
              <a:buClrTx/>
              <a:buFont typeface="Arial" panose="020B0604020202020204" pitchFamily="34" charset="0"/>
              <a:buChar char="•"/>
            </a:pPr>
            <a:r>
              <a:rPr lang="en-US" sz="2400" dirty="0">
                <a:solidFill>
                  <a:schemeClr val="tx1"/>
                </a:solidFill>
                <a:latin typeface="Arial" charset="0"/>
                <a:ea typeface="ヒラギノ角ゴ Pro W3" pitchFamily="1" charset="-128"/>
              </a:rPr>
              <a:t>“Doesn</a:t>
            </a:r>
            <a:r>
              <a:rPr lang="en-US" sz="2400" dirty="0"/>
              <a:t>’t it have a lot of side effects?”</a:t>
            </a:r>
            <a:endParaRPr lang="en-US" sz="2400" dirty="0">
              <a:solidFill>
                <a:schemeClr val="tx1"/>
              </a:solidFill>
              <a:latin typeface="Arial" charset="0"/>
              <a:ea typeface="ヒラギノ角ゴ Pro W3" pitchFamily="1" charset="-128"/>
            </a:endParaRPr>
          </a:p>
        </p:txBody>
      </p:sp>
      <p:sp>
        <p:nvSpPr>
          <p:cNvPr id="5" name="Speech Bubble: Oval 4">
            <a:extLst>
              <a:ext uri="{FF2B5EF4-FFF2-40B4-BE49-F238E27FC236}">
                <a16:creationId xmlns:a16="http://schemas.microsoft.com/office/drawing/2014/main" id="{D891691A-50D3-41DB-B1FE-0DDFDD4C9E31}"/>
              </a:ext>
            </a:extLst>
          </p:cNvPr>
          <p:cNvSpPr/>
          <p:nvPr/>
        </p:nvSpPr>
        <p:spPr bwMode="auto">
          <a:xfrm>
            <a:off x="5705475" y="1982787"/>
            <a:ext cx="5029200" cy="2514601"/>
          </a:xfrm>
          <a:prstGeom prst="wedgeEllipseCallout">
            <a:avLst>
              <a:gd name="adj1" fmla="val -93907"/>
              <a:gd name="adj2" fmla="val 599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0"/>
              </a:spcBef>
              <a:spcAft>
                <a:spcPct val="0"/>
              </a:spcAft>
              <a:buClrTx/>
              <a:buFont typeface="Arial" panose="020B0604020202020204" pitchFamily="34" charset="0"/>
              <a:buChar char="•"/>
            </a:pPr>
            <a:r>
              <a:rPr lang="en-US" sz="2400" dirty="0">
                <a:solidFill>
                  <a:schemeClr val="tx1"/>
                </a:solidFill>
                <a:latin typeface="Arial" charset="0"/>
                <a:ea typeface="ヒラギノ角ゴ Pro W3" pitchFamily="1" charset="-128"/>
              </a:rPr>
              <a:t>“That sounds really good, I would definitely consider it”</a:t>
            </a:r>
          </a:p>
          <a:p>
            <a:pPr eaLnBrk="0" fontAlgn="base" hangingPunct="0">
              <a:spcBef>
                <a:spcPct val="0"/>
              </a:spcBef>
              <a:spcAft>
                <a:spcPct val="0"/>
              </a:spcAft>
              <a:buClrTx/>
            </a:pPr>
            <a:endParaRPr lang="en-US" sz="2400" dirty="0">
              <a:solidFill>
                <a:schemeClr val="tx1"/>
              </a:solidFill>
              <a:latin typeface="Arial" charset="0"/>
              <a:ea typeface="ヒラギノ角ゴ Pro W3" pitchFamily="1" charset="-128"/>
            </a:endParaRPr>
          </a:p>
        </p:txBody>
      </p:sp>
      <p:sp>
        <p:nvSpPr>
          <p:cNvPr id="6" name="Speech Bubble: Oval 5">
            <a:extLst>
              <a:ext uri="{FF2B5EF4-FFF2-40B4-BE49-F238E27FC236}">
                <a16:creationId xmlns:a16="http://schemas.microsoft.com/office/drawing/2014/main" id="{7FC695DB-9913-429F-9642-3AB65FEF72D0}"/>
              </a:ext>
            </a:extLst>
          </p:cNvPr>
          <p:cNvSpPr/>
          <p:nvPr/>
        </p:nvSpPr>
        <p:spPr bwMode="auto">
          <a:xfrm>
            <a:off x="5705475" y="1409701"/>
            <a:ext cx="5219700" cy="4114800"/>
          </a:xfrm>
          <a:prstGeom prst="wedgeEllipseCallout">
            <a:avLst>
              <a:gd name="adj1" fmla="val -85184"/>
              <a:gd name="adj2" fmla="val 325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0"/>
              </a:spcBef>
              <a:spcAft>
                <a:spcPct val="0"/>
              </a:spcAft>
              <a:buClrTx/>
              <a:buFont typeface="Arial" panose="020B0604020202020204" pitchFamily="34" charset="0"/>
              <a:buChar char="•"/>
            </a:pPr>
            <a:r>
              <a:rPr lang="en-US" sz="2400" dirty="0">
                <a:solidFill>
                  <a:schemeClr val="tx1"/>
                </a:solidFill>
                <a:latin typeface="Arial" charset="0"/>
                <a:ea typeface="ヒラギノ角ゴ Pro W3" pitchFamily="1" charset="-128"/>
              </a:rPr>
              <a:t>“Those administration requirements are cruel”</a:t>
            </a:r>
          </a:p>
          <a:p>
            <a:pPr marL="342900" indent="-342900" eaLnBrk="0" fontAlgn="base" hangingPunct="0">
              <a:spcBef>
                <a:spcPct val="0"/>
              </a:spcBef>
              <a:spcAft>
                <a:spcPct val="0"/>
              </a:spcAft>
              <a:buClrTx/>
              <a:buFont typeface="Arial" panose="020B0604020202020204" pitchFamily="34" charset="0"/>
              <a:buChar char="•"/>
            </a:pPr>
            <a:r>
              <a:rPr lang="en-US" sz="2400" dirty="0"/>
              <a:t>“I’m not taking more medicines unless you take some away”</a:t>
            </a:r>
          </a:p>
          <a:p>
            <a:pPr marL="342900" indent="-342900" eaLnBrk="0" fontAlgn="base" hangingPunct="0">
              <a:spcBef>
                <a:spcPct val="0"/>
              </a:spcBef>
              <a:spcAft>
                <a:spcPct val="0"/>
              </a:spcAft>
              <a:buClrTx/>
              <a:buFont typeface="Arial" panose="020B0604020202020204" pitchFamily="34" charset="0"/>
              <a:buChar char="•"/>
            </a:pPr>
            <a:r>
              <a:rPr lang="en-US" sz="2400" dirty="0"/>
              <a:t>“How will we know when to stop?</a:t>
            </a:r>
            <a:endParaRPr lang="en-US" sz="2400" dirty="0">
              <a:solidFill>
                <a:schemeClr val="tx1"/>
              </a:solidFill>
              <a:latin typeface="Arial" charset="0"/>
              <a:ea typeface="ヒラギノ角ゴ Pro W3" pitchFamily="1" charset="-128"/>
            </a:endParaRPr>
          </a:p>
          <a:p>
            <a:pPr eaLnBrk="0" fontAlgn="base" hangingPunct="0">
              <a:spcBef>
                <a:spcPct val="0"/>
              </a:spcBef>
              <a:spcAft>
                <a:spcPct val="0"/>
              </a:spcAft>
              <a:buClrTx/>
            </a:pPr>
            <a:endParaRPr lang="en-US" sz="2400" dirty="0">
              <a:solidFill>
                <a:schemeClr val="tx1"/>
              </a:solidFill>
              <a:latin typeface="Arial" charset="0"/>
              <a:ea typeface="ヒラギノ角ゴ Pro W3" pitchFamily="1" charset="-128"/>
            </a:endParaRPr>
          </a:p>
        </p:txBody>
      </p:sp>
      <p:sp>
        <p:nvSpPr>
          <p:cNvPr id="8" name="Speech Bubble: Rectangle 7">
            <a:extLst>
              <a:ext uri="{FF2B5EF4-FFF2-40B4-BE49-F238E27FC236}">
                <a16:creationId xmlns:a16="http://schemas.microsoft.com/office/drawing/2014/main" id="{6CC261E8-957B-66C7-9865-BC1FA98F4B92}"/>
              </a:ext>
            </a:extLst>
          </p:cNvPr>
          <p:cNvSpPr/>
          <p:nvPr/>
        </p:nvSpPr>
        <p:spPr bwMode="auto">
          <a:xfrm>
            <a:off x="10267950" y="77787"/>
            <a:ext cx="1840254" cy="835025"/>
          </a:xfrm>
          <a:prstGeom prst="wedgeRectCallout">
            <a:avLst>
              <a:gd name="adj1" fmla="val -49327"/>
              <a:gd name="adj2" fmla="val 96558"/>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solidFill>
                  <a:schemeClr val="tx1"/>
                </a:solidFill>
                <a:latin typeface="Arial" charset="0"/>
                <a:ea typeface="ヒラギノ角ゴ Pro W3" pitchFamily="1" charset="-128"/>
              </a:rPr>
              <a:t>Older patients won’t tak</a:t>
            </a:r>
            <a:r>
              <a:rPr lang="en-US" sz="2000" dirty="0"/>
              <a:t>e it</a:t>
            </a:r>
            <a:endParaRPr lang="en-US" sz="2000" dirty="0">
              <a:solidFill>
                <a:schemeClr val="tx1"/>
              </a:solidFill>
              <a:latin typeface="Arial" charset="0"/>
              <a:ea typeface="ヒラギノ角ゴ Pro W3" pitchFamily="1" charset="-128"/>
            </a:endParaRPr>
          </a:p>
        </p:txBody>
      </p:sp>
    </p:spTree>
    <p:extLst>
      <p:ext uri="{BB962C8B-B14F-4D97-AF65-F5344CB8AC3E}">
        <p14:creationId xmlns:p14="http://schemas.microsoft.com/office/powerpoint/2010/main" val="418027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CF29CA-A480-4797-BF8D-3366B49CDE1C}"/>
              </a:ext>
            </a:extLst>
          </p:cNvPr>
          <p:cNvSpPr>
            <a:spLocks noGrp="1"/>
          </p:cNvSpPr>
          <p:nvPr>
            <p:ph type="body" sz="quarter" idx="10"/>
          </p:nvPr>
        </p:nvSpPr>
        <p:spPr/>
        <p:txBody>
          <a:bodyPr>
            <a:normAutofit/>
          </a:bodyPr>
          <a:lstStyle/>
          <a:p>
            <a:r>
              <a:rPr lang="en-US" dirty="0"/>
              <a:t>Practical Ideas to Address Concerns</a:t>
            </a:r>
          </a:p>
        </p:txBody>
      </p:sp>
      <p:sp>
        <p:nvSpPr>
          <p:cNvPr id="5" name="Text Placeholder 4">
            <a:extLst>
              <a:ext uri="{FF2B5EF4-FFF2-40B4-BE49-F238E27FC236}">
                <a16:creationId xmlns:a16="http://schemas.microsoft.com/office/drawing/2014/main" id="{71571E66-DEFC-794F-75AC-A192EBA2F509}"/>
              </a:ext>
            </a:extLst>
          </p:cNvPr>
          <p:cNvSpPr>
            <a:spLocks noGrp="1"/>
          </p:cNvSpPr>
          <p:nvPr>
            <p:ph type="body" sz="quarter" idx="11"/>
          </p:nvPr>
        </p:nvSpPr>
        <p:spPr>
          <a:xfrm>
            <a:off x="838199" y="1371599"/>
            <a:ext cx="5658853" cy="4876799"/>
          </a:xfrm>
        </p:spPr>
        <p:txBody>
          <a:bodyPr/>
          <a:lstStyle/>
          <a:p>
            <a:r>
              <a:rPr lang="en-US" dirty="0"/>
              <a:t>Alendronate “spa day”</a:t>
            </a:r>
          </a:p>
          <a:p>
            <a:r>
              <a:rPr lang="en-US" dirty="0"/>
              <a:t>Yearly and twice-yearly options</a:t>
            </a:r>
          </a:p>
          <a:p>
            <a:r>
              <a:rPr lang="en-US" dirty="0"/>
              <a:t>Deprescribe fall-related medications when prescribing new medications</a:t>
            </a:r>
          </a:p>
          <a:p>
            <a:r>
              <a:rPr lang="en-US" dirty="0"/>
              <a:t>Plan treatment duration and when to stop</a:t>
            </a:r>
          </a:p>
          <a:p>
            <a:endParaRPr lang="en-US" dirty="0"/>
          </a:p>
        </p:txBody>
      </p:sp>
      <p:pic>
        <p:nvPicPr>
          <p:cNvPr id="4" name="Picture 3">
            <a:extLst>
              <a:ext uri="{FF2B5EF4-FFF2-40B4-BE49-F238E27FC236}">
                <a16:creationId xmlns:a16="http://schemas.microsoft.com/office/drawing/2014/main" id="{5A2951CA-48C3-4870-9D55-D594536C7CC5}"/>
              </a:ext>
            </a:extLst>
          </p:cNvPr>
          <p:cNvPicPr>
            <a:picLocks noChangeAspect="1"/>
          </p:cNvPicPr>
          <p:nvPr/>
        </p:nvPicPr>
        <p:blipFill>
          <a:blip r:embed="rId3"/>
          <a:stretch>
            <a:fillRect/>
          </a:stretch>
        </p:blipFill>
        <p:spPr>
          <a:xfrm>
            <a:off x="6975108" y="2007670"/>
            <a:ext cx="4572001" cy="3039894"/>
          </a:xfrm>
          <a:prstGeom prst="rect">
            <a:avLst/>
          </a:prstGeom>
        </p:spPr>
      </p:pic>
      <p:sp>
        <p:nvSpPr>
          <p:cNvPr id="6" name="Speech Bubble: Rectangle 5">
            <a:extLst>
              <a:ext uri="{FF2B5EF4-FFF2-40B4-BE49-F238E27FC236}">
                <a16:creationId xmlns:a16="http://schemas.microsoft.com/office/drawing/2014/main" id="{8ABA2286-BAAE-34D6-434D-0071848E6D19}"/>
              </a:ext>
            </a:extLst>
          </p:cNvPr>
          <p:cNvSpPr/>
          <p:nvPr/>
        </p:nvSpPr>
        <p:spPr bwMode="auto">
          <a:xfrm>
            <a:off x="10267950" y="77787"/>
            <a:ext cx="1840254" cy="835025"/>
          </a:xfrm>
          <a:prstGeom prst="wedgeRectCallout">
            <a:avLst>
              <a:gd name="adj1" fmla="val -49327"/>
              <a:gd name="adj2" fmla="val 96558"/>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solidFill>
                  <a:schemeClr val="tx1"/>
                </a:solidFill>
                <a:latin typeface="Arial" charset="0"/>
                <a:ea typeface="ヒラギノ角ゴ Pro W3" pitchFamily="1" charset="-128"/>
              </a:rPr>
              <a:t>Older patients won’t tak</a:t>
            </a:r>
            <a:r>
              <a:rPr lang="en-US" sz="2000" dirty="0"/>
              <a:t>e it</a:t>
            </a:r>
            <a:endParaRPr lang="en-US" sz="2000" dirty="0">
              <a:solidFill>
                <a:schemeClr val="tx1"/>
              </a:solidFill>
              <a:latin typeface="Arial" charset="0"/>
              <a:ea typeface="ヒラギノ角ゴ Pro W3" pitchFamily="1" charset="-128"/>
            </a:endParaRPr>
          </a:p>
        </p:txBody>
      </p:sp>
    </p:spTree>
    <p:extLst>
      <p:ext uri="{BB962C8B-B14F-4D97-AF65-F5344CB8AC3E}">
        <p14:creationId xmlns:p14="http://schemas.microsoft.com/office/powerpoint/2010/main" val="2134024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B3C6C2-669A-0967-836F-02BA4E1714E4}"/>
              </a:ext>
            </a:extLst>
          </p:cNvPr>
          <p:cNvSpPr>
            <a:spLocks noGrp="1"/>
          </p:cNvSpPr>
          <p:nvPr>
            <p:ph type="body" sz="quarter" idx="10"/>
          </p:nvPr>
        </p:nvSpPr>
        <p:spPr/>
        <p:txBody>
          <a:bodyPr/>
          <a:lstStyle/>
          <a:p>
            <a:r>
              <a:rPr lang="en-US" dirty="0"/>
              <a:t>Matters Most</a:t>
            </a:r>
          </a:p>
        </p:txBody>
      </p:sp>
      <p:pic>
        <p:nvPicPr>
          <p:cNvPr id="5" name="Picture 4">
            <a:extLst>
              <a:ext uri="{FF2B5EF4-FFF2-40B4-BE49-F238E27FC236}">
                <a16:creationId xmlns:a16="http://schemas.microsoft.com/office/drawing/2014/main" id="{6D1F3D99-AE80-EFAB-858F-22309D13034C}"/>
              </a:ext>
            </a:extLst>
          </p:cNvPr>
          <p:cNvPicPr>
            <a:picLocks noChangeAspect="1"/>
          </p:cNvPicPr>
          <p:nvPr/>
        </p:nvPicPr>
        <p:blipFill>
          <a:blip r:embed="rId3"/>
          <a:stretch>
            <a:fillRect/>
          </a:stretch>
        </p:blipFill>
        <p:spPr>
          <a:xfrm>
            <a:off x="573079" y="2162024"/>
            <a:ext cx="6711676" cy="4558316"/>
          </a:xfrm>
          <a:prstGeom prst="rect">
            <a:avLst/>
          </a:prstGeom>
        </p:spPr>
      </p:pic>
      <p:pic>
        <p:nvPicPr>
          <p:cNvPr id="7" name="Picture 6">
            <a:extLst>
              <a:ext uri="{FF2B5EF4-FFF2-40B4-BE49-F238E27FC236}">
                <a16:creationId xmlns:a16="http://schemas.microsoft.com/office/drawing/2014/main" id="{A3474587-4ECD-AB1C-07EB-D5D0F5C94D74}"/>
              </a:ext>
            </a:extLst>
          </p:cNvPr>
          <p:cNvPicPr>
            <a:picLocks noChangeAspect="1"/>
          </p:cNvPicPr>
          <p:nvPr/>
        </p:nvPicPr>
        <p:blipFill>
          <a:blip r:embed="rId4"/>
          <a:stretch>
            <a:fillRect/>
          </a:stretch>
        </p:blipFill>
        <p:spPr>
          <a:xfrm>
            <a:off x="1819563" y="1209361"/>
            <a:ext cx="4276437" cy="1017318"/>
          </a:xfrm>
          <a:prstGeom prst="rect">
            <a:avLst/>
          </a:prstGeom>
        </p:spPr>
      </p:pic>
      <p:sp>
        <p:nvSpPr>
          <p:cNvPr id="8" name="Speech Bubble: Rectangle with Corners Rounded 7">
            <a:extLst>
              <a:ext uri="{FF2B5EF4-FFF2-40B4-BE49-F238E27FC236}">
                <a16:creationId xmlns:a16="http://schemas.microsoft.com/office/drawing/2014/main" id="{6F0FDBD6-CAF6-4618-F156-71937D21B885}"/>
              </a:ext>
            </a:extLst>
          </p:cNvPr>
          <p:cNvSpPr/>
          <p:nvPr/>
        </p:nvSpPr>
        <p:spPr>
          <a:xfrm>
            <a:off x="7878618" y="1856508"/>
            <a:ext cx="3832666" cy="3435927"/>
          </a:xfrm>
          <a:prstGeom prst="wedgeRoundRectCallout">
            <a:avLst>
              <a:gd name="adj1" fmla="val -51430"/>
              <a:gd name="adj2" fmla="val 7431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effectLst/>
                <a:latin typeface="Arial" panose="020B0604020202020204" pitchFamily="34" charset="0"/>
                <a:ea typeface="Times New Roman" panose="02020603050405020304" pitchFamily="18" charset="0"/>
              </a:rPr>
              <a:t>“Can you tell me what matters most to you as you recover from your fracture?” </a:t>
            </a:r>
          </a:p>
          <a:p>
            <a:pPr marL="285750" indent="-285750">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rPr>
              <a:t>Tell me more about what you mean by that</a:t>
            </a:r>
          </a:p>
          <a:p>
            <a:pPr marL="285750" indent="-285750">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rPr>
              <a:t>What are some of the reasons why __ is important to you?</a:t>
            </a:r>
            <a:endParaRPr lang="en-US" sz="1800" dirty="0"/>
          </a:p>
        </p:txBody>
      </p:sp>
      <p:sp>
        <p:nvSpPr>
          <p:cNvPr id="3" name="Speech Bubble: Rectangle 2">
            <a:extLst>
              <a:ext uri="{FF2B5EF4-FFF2-40B4-BE49-F238E27FC236}">
                <a16:creationId xmlns:a16="http://schemas.microsoft.com/office/drawing/2014/main" id="{188E2B9D-82DD-08E4-3162-71C7C07B8773}"/>
              </a:ext>
            </a:extLst>
          </p:cNvPr>
          <p:cNvSpPr/>
          <p:nvPr/>
        </p:nvSpPr>
        <p:spPr bwMode="auto">
          <a:xfrm>
            <a:off x="10267950" y="77787"/>
            <a:ext cx="1840254" cy="835025"/>
          </a:xfrm>
          <a:prstGeom prst="wedgeRectCallout">
            <a:avLst>
              <a:gd name="adj1" fmla="val -49327"/>
              <a:gd name="adj2" fmla="val 96558"/>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solidFill>
                  <a:schemeClr val="tx1"/>
                </a:solidFill>
                <a:latin typeface="Arial" charset="0"/>
                <a:ea typeface="ヒラギノ角ゴ Pro W3" pitchFamily="1" charset="-128"/>
              </a:rPr>
              <a:t>Older patients won’t tak</a:t>
            </a:r>
            <a:r>
              <a:rPr lang="en-US" sz="2000" dirty="0"/>
              <a:t>e it</a:t>
            </a:r>
            <a:endParaRPr lang="en-US" sz="2000" dirty="0">
              <a:solidFill>
                <a:schemeClr val="tx1"/>
              </a:solidFill>
              <a:latin typeface="Arial" charset="0"/>
              <a:ea typeface="ヒラギノ角ゴ Pro W3" pitchFamily="1" charset="-128"/>
            </a:endParaRPr>
          </a:p>
        </p:txBody>
      </p:sp>
    </p:spTree>
    <p:extLst>
      <p:ext uri="{BB962C8B-B14F-4D97-AF65-F5344CB8AC3E}">
        <p14:creationId xmlns:p14="http://schemas.microsoft.com/office/powerpoint/2010/main" val="365063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7A6C5-20B6-F5D8-A96A-61448ABB4F21}"/>
              </a:ext>
            </a:extLst>
          </p:cNvPr>
          <p:cNvSpPr>
            <a:spLocks noGrp="1"/>
          </p:cNvSpPr>
          <p:nvPr>
            <p:ph type="body" sz="quarter" idx="10"/>
          </p:nvPr>
        </p:nvSpPr>
        <p:spPr/>
        <p:txBody>
          <a:bodyPr/>
          <a:lstStyle/>
          <a:p>
            <a:r>
              <a:rPr lang="en-US" dirty="0"/>
              <a:t>Matters Most</a:t>
            </a:r>
          </a:p>
        </p:txBody>
      </p:sp>
      <p:sp>
        <p:nvSpPr>
          <p:cNvPr id="3" name="Text Placeholder 2">
            <a:extLst>
              <a:ext uri="{FF2B5EF4-FFF2-40B4-BE49-F238E27FC236}">
                <a16:creationId xmlns:a16="http://schemas.microsoft.com/office/drawing/2014/main" id="{686986A6-A5B9-F263-6BAE-3C65A5A63FBE}"/>
              </a:ext>
            </a:extLst>
          </p:cNvPr>
          <p:cNvSpPr>
            <a:spLocks noGrp="1"/>
          </p:cNvSpPr>
          <p:nvPr>
            <p:ph type="body" sz="quarter" idx="11"/>
          </p:nvPr>
        </p:nvSpPr>
        <p:spPr/>
        <p:txBody>
          <a:bodyPr/>
          <a:lstStyle/>
          <a:p>
            <a:endParaRPr lang="en-US" dirty="0"/>
          </a:p>
        </p:txBody>
      </p:sp>
      <p:pic>
        <p:nvPicPr>
          <p:cNvPr id="5" name="Picture 4">
            <a:extLst>
              <a:ext uri="{FF2B5EF4-FFF2-40B4-BE49-F238E27FC236}">
                <a16:creationId xmlns:a16="http://schemas.microsoft.com/office/drawing/2014/main" id="{935B0B5A-FDB2-1537-8596-C7EF2CB2F25D}"/>
              </a:ext>
            </a:extLst>
          </p:cNvPr>
          <p:cNvPicPr>
            <a:picLocks noChangeAspect="1"/>
          </p:cNvPicPr>
          <p:nvPr/>
        </p:nvPicPr>
        <p:blipFill>
          <a:blip r:embed="rId3"/>
          <a:srcRect l="2855" t="7325" r="11433" b="11610"/>
          <a:stretch>
            <a:fillRect/>
          </a:stretch>
        </p:blipFill>
        <p:spPr>
          <a:xfrm>
            <a:off x="766618" y="1085271"/>
            <a:ext cx="10243127" cy="5449454"/>
          </a:xfrm>
          <a:prstGeom prst="rect">
            <a:avLst/>
          </a:prstGeom>
          <a:noFill/>
        </p:spPr>
      </p:pic>
      <p:sp>
        <p:nvSpPr>
          <p:cNvPr id="4" name="Speech Bubble: Rectangle 3">
            <a:extLst>
              <a:ext uri="{FF2B5EF4-FFF2-40B4-BE49-F238E27FC236}">
                <a16:creationId xmlns:a16="http://schemas.microsoft.com/office/drawing/2014/main" id="{53051DA8-8FD9-ED46-CA8E-04E537051439}"/>
              </a:ext>
            </a:extLst>
          </p:cNvPr>
          <p:cNvSpPr/>
          <p:nvPr/>
        </p:nvSpPr>
        <p:spPr bwMode="auto">
          <a:xfrm>
            <a:off x="10267950" y="77787"/>
            <a:ext cx="1840254" cy="835025"/>
          </a:xfrm>
          <a:prstGeom prst="wedgeRectCallout">
            <a:avLst>
              <a:gd name="adj1" fmla="val -49327"/>
              <a:gd name="adj2" fmla="val 96558"/>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solidFill>
                  <a:schemeClr val="tx1"/>
                </a:solidFill>
                <a:latin typeface="Arial" charset="0"/>
                <a:ea typeface="ヒラギノ角ゴ Pro W3" pitchFamily="1" charset="-128"/>
              </a:rPr>
              <a:t>Older patients won’t tak</a:t>
            </a:r>
            <a:r>
              <a:rPr lang="en-US" sz="2000" dirty="0"/>
              <a:t>e it</a:t>
            </a:r>
            <a:endParaRPr lang="en-US" sz="2000" dirty="0">
              <a:solidFill>
                <a:schemeClr val="tx1"/>
              </a:solidFill>
              <a:latin typeface="Arial" charset="0"/>
              <a:ea typeface="ヒラギノ角ゴ Pro W3" pitchFamily="1" charset="-128"/>
            </a:endParaRPr>
          </a:p>
        </p:txBody>
      </p:sp>
    </p:spTree>
    <p:extLst>
      <p:ext uri="{BB962C8B-B14F-4D97-AF65-F5344CB8AC3E}">
        <p14:creationId xmlns:p14="http://schemas.microsoft.com/office/powerpoint/2010/main" val="3885418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36C3F4-5E5B-2FFC-6ABA-C669DF848BFE}"/>
              </a:ext>
            </a:extLst>
          </p:cNvPr>
          <p:cNvSpPr>
            <a:spLocks noGrp="1"/>
          </p:cNvSpPr>
          <p:nvPr>
            <p:ph type="body" sz="quarter" idx="10"/>
          </p:nvPr>
        </p:nvSpPr>
        <p:spPr/>
        <p:txBody>
          <a:bodyPr/>
          <a:lstStyle/>
          <a:p>
            <a:r>
              <a:rPr lang="en-US" dirty="0"/>
              <a:t>Matters Most – Practice Implications</a:t>
            </a:r>
          </a:p>
        </p:txBody>
      </p:sp>
      <p:sp>
        <p:nvSpPr>
          <p:cNvPr id="3" name="Text Placeholder 2">
            <a:extLst>
              <a:ext uri="{FF2B5EF4-FFF2-40B4-BE49-F238E27FC236}">
                <a16:creationId xmlns:a16="http://schemas.microsoft.com/office/drawing/2014/main" id="{D0212D82-66DB-F412-8CDE-29D926B2CB2E}"/>
              </a:ext>
            </a:extLst>
          </p:cNvPr>
          <p:cNvSpPr>
            <a:spLocks noGrp="1"/>
          </p:cNvSpPr>
          <p:nvPr>
            <p:ph type="body" sz="quarter" idx="11"/>
          </p:nvPr>
        </p:nvSpPr>
        <p:spPr>
          <a:xfrm>
            <a:off x="668858" y="1410774"/>
            <a:ext cx="7745469" cy="4876799"/>
          </a:xfrm>
        </p:spPr>
        <p:txBody>
          <a:bodyPr>
            <a:normAutofit fontScale="92500" lnSpcReduction="10000"/>
          </a:bodyPr>
          <a:lstStyle/>
          <a:p>
            <a:pPr marL="50800" indent="0">
              <a:buNone/>
            </a:pPr>
            <a:r>
              <a:rPr lang="en-US" b="1" dirty="0"/>
              <a:t>“Recovery Focused” </a:t>
            </a:r>
            <a:r>
              <a:rPr lang="en-US" dirty="0">
                <a:sym typeface="Wingdings" panose="05000000000000000000" pitchFamily="2" charset="2"/>
              </a:rPr>
              <a:t> rehabilitation, nutrition, exercise, health promotion</a:t>
            </a:r>
          </a:p>
          <a:p>
            <a:pPr marL="50800" indent="0">
              <a:buNone/>
            </a:pPr>
            <a:endParaRPr lang="en-US" dirty="0">
              <a:sym typeface="Wingdings" panose="05000000000000000000" pitchFamily="2" charset="2"/>
            </a:endParaRPr>
          </a:p>
          <a:p>
            <a:pPr marL="50800" indent="0">
              <a:buNone/>
            </a:pPr>
            <a:r>
              <a:rPr lang="en-US" b="1" dirty="0">
                <a:sym typeface="Wingdings" panose="05000000000000000000" pitchFamily="2" charset="2"/>
              </a:rPr>
              <a:t>“Home and Function Focused” </a:t>
            </a:r>
            <a:r>
              <a:rPr lang="en-US" dirty="0">
                <a:sym typeface="Wingdings" panose="05000000000000000000" pitchFamily="2" charset="2"/>
              </a:rPr>
              <a:t> in-home programs, family engagement</a:t>
            </a:r>
          </a:p>
          <a:p>
            <a:pPr marL="50800" indent="0">
              <a:buNone/>
            </a:pPr>
            <a:endParaRPr lang="en-US" dirty="0">
              <a:sym typeface="Wingdings" panose="05000000000000000000" pitchFamily="2" charset="2"/>
            </a:endParaRPr>
          </a:p>
          <a:p>
            <a:pPr marL="50800" indent="0">
              <a:buNone/>
            </a:pPr>
            <a:r>
              <a:rPr lang="en-US" b="1" dirty="0">
                <a:sym typeface="Wingdings" panose="05000000000000000000" pitchFamily="2" charset="2"/>
              </a:rPr>
              <a:t>“Comfort Focused”</a:t>
            </a:r>
            <a:r>
              <a:rPr lang="en-US" dirty="0">
                <a:sym typeface="Wingdings" panose="05000000000000000000" pitchFamily="2" charset="2"/>
              </a:rPr>
              <a:t>  manage pain and symptoms</a:t>
            </a:r>
          </a:p>
          <a:p>
            <a:pPr marL="50800" indent="0">
              <a:buNone/>
            </a:pPr>
            <a:endParaRPr lang="en-US" dirty="0">
              <a:sym typeface="Wingdings" panose="05000000000000000000" pitchFamily="2" charset="2"/>
            </a:endParaRPr>
          </a:p>
          <a:p>
            <a:pPr marL="50800" indent="0">
              <a:buNone/>
            </a:pPr>
            <a:r>
              <a:rPr lang="en-US" dirty="0">
                <a:sym typeface="Wingdings" panose="05000000000000000000" pitchFamily="2" charset="2"/>
              </a:rPr>
              <a:t>Many (but not all) prioritize </a:t>
            </a:r>
            <a:r>
              <a:rPr lang="en-US" b="1" dirty="0">
                <a:sym typeface="Wingdings" panose="05000000000000000000" pitchFamily="2" charset="2"/>
              </a:rPr>
              <a:t>fracture prevention </a:t>
            </a:r>
            <a:r>
              <a:rPr lang="en-US" dirty="0">
                <a:sym typeface="Wingdings" panose="05000000000000000000" pitchFamily="2" charset="2"/>
              </a:rPr>
              <a:t>across groups</a:t>
            </a:r>
          </a:p>
          <a:p>
            <a:pPr marL="533400" lvl="1" indent="0">
              <a:buNone/>
            </a:pPr>
            <a:r>
              <a:rPr lang="en-US" dirty="0">
                <a:sym typeface="Wingdings" panose="05000000000000000000" pitchFamily="2" charset="2"/>
              </a:rPr>
              <a:t>Align discussion about OP treatment with their goals</a:t>
            </a:r>
            <a:endParaRPr lang="en-US" dirty="0"/>
          </a:p>
        </p:txBody>
      </p:sp>
      <p:pic>
        <p:nvPicPr>
          <p:cNvPr id="5" name="Picture 4" descr="Arrows piercing notes">
            <a:extLst>
              <a:ext uri="{FF2B5EF4-FFF2-40B4-BE49-F238E27FC236}">
                <a16:creationId xmlns:a16="http://schemas.microsoft.com/office/drawing/2014/main" id="{979995DF-F056-DBB3-6CD9-C2905B15B723}"/>
              </a:ext>
            </a:extLst>
          </p:cNvPr>
          <p:cNvPicPr>
            <a:picLocks noChangeAspect="1"/>
          </p:cNvPicPr>
          <p:nvPr/>
        </p:nvPicPr>
        <p:blipFill>
          <a:blip r:embed="rId3"/>
          <a:srcRect l="7394" t="7514" b="6959"/>
          <a:stretch>
            <a:fillRect/>
          </a:stretch>
        </p:blipFill>
        <p:spPr>
          <a:xfrm>
            <a:off x="8155709" y="2528372"/>
            <a:ext cx="3672232" cy="2142836"/>
          </a:xfrm>
          <a:prstGeom prst="rect">
            <a:avLst/>
          </a:prstGeom>
        </p:spPr>
      </p:pic>
      <p:sp>
        <p:nvSpPr>
          <p:cNvPr id="4" name="Speech Bubble: Rectangle 3">
            <a:extLst>
              <a:ext uri="{FF2B5EF4-FFF2-40B4-BE49-F238E27FC236}">
                <a16:creationId xmlns:a16="http://schemas.microsoft.com/office/drawing/2014/main" id="{8648106C-5F6D-81BD-466E-449BC72972AA}"/>
              </a:ext>
            </a:extLst>
          </p:cNvPr>
          <p:cNvSpPr/>
          <p:nvPr/>
        </p:nvSpPr>
        <p:spPr bwMode="auto">
          <a:xfrm>
            <a:off x="10267950" y="77787"/>
            <a:ext cx="1840254" cy="835025"/>
          </a:xfrm>
          <a:prstGeom prst="wedgeRectCallout">
            <a:avLst>
              <a:gd name="adj1" fmla="val -49327"/>
              <a:gd name="adj2" fmla="val 96558"/>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buClrTx/>
            </a:pPr>
            <a:r>
              <a:rPr lang="en-US" sz="2000" dirty="0">
                <a:solidFill>
                  <a:schemeClr val="tx1"/>
                </a:solidFill>
                <a:latin typeface="Arial" charset="0"/>
                <a:ea typeface="ヒラギノ角ゴ Pro W3" pitchFamily="1" charset="-128"/>
              </a:rPr>
              <a:t>Older patients won’t tak</a:t>
            </a:r>
            <a:r>
              <a:rPr lang="en-US" sz="2000" dirty="0"/>
              <a:t>e it</a:t>
            </a:r>
            <a:endParaRPr lang="en-US" sz="2000" dirty="0">
              <a:solidFill>
                <a:schemeClr val="tx1"/>
              </a:solidFill>
              <a:latin typeface="Arial" charset="0"/>
              <a:ea typeface="ヒラギノ角ゴ Pro W3" pitchFamily="1" charset="-128"/>
            </a:endParaRPr>
          </a:p>
        </p:txBody>
      </p:sp>
    </p:spTree>
    <p:extLst>
      <p:ext uri="{BB962C8B-B14F-4D97-AF65-F5344CB8AC3E}">
        <p14:creationId xmlns:p14="http://schemas.microsoft.com/office/powerpoint/2010/main" val="3749854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B64513-CC57-4E04-A7C6-30825765DF1B}"/>
              </a:ext>
            </a:extLst>
          </p:cNvPr>
          <p:cNvSpPr>
            <a:spLocks noGrp="1"/>
          </p:cNvSpPr>
          <p:nvPr>
            <p:ph type="body" sz="quarter" idx="10"/>
          </p:nvPr>
        </p:nvSpPr>
        <p:spPr/>
        <p:txBody>
          <a:bodyPr/>
          <a:lstStyle/>
          <a:p>
            <a:pPr algn="ctr"/>
            <a:r>
              <a:rPr lang="en-US" dirty="0"/>
              <a:t>When to Stop Osteoporosis Treatment</a:t>
            </a:r>
          </a:p>
        </p:txBody>
      </p:sp>
      <p:sp>
        <p:nvSpPr>
          <p:cNvPr id="6" name="Text Placeholder 5">
            <a:extLst>
              <a:ext uri="{FF2B5EF4-FFF2-40B4-BE49-F238E27FC236}">
                <a16:creationId xmlns:a16="http://schemas.microsoft.com/office/drawing/2014/main" id="{7223E97E-B532-48FB-B1E9-7867B9930353}"/>
              </a:ext>
            </a:extLst>
          </p:cNvPr>
          <p:cNvSpPr>
            <a:spLocks noGrp="1"/>
          </p:cNvSpPr>
          <p:nvPr>
            <p:ph type="body" sz="quarter" idx="11"/>
          </p:nvPr>
        </p:nvSpPr>
        <p:spPr>
          <a:xfrm>
            <a:off x="8650077" y="1462757"/>
            <a:ext cx="3206828" cy="4876799"/>
          </a:xfrm>
        </p:spPr>
        <p:txBody>
          <a:bodyPr/>
          <a:lstStyle/>
          <a:p>
            <a:pPr marL="0" indent="0" algn="ctr">
              <a:buNone/>
            </a:pPr>
            <a:r>
              <a:rPr lang="en-US" b="1" dirty="0"/>
              <a:t>Overtreatment</a:t>
            </a:r>
          </a:p>
          <a:p>
            <a:r>
              <a:rPr lang="en-US" dirty="0"/>
              <a:t>14% Patients admitted to hospice</a:t>
            </a:r>
          </a:p>
          <a:p>
            <a:r>
              <a:rPr lang="en-US" dirty="0"/>
              <a:t>20% Nursing Home Residents with Advanced Dementia </a:t>
            </a:r>
          </a:p>
        </p:txBody>
      </p:sp>
      <p:sp>
        <p:nvSpPr>
          <p:cNvPr id="2" name="TextBox 1">
            <a:extLst>
              <a:ext uri="{FF2B5EF4-FFF2-40B4-BE49-F238E27FC236}">
                <a16:creationId xmlns:a16="http://schemas.microsoft.com/office/drawing/2014/main" id="{D80423D9-4472-41CC-BF58-1934D4A987DB}"/>
              </a:ext>
            </a:extLst>
          </p:cNvPr>
          <p:cNvSpPr txBox="1"/>
          <p:nvPr/>
        </p:nvSpPr>
        <p:spPr>
          <a:xfrm>
            <a:off x="798723" y="6231359"/>
            <a:ext cx="11049000" cy="369332"/>
          </a:xfrm>
          <a:prstGeom prst="rect">
            <a:avLst/>
          </a:prstGeom>
          <a:noFill/>
        </p:spPr>
        <p:txBody>
          <a:bodyPr wrap="square" rtlCol="0">
            <a:spAutoFit/>
          </a:bodyPr>
          <a:lstStyle/>
          <a:p>
            <a:r>
              <a:rPr lang="sv-SE" dirty="0"/>
              <a:t>J Gen Intern Med. 2019 Oct;34(10):2029-2037. 		</a:t>
            </a:r>
            <a:r>
              <a:rPr lang="en-US" dirty="0"/>
              <a:t>JB JS Open Access. 2021 Jun 14;6(2):e20.00142. </a:t>
            </a:r>
          </a:p>
        </p:txBody>
      </p:sp>
      <p:pic>
        <p:nvPicPr>
          <p:cNvPr id="4" name="Picture 3">
            <a:extLst>
              <a:ext uri="{FF2B5EF4-FFF2-40B4-BE49-F238E27FC236}">
                <a16:creationId xmlns:a16="http://schemas.microsoft.com/office/drawing/2014/main" id="{344E5514-133D-44AA-BD5C-49E6C2F9CA8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02376" y="832057"/>
            <a:ext cx="4953000" cy="4953000"/>
          </a:xfrm>
          <a:prstGeom prst="rect">
            <a:avLst/>
          </a:prstGeom>
        </p:spPr>
      </p:pic>
      <p:sp>
        <p:nvSpPr>
          <p:cNvPr id="7" name="TextBox 6">
            <a:extLst>
              <a:ext uri="{FF2B5EF4-FFF2-40B4-BE49-F238E27FC236}">
                <a16:creationId xmlns:a16="http://schemas.microsoft.com/office/drawing/2014/main" id="{A0CAAD91-345E-4928-81CF-120D39D9D1DB}"/>
              </a:ext>
            </a:extLst>
          </p:cNvPr>
          <p:cNvSpPr txBox="1"/>
          <p:nvPr/>
        </p:nvSpPr>
        <p:spPr>
          <a:xfrm>
            <a:off x="3393195" y="5861526"/>
            <a:ext cx="4953000" cy="230832"/>
          </a:xfrm>
          <a:prstGeom prst="rect">
            <a:avLst/>
          </a:prstGeom>
          <a:noFill/>
        </p:spPr>
        <p:txBody>
          <a:bodyPr wrap="square" rtlCol="0">
            <a:spAutoFit/>
          </a:bodyPr>
          <a:lstStyle/>
          <a:p>
            <a:r>
              <a:rPr lang="en-US" sz="900">
                <a:hlinkClick r:id="rId4" tooltip="https://www.pngall.com/scales-png/"/>
              </a:rPr>
              <a:t>This Photo</a:t>
            </a:r>
            <a:r>
              <a:rPr lang="en-US" sz="900"/>
              <a:t> by Unknown Author is licensed under </a:t>
            </a:r>
            <a:r>
              <a:rPr lang="en-US" sz="900">
                <a:hlinkClick r:id="rId5" tooltip="https://creativecommons.org/licenses/by-nc/3.0/"/>
              </a:rPr>
              <a:t>CC BY-NC</a:t>
            </a:r>
            <a:endParaRPr lang="en-US" sz="900"/>
          </a:p>
        </p:txBody>
      </p:sp>
      <p:sp>
        <p:nvSpPr>
          <p:cNvPr id="8" name="Text Placeholder 5">
            <a:extLst>
              <a:ext uri="{FF2B5EF4-FFF2-40B4-BE49-F238E27FC236}">
                <a16:creationId xmlns:a16="http://schemas.microsoft.com/office/drawing/2014/main" id="{277192B7-7ABC-411B-9B80-8EA4A86837B9}"/>
              </a:ext>
            </a:extLst>
          </p:cNvPr>
          <p:cNvSpPr txBox="1">
            <a:spLocks/>
          </p:cNvSpPr>
          <p:nvPr/>
        </p:nvSpPr>
        <p:spPr>
          <a:xfrm>
            <a:off x="498053" y="1600200"/>
            <a:ext cx="2895141" cy="487679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a:t>Undertreatment</a:t>
            </a:r>
          </a:p>
          <a:p>
            <a:r>
              <a:rPr lang="en-US" dirty="0"/>
              <a:t>&lt;1/3 Screened within 2 years prior to fragility fracture</a:t>
            </a:r>
          </a:p>
          <a:p>
            <a:r>
              <a:rPr lang="en-US" dirty="0"/>
              <a:t>&lt;20% treated after fracture</a:t>
            </a:r>
          </a:p>
        </p:txBody>
      </p:sp>
    </p:spTree>
    <p:extLst>
      <p:ext uri="{BB962C8B-B14F-4D97-AF65-F5344CB8AC3E}">
        <p14:creationId xmlns:p14="http://schemas.microsoft.com/office/powerpoint/2010/main" val="220446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6A5228-D0CF-418D-8560-BF28EED44A09}"/>
              </a:ext>
            </a:extLst>
          </p:cNvPr>
          <p:cNvSpPr>
            <a:spLocks noGrp="1"/>
          </p:cNvSpPr>
          <p:nvPr>
            <p:ph type="body" sz="quarter" idx="10"/>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64F498AB-C5CD-4EA5-8390-FD019D8BAF5E}"/>
              </a:ext>
            </a:extLst>
          </p:cNvPr>
          <p:cNvSpPr>
            <a:spLocks noGrp="1"/>
          </p:cNvSpPr>
          <p:nvPr>
            <p:ph type="body" sz="quarter" idx="11"/>
          </p:nvPr>
        </p:nvSpPr>
        <p:spPr>
          <a:xfrm>
            <a:off x="437652" y="1500809"/>
            <a:ext cx="7306173" cy="4876799"/>
          </a:xfrm>
        </p:spPr>
        <p:txBody>
          <a:bodyPr/>
          <a:lstStyle/>
          <a:p>
            <a:pPr indent="-457200">
              <a:buFont typeface="+mj-lt"/>
              <a:buAutoNum type="arabicPeriod"/>
            </a:pPr>
            <a:r>
              <a:rPr lang="en-US" dirty="0"/>
              <a:t>Estimate remaining life expectancy in people with advanced age and frailty</a:t>
            </a:r>
          </a:p>
          <a:p>
            <a:pPr indent="-457200">
              <a:buFont typeface="+mj-lt"/>
              <a:buAutoNum type="arabicPeriod"/>
            </a:pPr>
            <a:r>
              <a:rPr lang="en-US" dirty="0"/>
              <a:t>Adjust fracture risk for geriatric syndromes and frailty</a:t>
            </a:r>
          </a:p>
          <a:p>
            <a:pPr indent="-457200">
              <a:buFont typeface="+mj-lt"/>
              <a:buAutoNum type="arabicPeriod"/>
            </a:pPr>
            <a:r>
              <a:rPr lang="en-US" dirty="0"/>
              <a:t>Align osteoporosis treatment plans with what “matters most” to older adults</a:t>
            </a:r>
          </a:p>
          <a:p>
            <a:pPr indent="-457200">
              <a:buFont typeface="+mj-lt"/>
              <a:buAutoNum type="arabicPeriod"/>
            </a:pPr>
            <a:r>
              <a:rPr lang="en-US" dirty="0"/>
              <a:t>Identify people who are appropriate for deprescribing osteoporosis medications</a:t>
            </a:r>
          </a:p>
          <a:p>
            <a:pPr marL="50800" indent="0">
              <a:buNone/>
            </a:pPr>
            <a:endParaRPr lang="en-US" b="1" dirty="0"/>
          </a:p>
        </p:txBody>
      </p:sp>
      <p:pic>
        <p:nvPicPr>
          <p:cNvPr id="5" name="Picture 4">
            <a:extLst>
              <a:ext uri="{FF2B5EF4-FFF2-40B4-BE49-F238E27FC236}">
                <a16:creationId xmlns:a16="http://schemas.microsoft.com/office/drawing/2014/main" id="{FBF2B367-3787-75DC-A7B8-D4CF3706A7DE}"/>
              </a:ext>
            </a:extLst>
          </p:cNvPr>
          <p:cNvPicPr>
            <a:picLocks noChangeAspect="1"/>
          </p:cNvPicPr>
          <p:nvPr/>
        </p:nvPicPr>
        <p:blipFill>
          <a:blip r:embed="rId3"/>
          <a:srcRect l="5820" r="29088"/>
          <a:stretch>
            <a:fillRect/>
          </a:stretch>
        </p:blipFill>
        <p:spPr>
          <a:xfrm>
            <a:off x="8229387" y="1560029"/>
            <a:ext cx="3648785" cy="3737941"/>
          </a:xfrm>
          <a:prstGeom prst="rect">
            <a:avLst/>
          </a:prstGeom>
        </p:spPr>
      </p:pic>
    </p:spTree>
    <p:extLst>
      <p:ext uri="{BB962C8B-B14F-4D97-AF65-F5344CB8AC3E}">
        <p14:creationId xmlns:p14="http://schemas.microsoft.com/office/powerpoint/2010/main" val="2318066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3FAB82-3CD0-447F-BE5A-EA58A21CC1EA}"/>
              </a:ext>
            </a:extLst>
          </p:cNvPr>
          <p:cNvSpPr>
            <a:spLocks noGrp="1"/>
          </p:cNvSpPr>
          <p:nvPr>
            <p:ph type="body" sz="quarter" idx="10"/>
          </p:nvPr>
        </p:nvSpPr>
        <p:spPr>
          <a:xfrm>
            <a:off x="914400" y="0"/>
            <a:ext cx="10515600" cy="990600"/>
          </a:xfrm>
        </p:spPr>
        <p:txBody>
          <a:bodyPr/>
          <a:lstStyle/>
          <a:p>
            <a:r>
              <a:rPr lang="en-US" dirty="0"/>
              <a:t>Offset effects </a:t>
            </a:r>
          </a:p>
        </p:txBody>
      </p:sp>
      <p:pic>
        <p:nvPicPr>
          <p:cNvPr id="4" name="Picture 3">
            <a:extLst>
              <a:ext uri="{FF2B5EF4-FFF2-40B4-BE49-F238E27FC236}">
                <a16:creationId xmlns:a16="http://schemas.microsoft.com/office/drawing/2014/main" id="{8E648D7F-43D9-4E8D-8FD1-4359004BFBDB}"/>
              </a:ext>
            </a:extLst>
          </p:cNvPr>
          <p:cNvPicPr>
            <a:picLocks noChangeAspect="1"/>
          </p:cNvPicPr>
          <p:nvPr/>
        </p:nvPicPr>
        <p:blipFill rotWithShape="1">
          <a:blip r:embed="rId3"/>
          <a:srcRect b="49774"/>
          <a:stretch/>
        </p:blipFill>
        <p:spPr>
          <a:xfrm>
            <a:off x="308471" y="1404001"/>
            <a:ext cx="12062243" cy="3968825"/>
          </a:xfrm>
          <a:prstGeom prst="rect">
            <a:avLst/>
          </a:prstGeom>
        </p:spPr>
      </p:pic>
      <p:sp>
        <p:nvSpPr>
          <p:cNvPr id="5" name="TextBox 4">
            <a:extLst>
              <a:ext uri="{FF2B5EF4-FFF2-40B4-BE49-F238E27FC236}">
                <a16:creationId xmlns:a16="http://schemas.microsoft.com/office/drawing/2014/main" id="{C44F1ED2-0A00-4B22-A5F1-85842957CE56}"/>
              </a:ext>
            </a:extLst>
          </p:cNvPr>
          <p:cNvSpPr txBox="1"/>
          <p:nvPr/>
        </p:nvSpPr>
        <p:spPr>
          <a:xfrm>
            <a:off x="761660" y="6248400"/>
            <a:ext cx="8610600" cy="369332"/>
          </a:xfrm>
          <a:prstGeom prst="rect">
            <a:avLst/>
          </a:prstGeom>
          <a:noFill/>
        </p:spPr>
        <p:txBody>
          <a:bodyPr wrap="square" rtlCol="0">
            <a:spAutoFit/>
          </a:bodyPr>
          <a:lstStyle/>
          <a:p>
            <a:r>
              <a:rPr lang="sv-SE" dirty="0"/>
              <a:t>J Intern Med. 2021 Dec;290(6):1194-1205.</a:t>
            </a:r>
            <a:endParaRPr lang="en-US" dirty="0"/>
          </a:p>
        </p:txBody>
      </p:sp>
      <p:sp>
        <p:nvSpPr>
          <p:cNvPr id="7" name="Rectangle 6">
            <a:extLst>
              <a:ext uri="{FF2B5EF4-FFF2-40B4-BE49-F238E27FC236}">
                <a16:creationId xmlns:a16="http://schemas.microsoft.com/office/drawing/2014/main" id="{53FD654A-6318-D248-3E20-1E642E629ECE}"/>
              </a:ext>
            </a:extLst>
          </p:cNvPr>
          <p:cNvSpPr/>
          <p:nvPr/>
        </p:nvSpPr>
        <p:spPr>
          <a:xfrm>
            <a:off x="4350619" y="1867301"/>
            <a:ext cx="3936733" cy="34362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36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E07CF5-3201-4BA0-07B2-33F3B4779372}"/>
              </a:ext>
            </a:extLst>
          </p:cNvPr>
          <p:cNvSpPr>
            <a:spLocks noGrp="1"/>
          </p:cNvSpPr>
          <p:nvPr>
            <p:ph type="body" sz="quarter" idx="10"/>
          </p:nvPr>
        </p:nvSpPr>
        <p:spPr/>
        <p:txBody>
          <a:bodyPr/>
          <a:lstStyle/>
          <a:p>
            <a:r>
              <a:rPr lang="en-US" dirty="0"/>
              <a:t>My Approach in Older and Frailer Patients</a:t>
            </a:r>
          </a:p>
        </p:txBody>
      </p:sp>
      <p:graphicFrame>
        <p:nvGraphicFramePr>
          <p:cNvPr id="6" name="Diagram 5">
            <a:extLst>
              <a:ext uri="{FF2B5EF4-FFF2-40B4-BE49-F238E27FC236}">
                <a16:creationId xmlns:a16="http://schemas.microsoft.com/office/drawing/2014/main" id="{7D0F58B8-2C68-35F9-DF19-4212B137DCB7}"/>
              </a:ext>
            </a:extLst>
          </p:cNvPr>
          <p:cNvGraphicFramePr/>
          <p:nvPr>
            <p:extLst>
              <p:ext uri="{D42A27DB-BD31-4B8C-83A1-F6EECF244321}">
                <p14:modId xmlns:p14="http://schemas.microsoft.com/office/powerpoint/2010/main" val="974350044"/>
              </p:ext>
            </p:extLst>
          </p:nvPr>
        </p:nvGraphicFramePr>
        <p:xfrm>
          <a:off x="190501" y="1123950"/>
          <a:ext cx="11801474" cy="5014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6327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99593-BD72-9A1C-1ED5-5D67FCC5B65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071E59A-FAE3-2974-0E4F-FDE8E208AB0E}"/>
              </a:ext>
            </a:extLst>
          </p:cNvPr>
          <p:cNvSpPr>
            <a:spLocks noGrp="1"/>
          </p:cNvSpPr>
          <p:nvPr>
            <p:ph type="body" sz="quarter" idx="10"/>
          </p:nvPr>
        </p:nvSpPr>
        <p:spPr/>
        <p:txBody>
          <a:bodyPr/>
          <a:lstStyle/>
          <a:p>
            <a:r>
              <a:rPr lang="en-US" dirty="0"/>
              <a:t>Would you treat?</a:t>
            </a:r>
          </a:p>
        </p:txBody>
      </p:sp>
      <p:pic>
        <p:nvPicPr>
          <p:cNvPr id="6" name="Picture 5">
            <a:extLst>
              <a:ext uri="{FF2B5EF4-FFF2-40B4-BE49-F238E27FC236}">
                <a16:creationId xmlns:a16="http://schemas.microsoft.com/office/drawing/2014/main" id="{C7B4C716-0FC0-4E53-6336-6902E04E38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1600201"/>
            <a:ext cx="1898596" cy="2847223"/>
          </a:xfrm>
          <a:prstGeom prst="rect">
            <a:avLst/>
          </a:prstGeom>
        </p:spPr>
      </p:pic>
      <p:pic>
        <p:nvPicPr>
          <p:cNvPr id="5" name="Picture 2">
            <a:extLst>
              <a:ext uri="{FF2B5EF4-FFF2-40B4-BE49-F238E27FC236}">
                <a16:creationId xmlns:a16="http://schemas.microsoft.com/office/drawing/2014/main" id="{6D35DF70-DB3B-114C-556B-35CE9FB71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036" y="1600200"/>
            <a:ext cx="1990741" cy="2847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A1F7CC91-399E-4A2F-FEB9-A69DCB3443C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39" r="33983"/>
          <a:stretch/>
        </p:blipFill>
        <p:spPr>
          <a:xfrm>
            <a:off x="7467600" y="1600200"/>
            <a:ext cx="2209800" cy="2847223"/>
          </a:xfrm>
          <a:prstGeom prst="rect">
            <a:avLst/>
          </a:prstGeom>
        </p:spPr>
      </p:pic>
      <p:graphicFrame>
        <p:nvGraphicFramePr>
          <p:cNvPr id="2" name="Content Placeholder 3">
            <a:extLst>
              <a:ext uri="{FF2B5EF4-FFF2-40B4-BE49-F238E27FC236}">
                <a16:creationId xmlns:a16="http://schemas.microsoft.com/office/drawing/2014/main" id="{BE88C578-8D65-1D46-F71C-863D332D4177}"/>
              </a:ext>
            </a:extLst>
          </p:cNvPr>
          <p:cNvGraphicFramePr>
            <a:graphicFrameLocks/>
          </p:cNvGraphicFramePr>
          <p:nvPr>
            <p:extLst>
              <p:ext uri="{D42A27DB-BD31-4B8C-83A1-F6EECF244321}">
                <p14:modId xmlns:p14="http://schemas.microsoft.com/office/powerpoint/2010/main" val="1256237820"/>
              </p:ext>
            </p:extLst>
          </p:nvPr>
        </p:nvGraphicFramePr>
        <p:xfrm>
          <a:off x="1768139" y="4680337"/>
          <a:ext cx="8398533" cy="1737360"/>
        </p:xfrm>
        <a:graphic>
          <a:graphicData uri="http://schemas.openxmlformats.org/drawingml/2006/table">
            <a:tbl>
              <a:tblPr firstRow="1" bandRow="1">
                <a:tableStyleId>{073A0DAA-6AF3-43AB-8588-CEC1D06C72B9}</a:tableStyleId>
              </a:tblPr>
              <a:tblGrid>
                <a:gridCol w="2799511">
                  <a:extLst>
                    <a:ext uri="{9D8B030D-6E8A-4147-A177-3AD203B41FA5}">
                      <a16:colId xmlns:a16="http://schemas.microsoft.com/office/drawing/2014/main" val="20000"/>
                    </a:ext>
                  </a:extLst>
                </a:gridCol>
                <a:gridCol w="2799511">
                  <a:extLst>
                    <a:ext uri="{9D8B030D-6E8A-4147-A177-3AD203B41FA5}">
                      <a16:colId xmlns:a16="http://schemas.microsoft.com/office/drawing/2014/main" val="20001"/>
                    </a:ext>
                  </a:extLst>
                </a:gridCol>
                <a:gridCol w="2799511">
                  <a:extLst>
                    <a:ext uri="{9D8B030D-6E8A-4147-A177-3AD203B41FA5}">
                      <a16:colId xmlns:a16="http://schemas.microsoft.com/office/drawing/2014/main" val="20002"/>
                    </a:ext>
                  </a:extLst>
                </a:gridCol>
              </a:tblGrid>
              <a:tr h="325120">
                <a:tc>
                  <a:txBody>
                    <a:bodyPr/>
                    <a:lstStyle/>
                    <a:p>
                      <a:pPr marL="285750" indent="-285750">
                        <a:buFont typeface="Wingdings" panose="05000000000000000000" pitchFamily="2" charset="2"/>
                        <a:buChar char="§"/>
                      </a:pPr>
                      <a:r>
                        <a:rPr lang="en-US" sz="1800" dirty="0"/>
                        <a:t>92 year old</a:t>
                      </a:r>
                    </a:p>
                    <a:p>
                      <a:pPr marL="285750" indent="-285750">
                        <a:buFont typeface="Wingdings" panose="05000000000000000000" pitchFamily="2" charset="2"/>
                        <a:buChar char="§"/>
                      </a:pPr>
                      <a:r>
                        <a:rPr lang="en-US" sz="1800" dirty="0"/>
                        <a:t>HTN</a:t>
                      </a:r>
                    </a:p>
                    <a:p>
                      <a:pPr marL="285750" indent="-285750">
                        <a:buFont typeface="Wingdings" panose="05000000000000000000" pitchFamily="2" charset="2"/>
                        <a:buChar char="§"/>
                      </a:pPr>
                      <a:r>
                        <a:rPr lang="en-US" sz="1800" dirty="0"/>
                        <a:t>Independent</a:t>
                      </a:r>
                    </a:p>
                    <a:p>
                      <a:pPr marL="285750" indent="-285750">
                        <a:buFont typeface="Wingdings" panose="05000000000000000000" pitchFamily="2" charset="2"/>
                        <a:buChar char="§"/>
                      </a:pPr>
                      <a:r>
                        <a:rPr lang="en-US" sz="1800" baseline="0" dirty="0"/>
                        <a:t>T score hip -2.7</a:t>
                      </a:r>
                      <a:endParaRPr lang="en-US" sz="1800" dirty="0"/>
                    </a:p>
                  </a:txBody>
                  <a:tcPr>
                    <a:solidFill>
                      <a:schemeClr val="accent1"/>
                    </a:solidFill>
                  </a:tcPr>
                </a:tc>
                <a:tc>
                  <a:txBody>
                    <a:bodyPr/>
                    <a:lstStyle/>
                    <a:p>
                      <a:pPr marL="285750" indent="-285750">
                        <a:buFont typeface="Arial" panose="020B0604020202020204" pitchFamily="34" charset="0"/>
                        <a:buChar char="•"/>
                      </a:pPr>
                      <a:r>
                        <a:rPr lang="en-US" sz="1800" dirty="0"/>
                        <a:t>78 year old</a:t>
                      </a:r>
                    </a:p>
                    <a:p>
                      <a:pPr marL="285750" indent="-285750">
                        <a:buFont typeface="Arial" panose="020B0604020202020204" pitchFamily="34" charset="0"/>
                        <a:buChar char="•"/>
                      </a:pPr>
                      <a:r>
                        <a:rPr lang="en-US" sz="1800" dirty="0"/>
                        <a:t>Parkinson’s Disease</a:t>
                      </a:r>
                      <a:endParaRPr lang="en-US" sz="1800" baseline="0" dirty="0"/>
                    </a:p>
                    <a:p>
                      <a:pPr marL="285750" indent="-285750">
                        <a:buFont typeface="Arial" panose="020B0604020202020204" pitchFamily="34" charset="0"/>
                        <a:buChar char="•"/>
                      </a:pPr>
                      <a:r>
                        <a:rPr lang="en-US" sz="1800" baseline="0" dirty="0"/>
                        <a:t>Frail, falling</a:t>
                      </a:r>
                    </a:p>
                    <a:p>
                      <a:pPr marL="285750" indent="-285750">
                        <a:buFont typeface="Arial" panose="020B0604020202020204" pitchFamily="34" charset="0"/>
                        <a:buChar char="•"/>
                      </a:pPr>
                      <a:r>
                        <a:rPr lang="en-US" sz="1800" baseline="0" dirty="0"/>
                        <a:t>T score hip -1.7</a:t>
                      </a:r>
                      <a:endParaRPr lang="en-US" sz="1800" dirty="0"/>
                    </a:p>
                  </a:txBody>
                  <a:tcPr>
                    <a:solidFill>
                      <a:schemeClr val="accent1"/>
                    </a:solidFill>
                  </a:tcPr>
                </a:tc>
                <a:tc>
                  <a:txBody>
                    <a:bodyPr/>
                    <a:lstStyle/>
                    <a:p>
                      <a:pPr marL="285750" indent="-285750">
                        <a:buFont typeface="Arial" panose="020B0604020202020204" pitchFamily="34" charset="0"/>
                        <a:buChar char="•"/>
                      </a:pPr>
                      <a:r>
                        <a:rPr lang="en-US" sz="1800" dirty="0"/>
                        <a:t>85 year</a:t>
                      </a:r>
                      <a:r>
                        <a:rPr lang="en-US" sz="1800" baseline="0" dirty="0"/>
                        <a:t> old</a:t>
                      </a:r>
                    </a:p>
                    <a:p>
                      <a:pPr marL="285750" indent="-285750">
                        <a:buFont typeface="Arial" panose="020B0604020202020204" pitchFamily="34" charset="0"/>
                        <a:buChar char="•"/>
                      </a:pPr>
                      <a:r>
                        <a:rPr lang="en-US" sz="1800" baseline="0" dirty="0"/>
                        <a:t>Care home resident</a:t>
                      </a:r>
                    </a:p>
                    <a:p>
                      <a:pPr marL="285750" indent="-285750">
                        <a:buFont typeface="Arial" panose="020B0604020202020204" pitchFamily="34" charset="0"/>
                        <a:buChar char="•"/>
                      </a:pPr>
                      <a:r>
                        <a:rPr lang="en-US" sz="1800" baseline="0" dirty="0"/>
                        <a:t>Advanced dementia </a:t>
                      </a:r>
                    </a:p>
                    <a:p>
                      <a:pPr marL="285750" indent="-285750">
                        <a:buFont typeface="Arial" panose="020B0604020202020204" pitchFamily="34" charset="0"/>
                        <a:buChar char="•"/>
                      </a:pPr>
                      <a:r>
                        <a:rPr lang="en-US" sz="1800" baseline="0" dirty="0"/>
                        <a:t>Not ambulating</a:t>
                      </a:r>
                    </a:p>
                    <a:p>
                      <a:pPr marL="285750" indent="-285750">
                        <a:buFont typeface="Arial" panose="020B0604020202020204" pitchFamily="34" charset="0"/>
                        <a:buChar char="•"/>
                      </a:pPr>
                      <a:r>
                        <a:rPr lang="en-US" sz="1800" baseline="0" dirty="0"/>
                        <a:t>h/o Colles’ fracture </a:t>
                      </a:r>
                    </a:p>
                    <a:p>
                      <a:pPr marL="285750" indent="-285750">
                        <a:buFont typeface="Arial" panose="020B0604020202020204" pitchFamily="34" charset="0"/>
                        <a:buChar char="•"/>
                      </a:pPr>
                      <a:r>
                        <a:rPr lang="en-US" sz="1800" baseline="0" dirty="0"/>
                        <a:t>3 years Alendronate</a:t>
                      </a:r>
                    </a:p>
                  </a:txBody>
                  <a:tcPr>
                    <a:solidFill>
                      <a:schemeClr val="accent1"/>
                    </a:solidFill>
                  </a:tcPr>
                </a:tc>
                <a:extLst>
                  <a:ext uri="{0D108BD9-81ED-4DB2-BD59-A6C34878D82A}">
                    <a16:rowId xmlns:a16="http://schemas.microsoft.com/office/drawing/2014/main" val="10000"/>
                  </a:ext>
                </a:extLst>
              </a:tr>
            </a:tbl>
          </a:graphicData>
        </a:graphic>
      </p:graphicFrame>
      <p:sp>
        <p:nvSpPr>
          <p:cNvPr id="8" name="Rectangle 7">
            <a:extLst>
              <a:ext uri="{FF2B5EF4-FFF2-40B4-BE49-F238E27FC236}">
                <a16:creationId xmlns:a16="http://schemas.microsoft.com/office/drawing/2014/main" id="{5B833F03-E8B3-DAE1-64AD-B64C4A55ACB4}"/>
              </a:ext>
            </a:extLst>
          </p:cNvPr>
          <p:cNvSpPr/>
          <p:nvPr/>
        </p:nvSpPr>
        <p:spPr>
          <a:xfrm>
            <a:off x="4660502" y="4680336"/>
            <a:ext cx="2613804" cy="1595885"/>
          </a:xfrm>
          <a:prstGeom prst="rect">
            <a:avLst/>
          </a:prstGeom>
          <a:solidFill>
            <a:schemeClr val="accent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08D86F-BA47-C006-AF81-18E417EB449C}"/>
              </a:ext>
            </a:extLst>
          </p:cNvPr>
          <p:cNvSpPr/>
          <p:nvPr/>
        </p:nvSpPr>
        <p:spPr>
          <a:xfrm>
            <a:off x="7413587" y="4722299"/>
            <a:ext cx="2613804" cy="1642105"/>
          </a:xfrm>
          <a:prstGeom prst="rect">
            <a:avLst/>
          </a:prstGeom>
          <a:solidFill>
            <a:schemeClr val="accent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35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69BF72-FBCB-FBF3-3082-3E130A399F36}"/>
              </a:ext>
            </a:extLst>
          </p:cNvPr>
          <p:cNvSpPr>
            <a:spLocks noGrp="1"/>
          </p:cNvSpPr>
          <p:nvPr>
            <p:ph type="body" sz="quarter" idx="10"/>
          </p:nvPr>
        </p:nvSpPr>
        <p:spPr/>
        <p:txBody>
          <a:bodyPr/>
          <a:lstStyle/>
          <a:p>
            <a:r>
              <a:rPr lang="en-US" dirty="0"/>
              <a:t>Questions </a:t>
            </a:r>
          </a:p>
        </p:txBody>
      </p:sp>
      <p:sp>
        <p:nvSpPr>
          <p:cNvPr id="3" name="Text Placeholder 2">
            <a:extLst>
              <a:ext uri="{FF2B5EF4-FFF2-40B4-BE49-F238E27FC236}">
                <a16:creationId xmlns:a16="http://schemas.microsoft.com/office/drawing/2014/main" id="{6D779BF9-EDFC-92A6-9719-6635AE40560F}"/>
              </a:ext>
            </a:extLst>
          </p:cNvPr>
          <p:cNvSpPr>
            <a:spLocks noGrp="1"/>
          </p:cNvSpPr>
          <p:nvPr>
            <p:ph type="body" sz="quarter" idx="11"/>
          </p:nvPr>
        </p:nvSpPr>
        <p:spPr>
          <a:xfrm>
            <a:off x="838200" y="1291355"/>
            <a:ext cx="4806579" cy="4876799"/>
          </a:xfrm>
        </p:spPr>
        <p:txBody>
          <a:bodyPr>
            <a:normAutofit/>
          </a:bodyPr>
          <a:lstStyle/>
          <a:p>
            <a:pPr marL="50800" indent="0" algn="ctr">
              <a:buNone/>
            </a:pPr>
            <a:r>
              <a:rPr lang="en-US" sz="3600" b="1" spc="50" dirty="0">
                <a:ln w="0"/>
                <a:solidFill>
                  <a:schemeClr val="bg2"/>
                </a:solidFill>
                <a:effectLst>
                  <a:innerShdw blurRad="63500" dist="50800" dir="13500000">
                    <a:srgbClr val="000000">
                      <a:alpha val="50000"/>
                    </a:srgbClr>
                  </a:innerShdw>
                </a:effectLst>
              </a:rPr>
              <a:t>Thank you for caring for these vulnerable patients and their families</a:t>
            </a:r>
          </a:p>
        </p:txBody>
      </p:sp>
      <p:pic>
        <p:nvPicPr>
          <p:cNvPr id="8" name="Picture 7">
            <a:extLst>
              <a:ext uri="{FF2B5EF4-FFF2-40B4-BE49-F238E27FC236}">
                <a16:creationId xmlns:a16="http://schemas.microsoft.com/office/drawing/2014/main" id="{488C3E4C-9EF2-B6FA-C36D-539C3F9F9249}"/>
              </a:ext>
            </a:extLst>
          </p:cNvPr>
          <p:cNvPicPr>
            <a:picLocks noChangeAspect="1"/>
          </p:cNvPicPr>
          <p:nvPr/>
        </p:nvPicPr>
        <p:blipFill>
          <a:blip r:embed="rId2"/>
          <a:stretch>
            <a:fillRect/>
          </a:stretch>
        </p:blipFill>
        <p:spPr>
          <a:xfrm>
            <a:off x="6547222" y="1371599"/>
            <a:ext cx="5259295" cy="3944471"/>
          </a:xfrm>
          <a:prstGeom prst="rect">
            <a:avLst/>
          </a:prstGeom>
        </p:spPr>
      </p:pic>
      <p:sp>
        <p:nvSpPr>
          <p:cNvPr id="9" name="TextBox 8">
            <a:extLst>
              <a:ext uri="{FF2B5EF4-FFF2-40B4-BE49-F238E27FC236}">
                <a16:creationId xmlns:a16="http://schemas.microsoft.com/office/drawing/2014/main" id="{200C3B1D-85FE-346F-85FA-3C84621982BA}"/>
              </a:ext>
            </a:extLst>
          </p:cNvPr>
          <p:cNvSpPr txBox="1"/>
          <p:nvPr/>
        </p:nvSpPr>
        <p:spPr>
          <a:xfrm>
            <a:off x="6687671" y="5844989"/>
            <a:ext cx="5118846" cy="646331"/>
          </a:xfrm>
          <a:prstGeom prst="rect">
            <a:avLst/>
          </a:prstGeom>
          <a:noFill/>
        </p:spPr>
        <p:txBody>
          <a:bodyPr wrap="square" rtlCol="0">
            <a:spAutoFit/>
          </a:bodyPr>
          <a:lstStyle/>
          <a:p>
            <a:pPr algn="ctr"/>
            <a:r>
              <a:rPr lang="en-US" sz="1800" dirty="0">
                <a:hlinkClick r:id="rId3"/>
              </a:rPr>
              <a:t>Cathleen.colonemeric@duke.edu</a:t>
            </a:r>
            <a:endParaRPr lang="en-US" sz="1800" dirty="0"/>
          </a:p>
          <a:p>
            <a:pPr algn="ctr"/>
            <a:endParaRPr lang="en-US" sz="1800" dirty="0"/>
          </a:p>
        </p:txBody>
      </p:sp>
    </p:spTree>
    <p:extLst>
      <p:ext uri="{BB962C8B-B14F-4D97-AF65-F5344CB8AC3E}">
        <p14:creationId xmlns:p14="http://schemas.microsoft.com/office/powerpoint/2010/main" val="2137642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F00E180B-8E1A-FBAA-5A8D-2326A0CFCD87}"/>
              </a:ext>
            </a:extLst>
          </p:cNvPr>
          <p:cNvPicPr>
            <a:picLocks noChangeAspect="1"/>
          </p:cNvPicPr>
          <p:nvPr/>
        </p:nvPicPr>
        <p:blipFill>
          <a:blip r:embed="rId2"/>
          <a:srcRect b="11756"/>
          <a:stretch/>
        </p:blipFill>
        <p:spPr>
          <a:xfrm>
            <a:off x="1524000" y="857251"/>
            <a:ext cx="9144000" cy="4538839"/>
          </a:xfrm>
          <a:prstGeom prst="rect">
            <a:avLst/>
          </a:prstGeom>
        </p:spPr>
      </p:pic>
      <p:pic>
        <p:nvPicPr>
          <p:cNvPr id="7" name="Picture 6">
            <a:extLst>
              <a:ext uri="{FF2B5EF4-FFF2-40B4-BE49-F238E27FC236}">
                <a16:creationId xmlns:a16="http://schemas.microsoft.com/office/drawing/2014/main" id="{90D938F4-9FAE-FCAD-0BBE-76C4DC313A45}"/>
              </a:ext>
            </a:extLst>
          </p:cNvPr>
          <p:cNvPicPr>
            <a:picLocks noChangeAspect="1"/>
          </p:cNvPicPr>
          <p:nvPr/>
        </p:nvPicPr>
        <p:blipFill>
          <a:blip r:embed="rId3"/>
          <a:stretch>
            <a:fillRect/>
          </a:stretch>
        </p:blipFill>
        <p:spPr>
          <a:xfrm>
            <a:off x="8160261" y="6000749"/>
            <a:ext cx="3332303" cy="745934"/>
          </a:xfrm>
          <a:prstGeom prst="rect">
            <a:avLst/>
          </a:prstGeom>
        </p:spPr>
      </p:pic>
      <p:pic>
        <p:nvPicPr>
          <p:cNvPr id="3" name="Picture 2">
            <a:extLst>
              <a:ext uri="{FF2B5EF4-FFF2-40B4-BE49-F238E27FC236}">
                <a16:creationId xmlns:a16="http://schemas.microsoft.com/office/drawing/2014/main" id="{90EE629D-E01F-8A00-A9F8-F89331B243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2564" y="6091972"/>
            <a:ext cx="568853" cy="568853"/>
          </a:xfrm>
          <a:prstGeom prst="rect">
            <a:avLst/>
          </a:prstGeom>
        </p:spPr>
      </p:pic>
    </p:spTree>
    <p:extLst>
      <p:ext uri="{BB962C8B-B14F-4D97-AF65-F5344CB8AC3E}">
        <p14:creationId xmlns:p14="http://schemas.microsoft.com/office/powerpoint/2010/main" val="2708742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F0414D-EF3A-F55E-177D-4781086FCA49}"/>
              </a:ext>
            </a:extLst>
          </p:cNvPr>
          <p:cNvSpPr>
            <a:spLocks noGrp="1"/>
          </p:cNvSpPr>
          <p:nvPr>
            <p:ph type="body" sz="quarter" idx="10"/>
          </p:nvPr>
        </p:nvSpPr>
        <p:spPr/>
        <p:txBody>
          <a:bodyPr/>
          <a:lstStyle/>
          <a:p>
            <a:r>
              <a:rPr lang="en-US" dirty="0"/>
              <a:t>Would you treat?</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649853790"/>
              </p:ext>
            </p:extLst>
          </p:nvPr>
        </p:nvGraphicFramePr>
        <p:xfrm>
          <a:off x="1768139" y="4680337"/>
          <a:ext cx="8398533" cy="1737360"/>
        </p:xfrm>
        <a:graphic>
          <a:graphicData uri="http://schemas.openxmlformats.org/drawingml/2006/table">
            <a:tbl>
              <a:tblPr firstRow="1" bandRow="1">
                <a:tableStyleId>{073A0DAA-6AF3-43AB-8588-CEC1D06C72B9}</a:tableStyleId>
              </a:tblPr>
              <a:tblGrid>
                <a:gridCol w="2799511">
                  <a:extLst>
                    <a:ext uri="{9D8B030D-6E8A-4147-A177-3AD203B41FA5}">
                      <a16:colId xmlns:a16="http://schemas.microsoft.com/office/drawing/2014/main" val="20000"/>
                    </a:ext>
                  </a:extLst>
                </a:gridCol>
                <a:gridCol w="2799511">
                  <a:extLst>
                    <a:ext uri="{9D8B030D-6E8A-4147-A177-3AD203B41FA5}">
                      <a16:colId xmlns:a16="http://schemas.microsoft.com/office/drawing/2014/main" val="20001"/>
                    </a:ext>
                  </a:extLst>
                </a:gridCol>
                <a:gridCol w="2799511">
                  <a:extLst>
                    <a:ext uri="{9D8B030D-6E8A-4147-A177-3AD203B41FA5}">
                      <a16:colId xmlns:a16="http://schemas.microsoft.com/office/drawing/2014/main" val="20002"/>
                    </a:ext>
                  </a:extLst>
                </a:gridCol>
              </a:tblGrid>
              <a:tr h="325120">
                <a:tc>
                  <a:txBody>
                    <a:bodyPr/>
                    <a:lstStyle/>
                    <a:p>
                      <a:pPr marL="285750" indent="-285750">
                        <a:buFont typeface="Wingdings" panose="05000000000000000000" pitchFamily="2" charset="2"/>
                        <a:buChar char="§"/>
                      </a:pPr>
                      <a:r>
                        <a:rPr lang="en-US" sz="1800" dirty="0"/>
                        <a:t>92 year old</a:t>
                      </a:r>
                    </a:p>
                    <a:p>
                      <a:pPr marL="285750" indent="-285750">
                        <a:buFont typeface="Wingdings" panose="05000000000000000000" pitchFamily="2" charset="2"/>
                        <a:buChar char="§"/>
                      </a:pPr>
                      <a:r>
                        <a:rPr lang="en-US" sz="1800" dirty="0"/>
                        <a:t>HTN</a:t>
                      </a:r>
                    </a:p>
                    <a:p>
                      <a:pPr marL="285750" indent="-285750">
                        <a:buFont typeface="Wingdings" panose="05000000000000000000" pitchFamily="2" charset="2"/>
                        <a:buChar char="§"/>
                      </a:pPr>
                      <a:r>
                        <a:rPr lang="en-US" sz="1800" dirty="0"/>
                        <a:t>Independent</a:t>
                      </a:r>
                    </a:p>
                    <a:p>
                      <a:pPr marL="285750" indent="-285750">
                        <a:buFont typeface="Wingdings" panose="05000000000000000000" pitchFamily="2" charset="2"/>
                        <a:buChar char="§"/>
                      </a:pPr>
                      <a:r>
                        <a:rPr lang="en-US" sz="1800" baseline="0" dirty="0"/>
                        <a:t>T score hip -2.7</a:t>
                      </a:r>
                      <a:endParaRPr lang="en-US" sz="1800" dirty="0"/>
                    </a:p>
                  </a:txBody>
                  <a:tcPr>
                    <a:solidFill>
                      <a:schemeClr val="accent1"/>
                    </a:solidFill>
                  </a:tcPr>
                </a:tc>
                <a:tc>
                  <a:txBody>
                    <a:bodyPr/>
                    <a:lstStyle/>
                    <a:p>
                      <a:pPr marL="285750" indent="-285750">
                        <a:buFont typeface="Arial" panose="020B0604020202020204" pitchFamily="34" charset="0"/>
                        <a:buChar char="•"/>
                      </a:pPr>
                      <a:r>
                        <a:rPr lang="en-US" sz="1800" dirty="0"/>
                        <a:t>78 year old</a:t>
                      </a:r>
                    </a:p>
                    <a:p>
                      <a:pPr marL="285750" indent="-285750">
                        <a:buFont typeface="Arial" panose="020B0604020202020204" pitchFamily="34" charset="0"/>
                        <a:buChar char="•"/>
                      </a:pPr>
                      <a:r>
                        <a:rPr lang="en-US" sz="1800" dirty="0"/>
                        <a:t>Parkinson’s Disease</a:t>
                      </a:r>
                      <a:endParaRPr lang="en-US" sz="1800" baseline="0" dirty="0"/>
                    </a:p>
                    <a:p>
                      <a:pPr marL="285750" indent="-285750">
                        <a:buFont typeface="Arial" panose="020B0604020202020204" pitchFamily="34" charset="0"/>
                        <a:buChar char="•"/>
                      </a:pPr>
                      <a:r>
                        <a:rPr lang="en-US" sz="1800" baseline="0" dirty="0"/>
                        <a:t>Frail, falling</a:t>
                      </a:r>
                    </a:p>
                    <a:p>
                      <a:pPr marL="285750" indent="-285750">
                        <a:buFont typeface="Arial" panose="020B0604020202020204" pitchFamily="34" charset="0"/>
                        <a:buChar char="•"/>
                      </a:pPr>
                      <a:r>
                        <a:rPr lang="en-US" sz="1800" baseline="0" dirty="0"/>
                        <a:t>T score hip -1.7</a:t>
                      </a:r>
                      <a:endParaRPr lang="en-US" sz="1800" dirty="0"/>
                    </a:p>
                  </a:txBody>
                  <a:tcPr>
                    <a:solidFill>
                      <a:schemeClr val="accent1"/>
                    </a:solidFill>
                  </a:tcPr>
                </a:tc>
                <a:tc>
                  <a:txBody>
                    <a:bodyPr/>
                    <a:lstStyle/>
                    <a:p>
                      <a:pPr marL="285750" indent="-285750">
                        <a:buFont typeface="Arial" panose="020B0604020202020204" pitchFamily="34" charset="0"/>
                        <a:buChar char="•"/>
                      </a:pPr>
                      <a:r>
                        <a:rPr lang="en-US" sz="1800" dirty="0"/>
                        <a:t>85 year</a:t>
                      </a:r>
                      <a:r>
                        <a:rPr lang="en-US" sz="1800" baseline="0" dirty="0"/>
                        <a:t> old</a:t>
                      </a:r>
                    </a:p>
                    <a:p>
                      <a:pPr marL="285750" indent="-285750">
                        <a:buFont typeface="Arial" panose="020B0604020202020204" pitchFamily="34" charset="0"/>
                        <a:buChar char="•"/>
                      </a:pPr>
                      <a:r>
                        <a:rPr lang="en-US" sz="1800" baseline="0" dirty="0"/>
                        <a:t>Care home resident</a:t>
                      </a:r>
                    </a:p>
                    <a:p>
                      <a:pPr marL="285750" indent="-285750">
                        <a:buFont typeface="Arial" panose="020B0604020202020204" pitchFamily="34" charset="0"/>
                        <a:buChar char="•"/>
                      </a:pPr>
                      <a:r>
                        <a:rPr lang="en-US" sz="1800" baseline="0" dirty="0"/>
                        <a:t>Advanced dementia </a:t>
                      </a:r>
                    </a:p>
                    <a:p>
                      <a:pPr marL="285750" indent="-285750">
                        <a:buFont typeface="Arial" panose="020B0604020202020204" pitchFamily="34" charset="0"/>
                        <a:buChar char="•"/>
                      </a:pPr>
                      <a:r>
                        <a:rPr lang="en-US" sz="1800" baseline="0" dirty="0"/>
                        <a:t>Not ambulating</a:t>
                      </a:r>
                    </a:p>
                    <a:p>
                      <a:pPr marL="285750" indent="-285750">
                        <a:buFont typeface="Arial" panose="020B0604020202020204" pitchFamily="34" charset="0"/>
                        <a:buChar char="•"/>
                      </a:pPr>
                      <a:r>
                        <a:rPr lang="en-US" sz="1800" baseline="0" dirty="0"/>
                        <a:t>h/o Colles’ fracture </a:t>
                      </a:r>
                    </a:p>
                    <a:p>
                      <a:pPr marL="285750" indent="-285750">
                        <a:buFont typeface="Arial" panose="020B0604020202020204" pitchFamily="34" charset="0"/>
                        <a:buChar char="•"/>
                      </a:pPr>
                      <a:r>
                        <a:rPr lang="en-US" sz="1800" baseline="0" dirty="0"/>
                        <a:t>3 years Alendronate</a:t>
                      </a:r>
                    </a:p>
                  </a:txBody>
                  <a:tcPr>
                    <a:solidFill>
                      <a:schemeClr val="accent1"/>
                    </a:soli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0EDD29BC-1074-4EFC-8190-72D42B2044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1600201"/>
            <a:ext cx="1898596" cy="2847223"/>
          </a:xfrm>
          <a:prstGeom prst="rect">
            <a:avLst/>
          </a:prstGeom>
        </p:spPr>
      </p:pic>
      <p:pic>
        <p:nvPicPr>
          <p:cNvPr id="5" name="Picture 2">
            <a:extLst>
              <a:ext uri="{FF2B5EF4-FFF2-40B4-BE49-F238E27FC236}">
                <a16:creationId xmlns:a16="http://schemas.microsoft.com/office/drawing/2014/main" id="{205DA34C-3841-4752-9D72-7BFA061C3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036" y="1600200"/>
            <a:ext cx="1990741" cy="2847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E8E4B8E-EDA5-4E1C-A5F8-9910DB12E4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39" r="33983"/>
          <a:stretch/>
        </p:blipFill>
        <p:spPr>
          <a:xfrm>
            <a:off x="7467600" y="1600200"/>
            <a:ext cx="2209800" cy="2847223"/>
          </a:xfrm>
          <a:prstGeom prst="rect">
            <a:avLst/>
          </a:prstGeom>
        </p:spPr>
      </p:pic>
      <p:sp>
        <p:nvSpPr>
          <p:cNvPr id="9" name="Rectangle 8">
            <a:extLst>
              <a:ext uri="{FF2B5EF4-FFF2-40B4-BE49-F238E27FC236}">
                <a16:creationId xmlns:a16="http://schemas.microsoft.com/office/drawing/2014/main" id="{3300CAB5-3FBD-1392-303E-F714CEEF8F7F}"/>
              </a:ext>
            </a:extLst>
          </p:cNvPr>
          <p:cNvSpPr/>
          <p:nvPr/>
        </p:nvSpPr>
        <p:spPr>
          <a:xfrm>
            <a:off x="4660503" y="4745408"/>
            <a:ext cx="2613804" cy="1595885"/>
          </a:xfrm>
          <a:prstGeom prst="rect">
            <a:avLst/>
          </a:prstGeom>
          <a:solidFill>
            <a:schemeClr val="accent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9F4979-02B6-7AF7-B692-4BE0AB8D5E30}"/>
              </a:ext>
            </a:extLst>
          </p:cNvPr>
          <p:cNvSpPr/>
          <p:nvPr/>
        </p:nvSpPr>
        <p:spPr>
          <a:xfrm>
            <a:off x="7413587" y="4722299"/>
            <a:ext cx="2613804" cy="1642105"/>
          </a:xfrm>
          <a:prstGeom prst="rect">
            <a:avLst/>
          </a:prstGeom>
          <a:solidFill>
            <a:schemeClr val="accent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35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EB4E5B-BD94-5571-D67B-324EF90ADCFE}"/>
              </a:ext>
            </a:extLst>
          </p:cNvPr>
          <p:cNvSpPr>
            <a:spLocks noGrp="1"/>
          </p:cNvSpPr>
          <p:nvPr>
            <p:ph type="body" sz="quarter" idx="10"/>
          </p:nvPr>
        </p:nvSpPr>
        <p:spPr/>
        <p:txBody>
          <a:bodyPr/>
          <a:lstStyle/>
          <a:p>
            <a:r>
              <a:rPr lang="en-US" sz="4000" dirty="0"/>
              <a:t>Higher Absolute Fracture Risk with Age</a:t>
            </a:r>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550973279"/>
              </p:ext>
            </p:extLst>
          </p:nvPr>
        </p:nvGraphicFramePr>
        <p:xfrm>
          <a:off x="1699403" y="1470804"/>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999117" y="6476971"/>
            <a:ext cx="8077200" cy="369332"/>
          </a:xfrm>
          <a:prstGeom prst="rect">
            <a:avLst/>
          </a:prstGeom>
          <a:noFill/>
        </p:spPr>
        <p:txBody>
          <a:bodyPr wrap="square" rtlCol="0">
            <a:spAutoFit/>
          </a:bodyPr>
          <a:lstStyle/>
          <a:p>
            <a:r>
              <a:rPr lang="en-US" sz="1800" i="1" dirty="0"/>
              <a:t>Adapted from </a:t>
            </a:r>
            <a:r>
              <a:rPr lang="en-US" sz="1800" i="1" dirty="0" err="1"/>
              <a:t>Sambrook</a:t>
            </a:r>
            <a:r>
              <a:rPr lang="en-US" sz="1800" i="1" dirty="0"/>
              <a:t> et al., Lancet 2006;367:210-8</a:t>
            </a:r>
          </a:p>
        </p:txBody>
      </p:sp>
    </p:spTree>
    <p:extLst>
      <p:ext uri="{BB962C8B-B14F-4D97-AF65-F5344CB8AC3E}">
        <p14:creationId xmlns:p14="http://schemas.microsoft.com/office/powerpoint/2010/main" val="2210855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2547FD9-DD9B-EDB8-0FE9-E10AFEAE7A69}"/>
              </a:ext>
            </a:extLst>
          </p:cNvPr>
          <p:cNvSpPr>
            <a:spLocks noGrp="1"/>
          </p:cNvSpPr>
          <p:nvPr>
            <p:ph type="body" sz="quarter" idx="10"/>
          </p:nvPr>
        </p:nvSpPr>
        <p:spPr/>
        <p:txBody>
          <a:bodyPr/>
          <a:lstStyle/>
          <a:p>
            <a:r>
              <a:rPr lang="en-US" dirty="0"/>
              <a:t>Lower “Number Needed to Treat” with Age</a:t>
            </a:r>
          </a:p>
        </p:txBody>
      </p:sp>
      <p:pic>
        <p:nvPicPr>
          <p:cNvPr id="6" name="Picture 5">
            <a:extLst>
              <a:ext uri="{FF2B5EF4-FFF2-40B4-BE49-F238E27FC236}">
                <a16:creationId xmlns:a16="http://schemas.microsoft.com/office/drawing/2014/main" id="{8CA9EE7B-513B-4490-8875-F0F256901AD2}"/>
              </a:ext>
            </a:extLst>
          </p:cNvPr>
          <p:cNvPicPr>
            <a:picLocks noChangeAspect="1"/>
          </p:cNvPicPr>
          <p:nvPr/>
        </p:nvPicPr>
        <p:blipFill>
          <a:blip r:embed="rId3"/>
          <a:stretch>
            <a:fillRect/>
          </a:stretch>
        </p:blipFill>
        <p:spPr>
          <a:xfrm>
            <a:off x="1776412" y="1177128"/>
            <a:ext cx="8639175" cy="5353050"/>
          </a:xfrm>
          <a:prstGeom prst="rect">
            <a:avLst/>
          </a:prstGeom>
        </p:spPr>
      </p:pic>
    </p:spTree>
    <p:extLst>
      <p:ext uri="{BB962C8B-B14F-4D97-AF65-F5344CB8AC3E}">
        <p14:creationId xmlns:p14="http://schemas.microsoft.com/office/powerpoint/2010/main" val="3261696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191371-9B46-062A-3157-1D5305896AB4}"/>
              </a:ext>
            </a:extLst>
          </p:cNvPr>
          <p:cNvSpPr>
            <a:spLocks noGrp="1"/>
          </p:cNvSpPr>
          <p:nvPr>
            <p:ph type="body" sz="quarter" idx="10"/>
          </p:nvPr>
        </p:nvSpPr>
        <p:spPr/>
        <p:txBody>
          <a:bodyPr>
            <a:normAutofit/>
          </a:bodyPr>
          <a:lstStyle/>
          <a:p>
            <a:r>
              <a:rPr lang="en-US" dirty="0"/>
              <a:t>Higher Fracture Morbidity and Mortality with Age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994" y="1812985"/>
            <a:ext cx="7808384"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52600" y="6324600"/>
            <a:ext cx="8267172" cy="400110"/>
          </a:xfrm>
          <a:prstGeom prst="rect">
            <a:avLst/>
          </a:prstGeom>
          <a:noFill/>
        </p:spPr>
        <p:txBody>
          <a:bodyPr wrap="square" rtlCol="0">
            <a:spAutoFit/>
          </a:bodyPr>
          <a:lstStyle/>
          <a:p>
            <a:pPr lvl="0" algn="ctr"/>
            <a:r>
              <a:rPr lang="en-US" sz="2000" dirty="0"/>
              <a:t>Annals of Internal Medicine, 2010, 152(6):380-90.  PMC3010729</a:t>
            </a:r>
          </a:p>
        </p:txBody>
      </p:sp>
    </p:spTree>
    <p:extLst>
      <p:ext uri="{BB962C8B-B14F-4D97-AF65-F5344CB8AC3E}">
        <p14:creationId xmlns:p14="http://schemas.microsoft.com/office/powerpoint/2010/main" val="2321148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B7FB0E-445A-57B5-73C7-4A59DEC5589B}"/>
              </a:ext>
            </a:extLst>
          </p:cNvPr>
          <p:cNvSpPr>
            <a:spLocks noGrp="1"/>
          </p:cNvSpPr>
          <p:nvPr>
            <p:ph type="body" sz="quarter" idx="10"/>
          </p:nvPr>
        </p:nvSpPr>
        <p:spPr/>
        <p:txBody>
          <a:bodyPr>
            <a:normAutofit/>
          </a:bodyPr>
          <a:lstStyle/>
          <a:p>
            <a:r>
              <a:rPr lang="en-US" dirty="0"/>
              <a:t>Screening and Treatment Declines with Age</a:t>
            </a:r>
          </a:p>
        </p:txBody>
      </p:sp>
      <p:pic>
        <p:nvPicPr>
          <p:cNvPr id="6" name="New picture">
            <a:extLst>
              <a:ext uri="{FF2B5EF4-FFF2-40B4-BE49-F238E27FC236}">
                <a16:creationId xmlns:a16="http://schemas.microsoft.com/office/drawing/2014/main" id="{3DEE05A4-C13A-377F-57A4-9A71F66C1D1E}"/>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2406993" y="1353113"/>
            <a:ext cx="6432207" cy="508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8" name="Text Placeholder 2">
            <a:extLst>
              <a:ext uri="{FF2B5EF4-FFF2-40B4-BE49-F238E27FC236}">
                <a16:creationId xmlns:a16="http://schemas.microsoft.com/office/drawing/2014/main" id="{5EA89A94-C3A0-2D21-C04D-5D517045E0E3}"/>
              </a:ext>
            </a:extLst>
          </p:cNvPr>
          <p:cNvSpPr txBox="1"/>
          <p:nvPr>
            <p:custDataLst>
              <p:tags r:id="rId2"/>
            </p:custDataLst>
          </p:nvPr>
        </p:nvSpPr>
        <p:spPr bwMode="auto">
          <a:xfrm>
            <a:off x="293299" y="6540500"/>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Arch Intern Med. 2003;163(18):2165-2172. doi:10.1001/archinte.163.18.2165</a:t>
            </a:r>
          </a:p>
        </p:txBody>
      </p:sp>
    </p:spTree>
    <p:extLst>
      <p:ext uri="{BB962C8B-B14F-4D97-AF65-F5344CB8AC3E}">
        <p14:creationId xmlns:p14="http://schemas.microsoft.com/office/powerpoint/2010/main" val="19622599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ags/tag2.xml><?xml version="1.0" encoding="utf-8"?>
<p:tagLst xmlns:a="http://schemas.openxmlformats.org/drawingml/2006/main" xmlns:r="http://schemas.openxmlformats.org/officeDocument/2006/relationships" xmlns:p="http://schemas.openxmlformats.org/presentationml/2006/main">
  <p:tag name="AS_UNIQUEID" val="85"/>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3993dbc-abb5-48ba-8831-4cacdbcd66d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8E01CA3D9B19419A3A84A48C4F69AF" ma:contentTypeVersion="18" ma:contentTypeDescription="Create a new document." ma:contentTypeScope="" ma:versionID="684e962727ad130b653f104090f5c73a">
  <xsd:schema xmlns:xsd="http://www.w3.org/2001/XMLSchema" xmlns:xs="http://www.w3.org/2001/XMLSchema" xmlns:p="http://schemas.microsoft.com/office/2006/metadata/properties" xmlns:ns3="43993dbc-abb5-48ba-8831-4cacdbcd66da" xmlns:ns4="dd027e56-e3bc-401f-aefc-5aaa64e1445c" targetNamespace="http://schemas.microsoft.com/office/2006/metadata/properties" ma:root="true" ma:fieldsID="78f080fda8204e2fe8ef677987758b59" ns3:_="" ns4:_="">
    <xsd:import namespace="43993dbc-abb5-48ba-8831-4cacdbcd66da"/>
    <xsd:import namespace="dd027e56-e3bc-401f-aefc-5aaa64e1445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993dbc-abb5-48ba-8831-4cacdbcd66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027e56-e3bc-401f-aefc-5aaa64e1445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2F39E7-12D4-4374-8A6C-332C52BF0DF5}">
  <ds:schemaRefs>
    <ds:schemaRef ds:uri="dd027e56-e3bc-401f-aefc-5aaa64e1445c"/>
    <ds:schemaRef ds:uri="http://purl.org/dc/elements/1.1/"/>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http://schemas.microsoft.com/office/2006/metadata/properties"/>
    <ds:schemaRef ds:uri="43993dbc-abb5-48ba-8831-4cacdbcd66da"/>
    <ds:schemaRef ds:uri="http://purl.org/dc/dcmitype/"/>
    <ds:schemaRef ds:uri="http://purl.org/dc/terms/"/>
  </ds:schemaRefs>
</ds:datastoreItem>
</file>

<file path=customXml/itemProps2.xml><?xml version="1.0" encoding="utf-8"?>
<ds:datastoreItem xmlns:ds="http://schemas.openxmlformats.org/officeDocument/2006/customXml" ds:itemID="{B6BF6108-013E-481C-940F-CD638D19406F}">
  <ds:schemaRefs>
    <ds:schemaRef ds:uri="http://schemas.microsoft.com/sharepoint/v3/contenttype/forms"/>
  </ds:schemaRefs>
</ds:datastoreItem>
</file>

<file path=customXml/itemProps3.xml><?xml version="1.0" encoding="utf-8"?>
<ds:datastoreItem xmlns:ds="http://schemas.openxmlformats.org/officeDocument/2006/customXml" ds:itemID="{33041FCF-C2BB-41A3-BFED-6257B44D0F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993dbc-abb5-48ba-8831-4cacdbcd66da"/>
    <ds:schemaRef ds:uri="dd027e56-e3bc-401f-aefc-5aaa64e144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5938</Words>
  <Application>Microsoft Office PowerPoint</Application>
  <PresentationFormat>Widescreen</PresentationFormat>
  <Paragraphs>693</Paragraphs>
  <Slides>44</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Acumin Pro Medium</vt:lpstr>
      <vt:lpstr>Acumin Pro Semibold</vt:lpstr>
      <vt:lpstr>Arial</vt:lpstr>
      <vt:lpstr>Calibri</vt:lpstr>
      <vt:lpstr>Calibri Light</vt:lpstr>
      <vt:lpstr>Helvetica</vt:lpstr>
      <vt:lpstr>Wingdings</vt:lpstr>
      <vt:lpstr>Office Theme</vt:lpstr>
      <vt:lpstr> Advanced age, dementia, frailty: is it ever too late to treat patients in an FLS?</vt:lpstr>
      <vt:lpstr>Too Old to Treat?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FFN Global Congress Oslo 2023</dc:title>
  <dc:creator>Frede Jon Frihagen</dc:creator>
  <cp:lastModifiedBy>Jake Wellian</cp:lastModifiedBy>
  <cp:revision>526</cp:revision>
  <dcterms:created xsi:type="dcterms:W3CDTF">2023-01-26T08:18:34Z</dcterms:created>
  <dcterms:modified xsi:type="dcterms:W3CDTF">2026-06-23T13:45:57Z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0x010100188E01CA3D9B19419A3A84A48C4F69AF</vt:lpwstr>
  </property>
</Properties>
</file>