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62" r:id="rId3"/>
    <p:sldId id="263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4660"/>
  </p:normalViewPr>
  <p:slideViewPr>
    <p:cSldViewPr>
      <p:cViewPr>
        <p:scale>
          <a:sx n="90" d="100"/>
          <a:sy n="90" d="100"/>
        </p:scale>
        <p:origin x="420" y="-14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5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steoporosis.foundation/scope-2021" TargetMode="External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7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060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  <a:p>
            <a:endParaRPr lang="en-US" sz="1100" b="1" dirty="0">
              <a:latin typeface="+mn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378396" y="3681328"/>
            <a:ext cx="4463680" cy="4463680"/>
          </a:xfrm>
          <a:prstGeom prst="rect">
            <a:avLst/>
          </a:prstGeom>
        </p:spPr>
      </p:pic>
      <p:grpSp>
        <p:nvGrpSpPr>
          <p:cNvPr id="7" name="object 162">
            <a:extLst>
              <a:ext uri="{FF2B5EF4-FFF2-40B4-BE49-F238E27FC236}">
                <a16:creationId xmlns:a16="http://schemas.microsoft.com/office/drawing/2014/main" id="{47D37907-1C94-46CE-BAD0-E6613A6EEDD8}"/>
              </a:ext>
            </a:extLst>
          </p:cNvPr>
          <p:cNvGrpSpPr/>
          <p:nvPr/>
        </p:nvGrpSpPr>
        <p:grpSpPr>
          <a:xfrm>
            <a:off x="12693354" y="835025"/>
            <a:ext cx="1298818" cy="881498"/>
            <a:chOff x="10917673" y="778252"/>
            <a:chExt cx="563245" cy="382270"/>
          </a:xfrm>
        </p:grpSpPr>
        <p:sp>
          <p:nvSpPr>
            <p:cNvPr id="8" name="object 163">
              <a:extLst>
                <a:ext uri="{FF2B5EF4-FFF2-40B4-BE49-F238E27FC236}">
                  <a16:creationId xmlns:a16="http://schemas.microsoft.com/office/drawing/2014/main" id="{B771C0FD-A8DA-42F1-8B3E-FE2EC1C0B608}"/>
                </a:ext>
              </a:extLst>
            </p:cNvPr>
            <p:cNvSpPr/>
            <p:nvPr/>
          </p:nvSpPr>
          <p:spPr>
            <a:xfrm>
              <a:off x="10917673" y="778253"/>
              <a:ext cx="563245" cy="382270"/>
            </a:xfrm>
            <a:custGeom>
              <a:avLst/>
              <a:gdLst/>
              <a:ahLst/>
              <a:cxnLst/>
              <a:rect l="l" t="t" r="r" b="b"/>
              <a:pathLst>
                <a:path w="563245" h="382269">
                  <a:moveTo>
                    <a:pt x="561603" y="0"/>
                  </a:moveTo>
                  <a:lnTo>
                    <a:pt x="0" y="0"/>
                  </a:lnTo>
                  <a:lnTo>
                    <a:pt x="11" y="381705"/>
                  </a:lnTo>
                  <a:lnTo>
                    <a:pt x="563215" y="381705"/>
                  </a:lnTo>
                  <a:lnTo>
                    <a:pt x="561603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164">
              <a:extLst>
                <a:ext uri="{FF2B5EF4-FFF2-40B4-BE49-F238E27FC236}">
                  <a16:creationId xmlns:a16="http://schemas.microsoft.com/office/drawing/2014/main" id="{4A6E8F66-44A5-40A6-B435-C118F0C65BD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095218" y="862716"/>
              <a:ext cx="239107" cy="209931"/>
            </a:xfrm>
            <a:prstGeom prst="rect">
              <a:avLst/>
            </a:prstGeom>
          </p:spPr>
        </p:pic>
        <p:sp>
          <p:nvSpPr>
            <p:cNvPr id="10" name="object 165">
              <a:extLst>
                <a:ext uri="{FF2B5EF4-FFF2-40B4-BE49-F238E27FC236}">
                  <a16:creationId xmlns:a16="http://schemas.microsoft.com/office/drawing/2014/main" id="{5871B2F0-18E4-42E4-954E-3586F71A0DE7}"/>
                </a:ext>
              </a:extLst>
            </p:cNvPr>
            <p:cNvSpPr/>
            <p:nvPr/>
          </p:nvSpPr>
          <p:spPr>
            <a:xfrm>
              <a:off x="10918274" y="778849"/>
              <a:ext cx="556260" cy="381000"/>
            </a:xfrm>
            <a:custGeom>
              <a:avLst/>
              <a:gdLst/>
              <a:ahLst/>
              <a:cxnLst/>
              <a:rect l="l" t="t" r="r" b="b"/>
              <a:pathLst>
                <a:path w="556259" h="381000">
                  <a:moveTo>
                    <a:pt x="0" y="380511"/>
                  </a:moveTo>
                  <a:lnTo>
                    <a:pt x="555752" y="380511"/>
                  </a:lnTo>
                  <a:lnTo>
                    <a:pt x="555752" y="0"/>
                  </a:lnTo>
                  <a:lnTo>
                    <a:pt x="0" y="0"/>
                  </a:lnTo>
                  <a:lnTo>
                    <a:pt x="0" y="380511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3B6A345-4DCD-459D-AEE1-0A781BED3B32}"/>
              </a:ext>
            </a:extLst>
          </p:cNvPr>
          <p:cNvSpPr txBox="1"/>
          <p:nvPr/>
        </p:nvSpPr>
        <p:spPr>
          <a:xfrm>
            <a:off x="781050" y="641533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Cyprus</a:t>
            </a:r>
            <a:endParaRPr lang="en-US" sz="6000" b="1" dirty="0">
              <a:solidFill>
                <a:schemeClr val="tx2">
                  <a:lumMod val="75000"/>
                </a:schemeClr>
              </a:solidFill>
              <a:latin typeface="+mn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E9974-E6A5-478D-976C-92C8FDD7114B}"/>
              </a:ext>
            </a:extLst>
          </p:cNvPr>
          <p:cNvSpPr txBox="1"/>
          <p:nvPr/>
        </p:nvSpPr>
        <p:spPr>
          <a:xfrm>
            <a:off x="947345" y="8683625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12.7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64.1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8.9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614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576931" y="673297"/>
            <a:ext cx="2548769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4000" b="1" spc="240" dirty="0">
                <a:solidFill>
                  <a:srgbClr val="173B66"/>
                </a:solidFill>
                <a:latin typeface="+mj-lt"/>
                <a:cs typeface="Open Sans"/>
              </a:rPr>
              <a:t>CYPRUS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3.7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66995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 18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0.8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517905"/>
            <a:ext cx="3541187" cy="11214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7150" b="1" spc="55" dirty="0">
                <a:solidFill>
                  <a:srgbClr val="B82D6B"/>
                </a:solidFill>
                <a:latin typeface="+mj-lt"/>
                <a:cs typeface="Open Sans"/>
              </a:rPr>
              <a:t>6,600</a:t>
            </a:r>
            <a:endParaRPr sz="715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47938" y="3591327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22.2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77.8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9" y="1673225"/>
            <a:ext cx="3590768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50</a:t>
            </a:r>
            <a:r>
              <a:rPr sz="7200" b="1" spc="45" dirty="0">
                <a:solidFill>
                  <a:srgbClr val="B82D6B"/>
                </a:solidFill>
                <a:latin typeface="+mj-lt"/>
                <a:cs typeface="Open Sans"/>
              </a:rPr>
              <a:t>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488413"/>
            <a:ext cx="3479800" cy="155298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0000" b="1" spc="-10" dirty="0">
                <a:solidFill>
                  <a:srgbClr val="B82D6B"/>
                </a:solidFill>
                <a:latin typeface="+mj-lt"/>
                <a:cs typeface="Open Sans"/>
              </a:rPr>
              <a:t>86</a:t>
            </a:r>
            <a:endParaRPr sz="100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9,800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6,600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2981325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48.5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680572" y="864470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51.9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82823" y="4331937"/>
            <a:ext cx="2219756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39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1" y="7974330"/>
            <a:ext cx="2916826" cy="96821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200" b="1" spc="-10" dirty="0">
                <a:solidFill>
                  <a:srgbClr val="B82D6B"/>
                </a:solidFill>
                <a:latin typeface="+mj-lt"/>
                <a:cs typeface="Open Sans"/>
              </a:rPr>
              <a:t>MILLION</a:t>
            </a:r>
            <a:endParaRPr sz="62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72.1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100" name="object 162">
            <a:extLst>
              <a:ext uri="{FF2B5EF4-FFF2-40B4-BE49-F238E27FC236}">
                <a16:creationId xmlns:a16="http://schemas.microsoft.com/office/drawing/2014/main" id="{C141DECA-65D9-45E6-84E4-F8C373012A35}"/>
              </a:ext>
            </a:extLst>
          </p:cNvPr>
          <p:cNvGrpSpPr/>
          <p:nvPr/>
        </p:nvGrpSpPr>
        <p:grpSpPr>
          <a:xfrm>
            <a:off x="11750432" y="820010"/>
            <a:ext cx="563245" cy="382270"/>
            <a:chOff x="10917673" y="778252"/>
            <a:chExt cx="563245" cy="382270"/>
          </a:xfrm>
        </p:grpSpPr>
        <p:sp>
          <p:nvSpPr>
            <p:cNvPr id="101" name="object 163">
              <a:extLst>
                <a:ext uri="{FF2B5EF4-FFF2-40B4-BE49-F238E27FC236}">
                  <a16:creationId xmlns:a16="http://schemas.microsoft.com/office/drawing/2014/main" id="{9966F527-3FB9-43A8-9561-E3AB31A508B8}"/>
                </a:ext>
              </a:extLst>
            </p:cNvPr>
            <p:cNvSpPr/>
            <p:nvPr/>
          </p:nvSpPr>
          <p:spPr>
            <a:xfrm>
              <a:off x="10917673" y="778253"/>
              <a:ext cx="563245" cy="382270"/>
            </a:xfrm>
            <a:custGeom>
              <a:avLst/>
              <a:gdLst/>
              <a:ahLst/>
              <a:cxnLst/>
              <a:rect l="l" t="t" r="r" b="b"/>
              <a:pathLst>
                <a:path w="563245" h="382269">
                  <a:moveTo>
                    <a:pt x="561603" y="0"/>
                  </a:moveTo>
                  <a:lnTo>
                    <a:pt x="0" y="0"/>
                  </a:lnTo>
                  <a:lnTo>
                    <a:pt x="11" y="381705"/>
                  </a:lnTo>
                  <a:lnTo>
                    <a:pt x="563215" y="381705"/>
                  </a:lnTo>
                  <a:lnTo>
                    <a:pt x="561603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" name="object 164">
              <a:extLst>
                <a:ext uri="{FF2B5EF4-FFF2-40B4-BE49-F238E27FC236}">
                  <a16:creationId xmlns:a16="http://schemas.microsoft.com/office/drawing/2014/main" id="{ADE132FB-919C-495C-828E-DAC2EC931658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1095218" y="862716"/>
              <a:ext cx="239107" cy="209931"/>
            </a:xfrm>
            <a:prstGeom prst="rect">
              <a:avLst/>
            </a:prstGeom>
          </p:spPr>
        </p:pic>
        <p:sp>
          <p:nvSpPr>
            <p:cNvPr id="103" name="object 165">
              <a:extLst>
                <a:ext uri="{FF2B5EF4-FFF2-40B4-BE49-F238E27FC236}">
                  <a16:creationId xmlns:a16="http://schemas.microsoft.com/office/drawing/2014/main" id="{C9214261-99A2-4484-B74B-45E52626066B}"/>
                </a:ext>
              </a:extLst>
            </p:cNvPr>
            <p:cNvSpPr/>
            <p:nvPr/>
          </p:nvSpPr>
          <p:spPr>
            <a:xfrm>
              <a:off x="10918274" y="778849"/>
              <a:ext cx="556260" cy="381000"/>
            </a:xfrm>
            <a:custGeom>
              <a:avLst/>
              <a:gdLst/>
              <a:ahLst/>
              <a:cxnLst/>
              <a:rect l="l" t="t" r="r" b="b"/>
              <a:pathLst>
                <a:path w="556259" h="381000">
                  <a:moveTo>
                    <a:pt x="0" y="380511"/>
                  </a:moveTo>
                  <a:lnTo>
                    <a:pt x="555752" y="380511"/>
                  </a:lnTo>
                  <a:lnTo>
                    <a:pt x="555752" y="0"/>
                  </a:lnTo>
                  <a:lnTo>
                    <a:pt x="0" y="0"/>
                  </a:lnTo>
                  <a:lnTo>
                    <a:pt x="0" y="380511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3340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0625981" cy="990093"/>
            <a:chOff x="744413" y="-384997"/>
            <a:chExt cx="10625981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232521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6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119" name="object 34">
            <a:extLst>
              <a:ext uri="{FF2B5EF4-FFF2-40B4-BE49-F238E27FC236}">
                <a16:creationId xmlns:a16="http://schemas.microsoft.com/office/drawing/2014/main" id="{171602A4-905B-46E9-94F8-5134EA941252}"/>
              </a:ext>
            </a:extLst>
          </p:cNvPr>
          <p:cNvSpPr txBox="1"/>
          <p:nvPr/>
        </p:nvSpPr>
        <p:spPr>
          <a:xfrm>
            <a:off x="12604165" y="399640"/>
            <a:ext cx="2548769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4000" b="1" spc="240" dirty="0">
                <a:solidFill>
                  <a:srgbClr val="173B66"/>
                </a:solidFill>
                <a:latin typeface="+mj-lt"/>
                <a:cs typeface="Open Sans"/>
              </a:rPr>
              <a:t>CYPRUS</a:t>
            </a:r>
            <a:endParaRPr sz="4000" dirty="0">
              <a:latin typeface="+mj-lt"/>
              <a:cs typeface="Open Sans"/>
            </a:endParaRPr>
          </a:p>
        </p:txBody>
      </p:sp>
      <p:grpSp>
        <p:nvGrpSpPr>
          <p:cNvPr id="120" name="object 162">
            <a:extLst>
              <a:ext uri="{FF2B5EF4-FFF2-40B4-BE49-F238E27FC236}">
                <a16:creationId xmlns:a16="http://schemas.microsoft.com/office/drawing/2014/main" id="{7A22A674-1EFE-4F17-9525-903DA544440A}"/>
              </a:ext>
            </a:extLst>
          </p:cNvPr>
          <p:cNvGrpSpPr/>
          <p:nvPr/>
        </p:nvGrpSpPr>
        <p:grpSpPr>
          <a:xfrm>
            <a:off x="11777666" y="546353"/>
            <a:ext cx="563245" cy="382270"/>
            <a:chOff x="10917673" y="778252"/>
            <a:chExt cx="563245" cy="382270"/>
          </a:xfrm>
        </p:grpSpPr>
        <p:sp>
          <p:nvSpPr>
            <p:cNvPr id="121" name="object 163">
              <a:extLst>
                <a:ext uri="{FF2B5EF4-FFF2-40B4-BE49-F238E27FC236}">
                  <a16:creationId xmlns:a16="http://schemas.microsoft.com/office/drawing/2014/main" id="{90198E0C-65A9-48BB-99F0-570A8EE5C1E3}"/>
                </a:ext>
              </a:extLst>
            </p:cNvPr>
            <p:cNvSpPr/>
            <p:nvPr/>
          </p:nvSpPr>
          <p:spPr>
            <a:xfrm>
              <a:off x="10917673" y="778253"/>
              <a:ext cx="563245" cy="382270"/>
            </a:xfrm>
            <a:custGeom>
              <a:avLst/>
              <a:gdLst/>
              <a:ahLst/>
              <a:cxnLst/>
              <a:rect l="l" t="t" r="r" b="b"/>
              <a:pathLst>
                <a:path w="563245" h="382269">
                  <a:moveTo>
                    <a:pt x="561603" y="0"/>
                  </a:moveTo>
                  <a:lnTo>
                    <a:pt x="0" y="0"/>
                  </a:lnTo>
                  <a:lnTo>
                    <a:pt x="11" y="381705"/>
                  </a:lnTo>
                  <a:lnTo>
                    <a:pt x="563215" y="381705"/>
                  </a:lnTo>
                  <a:lnTo>
                    <a:pt x="561603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2" name="object 164">
              <a:extLst>
                <a:ext uri="{FF2B5EF4-FFF2-40B4-BE49-F238E27FC236}">
                  <a16:creationId xmlns:a16="http://schemas.microsoft.com/office/drawing/2014/main" id="{218176B9-0EDE-4555-BF33-5CB8AC49176F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095218" y="862716"/>
              <a:ext cx="239107" cy="209931"/>
            </a:xfrm>
            <a:prstGeom prst="rect">
              <a:avLst/>
            </a:prstGeom>
          </p:spPr>
        </p:pic>
        <p:sp>
          <p:nvSpPr>
            <p:cNvPr id="123" name="object 165">
              <a:extLst>
                <a:ext uri="{FF2B5EF4-FFF2-40B4-BE49-F238E27FC236}">
                  <a16:creationId xmlns:a16="http://schemas.microsoft.com/office/drawing/2014/main" id="{C12CA880-FE33-41E8-BCF6-E3E134703C9E}"/>
                </a:ext>
              </a:extLst>
            </p:cNvPr>
            <p:cNvSpPr/>
            <p:nvPr/>
          </p:nvSpPr>
          <p:spPr>
            <a:xfrm>
              <a:off x="10918274" y="778849"/>
              <a:ext cx="556260" cy="381000"/>
            </a:xfrm>
            <a:custGeom>
              <a:avLst/>
              <a:gdLst/>
              <a:ahLst/>
              <a:cxnLst/>
              <a:rect l="l" t="t" r="r" b="b"/>
              <a:pathLst>
                <a:path w="556259" h="381000">
                  <a:moveTo>
                    <a:pt x="0" y="380511"/>
                  </a:moveTo>
                  <a:lnTo>
                    <a:pt x="555752" y="380511"/>
                  </a:lnTo>
                  <a:lnTo>
                    <a:pt x="555752" y="0"/>
                  </a:lnTo>
                  <a:lnTo>
                    <a:pt x="0" y="0"/>
                  </a:lnTo>
                  <a:lnTo>
                    <a:pt x="0" y="380511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27" name="object 8">
            <a:extLst>
              <a:ext uri="{FF2B5EF4-FFF2-40B4-BE49-F238E27FC236}">
                <a16:creationId xmlns:a16="http://schemas.microsoft.com/office/drawing/2014/main" id="{DEFB8635-17C0-4E43-A3CA-5FB6EDBE27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90557"/>
              </p:ext>
            </p:extLst>
          </p:nvPr>
        </p:nvGraphicFramePr>
        <p:xfrm>
          <a:off x="10275149" y="7942604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ts val="1315"/>
                        </a:lnSpc>
                        <a:spcBef>
                          <a:spcPts val="395"/>
                        </a:spcBef>
                      </a:pPr>
                      <a:r>
                        <a:rPr sz="125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*</a:t>
                      </a:r>
                      <a:endParaRPr sz="1250">
                        <a:latin typeface="Open Sans Semibold"/>
                        <a:cs typeface="Open Sans Semibold"/>
                      </a:endParaRPr>
                    </a:p>
                  </a:txBody>
                  <a:tcPr marL="0" marR="0" marT="50165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ts val="1410"/>
                        </a:lnSpc>
                        <a:spcBef>
                          <a:spcPts val="345"/>
                        </a:spcBef>
                      </a:pPr>
                      <a:r>
                        <a:rPr sz="125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*</a:t>
                      </a:r>
                      <a:endParaRPr sz="1250">
                        <a:latin typeface="Open Sans Semibold"/>
                        <a:cs typeface="Open Sans Semibold"/>
                      </a:endParaRPr>
                    </a:p>
                  </a:txBody>
                  <a:tcPr marL="0" marR="0" marT="43815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8" name="object 9">
            <a:extLst>
              <a:ext uri="{FF2B5EF4-FFF2-40B4-BE49-F238E27FC236}">
                <a16:creationId xmlns:a16="http://schemas.microsoft.com/office/drawing/2014/main" id="{C65A9324-5BA0-482C-9F27-E0D7E3C45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500"/>
              </p:ext>
            </p:extLst>
          </p:nvPr>
        </p:nvGraphicFramePr>
        <p:xfrm>
          <a:off x="12694809" y="7259405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50"/>
                        </a:lnSpc>
                        <a:spcBef>
                          <a:spcPts val="310"/>
                        </a:spcBef>
                      </a:pPr>
                      <a:r>
                        <a:rPr sz="125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*</a:t>
                      </a:r>
                      <a:endParaRPr sz="1250">
                        <a:latin typeface="Open Sans Semibold"/>
                        <a:cs typeface="Open Sans Semibold"/>
                      </a:endParaRPr>
                    </a:p>
                  </a:txBody>
                  <a:tcPr marL="0" marR="0" marT="3937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9" name="object 10">
            <a:extLst>
              <a:ext uri="{FF2B5EF4-FFF2-40B4-BE49-F238E27FC236}">
                <a16:creationId xmlns:a16="http://schemas.microsoft.com/office/drawing/2014/main" id="{313328C4-7005-44B7-AC01-8BC324F20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3359"/>
              </p:ext>
            </p:extLst>
          </p:nvPr>
        </p:nvGraphicFramePr>
        <p:xfrm>
          <a:off x="10275149" y="6201223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0" name="object 11">
            <a:extLst>
              <a:ext uri="{FF2B5EF4-FFF2-40B4-BE49-F238E27FC236}">
                <a16:creationId xmlns:a16="http://schemas.microsoft.com/office/drawing/2014/main" id="{8A030128-691D-4FB1-B767-8DD760194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658339"/>
              </p:ext>
            </p:extLst>
          </p:nvPr>
        </p:nvGraphicFramePr>
        <p:xfrm>
          <a:off x="12694404" y="5542035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35"/>
                        </a:lnSpc>
                        <a:spcBef>
                          <a:spcPts val="254"/>
                        </a:spcBef>
                      </a:pPr>
                      <a:r>
                        <a:rPr sz="125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*</a:t>
                      </a:r>
                      <a:endParaRPr sz="1250">
                        <a:latin typeface="Open Sans Semibold"/>
                        <a:cs typeface="Open Sans Semibold"/>
                      </a:endParaRPr>
                    </a:p>
                  </a:txBody>
                  <a:tcPr marL="0" marR="0" marT="32384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40"/>
                        </a:lnSpc>
                        <a:spcBef>
                          <a:spcPts val="315"/>
                        </a:spcBef>
                      </a:pPr>
                      <a:r>
                        <a:rPr sz="125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*</a:t>
                      </a:r>
                      <a:endParaRPr sz="1250">
                        <a:latin typeface="Open Sans Semibold"/>
                        <a:cs typeface="Open Sans Semibold"/>
                      </a:endParaRPr>
                    </a:p>
                  </a:txBody>
                  <a:tcPr marL="0" marR="0" marT="40005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1" name="object 90">
            <a:extLst>
              <a:ext uri="{FF2B5EF4-FFF2-40B4-BE49-F238E27FC236}">
                <a16:creationId xmlns:a16="http://schemas.microsoft.com/office/drawing/2014/main" id="{5D638128-928E-4C22-A699-C6784A1A1D11}"/>
              </a:ext>
            </a:extLst>
          </p:cNvPr>
          <p:cNvSpPr txBox="1"/>
          <p:nvPr/>
        </p:nvSpPr>
        <p:spPr>
          <a:xfrm>
            <a:off x="767505" y="5559425"/>
            <a:ext cx="8933212" cy="407323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89535" rIns="0" bIns="0" rtlCol="0">
            <a:spAutoFit/>
          </a:bodyPr>
          <a:lstStyle/>
          <a:p>
            <a:pPr marL="183515">
              <a:lnSpc>
                <a:spcPct val="100000"/>
              </a:lnSpc>
              <a:spcBef>
                <a:spcPts val="70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POLICY</a:t>
            </a:r>
            <a:r>
              <a:rPr sz="1600" b="1" spc="-2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FRAMEWORK</a:t>
            </a:r>
            <a:endParaRPr sz="1600">
              <a:latin typeface="Open Sans"/>
              <a:cs typeface="Open Sans"/>
            </a:endParaRPr>
          </a:p>
        </p:txBody>
      </p:sp>
      <p:sp>
        <p:nvSpPr>
          <p:cNvPr id="152" name="object 91">
            <a:extLst>
              <a:ext uri="{FF2B5EF4-FFF2-40B4-BE49-F238E27FC236}">
                <a16:creationId xmlns:a16="http://schemas.microsoft.com/office/drawing/2014/main" id="{80ED0C90-958A-49A3-89B8-8C95F4A160CC}"/>
              </a:ext>
            </a:extLst>
          </p:cNvPr>
          <p:cNvSpPr/>
          <p:nvPr/>
        </p:nvSpPr>
        <p:spPr>
          <a:xfrm>
            <a:off x="795631" y="5339054"/>
            <a:ext cx="13723762" cy="74009"/>
          </a:xfrm>
          <a:custGeom>
            <a:avLst/>
            <a:gdLst/>
            <a:ahLst/>
            <a:cxnLst/>
            <a:rect l="l" t="t" r="r" b="b"/>
            <a:pathLst>
              <a:path w="12826365">
                <a:moveTo>
                  <a:pt x="0" y="0"/>
                </a:moveTo>
                <a:lnTo>
                  <a:pt x="12825739" y="0"/>
                </a:lnTo>
              </a:path>
            </a:pathLst>
          </a:custGeom>
          <a:ln w="23879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92">
            <a:extLst>
              <a:ext uri="{FF2B5EF4-FFF2-40B4-BE49-F238E27FC236}">
                <a16:creationId xmlns:a16="http://schemas.microsoft.com/office/drawing/2014/main" id="{8776544A-6EE3-4FE9-9541-2B6DF695CB4A}"/>
              </a:ext>
            </a:extLst>
          </p:cNvPr>
          <p:cNvSpPr txBox="1"/>
          <p:nvPr/>
        </p:nvSpPr>
        <p:spPr>
          <a:xfrm>
            <a:off x="10269358" y="5542035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5850EE75-99BE-4B4B-B2F3-32EECD7C745E}"/>
              </a:ext>
            </a:extLst>
          </p:cNvPr>
          <p:cNvGrpSpPr/>
          <p:nvPr/>
        </p:nvGrpSpPr>
        <p:grpSpPr>
          <a:xfrm>
            <a:off x="788913" y="6490051"/>
            <a:ext cx="1725930" cy="2739702"/>
            <a:chOff x="788913" y="6490051"/>
            <a:chExt cx="1725930" cy="2739702"/>
          </a:xfrm>
        </p:grpSpPr>
        <p:sp>
          <p:nvSpPr>
            <p:cNvPr id="162" name="object 102">
              <a:extLst>
                <a:ext uri="{FF2B5EF4-FFF2-40B4-BE49-F238E27FC236}">
                  <a16:creationId xmlns:a16="http://schemas.microsoft.com/office/drawing/2014/main" id="{AB1F1B20-EE7D-4954-AA05-BAF6CE12F8BD}"/>
                </a:ext>
              </a:extLst>
            </p:cNvPr>
            <p:cNvSpPr txBox="1"/>
            <p:nvPr/>
          </p:nvSpPr>
          <p:spPr>
            <a:xfrm>
              <a:off x="1312420" y="7457953"/>
              <a:ext cx="678815" cy="51308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3200" b="1" spc="-5" dirty="0">
                  <a:solidFill>
                    <a:srgbClr val="B82D6B"/>
                  </a:solidFill>
                  <a:latin typeface="Open Sans"/>
                  <a:cs typeface="Open Sans"/>
                </a:rPr>
                <a:t>NO</a:t>
              </a:r>
              <a:endParaRPr sz="3200">
                <a:latin typeface="Open Sans"/>
                <a:cs typeface="Open Sans"/>
              </a:endParaRPr>
            </a:p>
          </p:txBody>
        </p:sp>
        <p:grpSp>
          <p:nvGrpSpPr>
            <p:cNvPr id="165" name="object 105">
              <a:extLst>
                <a:ext uri="{FF2B5EF4-FFF2-40B4-BE49-F238E27FC236}">
                  <a16:creationId xmlns:a16="http://schemas.microsoft.com/office/drawing/2014/main" id="{4474F40D-5C4E-4820-AF6A-97B53AD55444}"/>
                </a:ext>
              </a:extLst>
            </p:cNvPr>
            <p:cNvGrpSpPr/>
            <p:nvPr/>
          </p:nvGrpSpPr>
          <p:grpSpPr>
            <a:xfrm>
              <a:off x="1372844" y="6490051"/>
              <a:ext cx="594360" cy="830580"/>
              <a:chOff x="1272514" y="15707828"/>
              <a:chExt cx="594360" cy="830580"/>
            </a:xfrm>
          </p:grpSpPr>
          <p:sp>
            <p:nvSpPr>
              <p:cNvPr id="166" name="object 106">
                <a:extLst>
                  <a:ext uri="{FF2B5EF4-FFF2-40B4-BE49-F238E27FC236}">
                    <a16:creationId xmlns:a16="http://schemas.microsoft.com/office/drawing/2014/main" id="{1776E222-1A80-4A85-ADBB-6B32A7F24D27}"/>
                  </a:ext>
                </a:extLst>
              </p:cNvPr>
              <p:cNvSpPr/>
              <p:nvPr/>
            </p:nvSpPr>
            <p:spPr>
              <a:xfrm>
                <a:off x="1272514" y="15707828"/>
                <a:ext cx="594360" cy="830580"/>
              </a:xfrm>
              <a:custGeom>
                <a:avLst/>
                <a:gdLst/>
                <a:ahLst/>
                <a:cxnLst/>
                <a:rect l="l" t="t" r="r" b="b"/>
                <a:pathLst>
                  <a:path w="594360" h="830580">
                    <a:moveTo>
                      <a:pt x="494560" y="0"/>
                    </a:moveTo>
                    <a:lnTo>
                      <a:pt x="0" y="238"/>
                    </a:lnTo>
                    <a:lnTo>
                      <a:pt x="394" y="830202"/>
                    </a:lnTo>
                    <a:lnTo>
                      <a:pt x="594366" y="829915"/>
                    </a:lnTo>
                    <a:lnTo>
                      <a:pt x="594008" y="91017"/>
                    </a:lnTo>
                    <a:lnTo>
                      <a:pt x="494560" y="0"/>
                    </a:lnTo>
                    <a:close/>
                  </a:path>
                </a:pathLst>
              </a:custGeom>
              <a:solidFill>
                <a:srgbClr val="163C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7" name="object 107">
                <a:extLst>
                  <a:ext uri="{FF2B5EF4-FFF2-40B4-BE49-F238E27FC236}">
                    <a16:creationId xmlns:a16="http://schemas.microsoft.com/office/drawing/2014/main" id="{EB9380F3-91A5-483A-9CAE-D972D4197052}"/>
                  </a:ext>
                </a:extLst>
              </p:cNvPr>
              <p:cNvSpPr/>
              <p:nvPr/>
            </p:nvSpPr>
            <p:spPr>
              <a:xfrm>
                <a:off x="1339805" y="15813754"/>
                <a:ext cx="135255" cy="635"/>
              </a:xfrm>
              <a:custGeom>
                <a:avLst/>
                <a:gdLst/>
                <a:ahLst/>
                <a:cxnLst/>
                <a:rect l="l" t="t" r="r" b="b"/>
                <a:pathLst>
                  <a:path w="135255" h="634">
                    <a:moveTo>
                      <a:pt x="0" y="310"/>
                    </a:moveTo>
                    <a:lnTo>
                      <a:pt x="135027" y="0"/>
                    </a:lnTo>
                  </a:path>
                </a:pathLst>
              </a:custGeom>
              <a:ln w="5241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8" name="object 108">
                <a:extLst>
                  <a:ext uri="{FF2B5EF4-FFF2-40B4-BE49-F238E27FC236}">
                    <a16:creationId xmlns:a16="http://schemas.microsoft.com/office/drawing/2014/main" id="{8C11E392-9F54-41FE-A1CC-42B8F5BDA809}"/>
                  </a:ext>
                </a:extLst>
              </p:cNvPr>
              <p:cNvSpPr/>
              <p:nvPr/>
            </p:nvSpPr>
            <p:spPr>
              <a:xfrm>
                <a:off x="1364904" y="15947874"/>
                <a:ext cx="213360" cy="287020"/>
              </a:xfrm>
              <a:custGeom>
                <a:avLst/>
                <a:gdLst/>
                <a:ahLst/>
                <a:cxnLst/>
                <a:rect l="l" t="t" r="r" b="b"/>
                <a:pathLst>
                  <a:path w="213359" h="287019">
                    <a:moveTo>
                      <a:pt x="25006" y="162179"/>
                    </a:moveTo>
                    <a:lnTo>
                      <a:pt x="12538" y="169586"/>
                    </a:lnTo>
                    <a:lnTo>
                      <a:pt x="9414" y="177247"/>
                    </a:lnTo>
                    <a:lnTo>
                      <a:pt x="9398" y="184984"/>
                    </a:lnTo>
                    <a:lnTo>
                      <a:pt x="6977" y="190846"/>
                    </a:lnTo>
                    <a:lnTo>
                      <a:pt x="337" y="200102"/>
                    </a:lnTo>
                    <a:lnTo>
                      <a:pt x="0" y="209747"/>
                    </a:lnTo>
                    <a:lnTo>
                      <a:pt x="4393" y="218443"/>
                    </a:lnTo>
                    <a:lnTo>
                      <a:pt x="11944" y="224851"/>
                    </a:lnTo>
                    <a:lnTo>
                      <a:pt x="17632" y="235465"/>
                    </a:lnTo>
                    <a:lnTo>
                      <a:pt x="18840" y="251083"/>
                    </a:lnTo>
                    <a:lnTo>
                      <a:pt x="18879" y="254093"/>
                    </a:lnTo>
                    <a:lnTo>
                      <a:pt x="18131" y="268514"/>
                    </a:lnTo>
                    <a:lnTo>
                      <a:pt x="17365" y="275536"/>
                    </a:lnTo>
                    <a:lnTo>
                      <a:pt x="59894" y="286747"/>
                    </a:lnTo>
                    <a:lnTo>
                      <a:pt x="58718" y="254093"/>
                    </a:lnTo>
                    <a:lnTo>
                      <a:pt x="58285" y="240106"/>
                    </a:lnTo>
                    <a:lnTo>
                      <a:pt x="58173" y="229356"/>
                    </a:lnTo>
                    <a:lnTo>
                      <a:pt x="58569" y="226296"/>
                    </a:lnTo>
                    <a:lnTo>
                      <a:pt x="96616" y="201110"/>
                    </a:lnTo>
                    <a:lnTo>
                      <a:pt x="104800" y="198953"/>
                    </a:lnTo>
                    <a:lnTo>
                      <a:pt x="106044" y="193791"/>
                    </a:lnTo>
                    <a:lnTo>
                      <a:pt x="99660" y="186208"/>
                    </a:lnTo>
                    <a:lnTo>
                      <a:pt x="96560" y="183596"/>
                    </a:lnTo>
                    <a:lnTo>
                      <a:pt x="51801" y="183596"/>
                    </a:lnTo>
                    <a:lnTo>
                      <a:pt x="45091" y="182703"/>
                    </a:lnTo>
                    <a:lnTo>
                      <a:pt x="41005" y="181270"/>
                    </a:lnTo>
                    <a:lnTo>
                      <a:pt x="39805" y="177567"/>
                    </a:lnTo>
                    <a:lnTo>
                      <a:pt x="39059" y="170681"/>
                    </a:lnTo>
                    <a:lnTo>
                      <a:pt x="35287" y="164317"/>
                    </a:lnTo>
                    <a:lnTo>
                      <a:pt x="25006" y="162179"/>
                    </a:lnTo>
                    <a:close/>
                  </a:path>
                  <a:path w="213359" h="287019">
                    <a:moveTo>
                      <a:pt x="66282" y="0"/>
                    </a:moveTo>
                    <a:lnTo>
                      <a:pt x="29534" y="22443"/>
                    </a:lnTo>
                    <a:lnTo>
                      <a:pt x="16387" y="61466"/>
                    </a:lnTo>
                    <a:lnTo>
                      <a:pt x="18647" y="75479"/>
                    </a:lnTo>
                    <a:lnTo>
                      <a:pt x="25263" y="89416"/>
                    </a:lnTo>
                    <a:lnTo>
                      <a:pt x="37710" y="97250"/>
                    </a:lnTo>
                    <a:lnTo>
                      <a:pt x="54438" y="101962"/>
                    </a:lnTo>
                    <a:lnTo>
                      <a:pt x="64512" y="107176"/>
                    </a:lnTo>
                    <a:lnTo>
                      <a:pt x="68134" y="113078"/>
                    </a:lnTo>
                    <a:lnTo>
                      <a:pt x="65506" y="119852"/>
                    </a:lnTo>
                    <a:lnTo>
                      <a:pt x="60783" y="130926"/>
                    </a:lnTo>
                    <a:lnTo>
                      <a:pt x="59920" y="145206"/>
                    </a:lnTo>
                    <a:lnTo>
                      <a:pt x="65820" y="156092"/>
                    </a:lnTo>
                    <a:lnTo>
                      <a:pt x="81386" y="156985"/>
                    </a:lnTo>
                    <a:lnTo>
                      <a:pt x="91157" y="160076"/>
                    </a:lnTo>
                    <a:lnTo>
                      <a:pt x="122986" y="190587"/>
                    </a:lnTo>
                    <a:lnTo>
                      <a:pt x="124722" y="194643"/>
                    </a:lnTo>
                    <a:lnTo>
                      <a:pt x="122938" y="198503"/>
                    </a:lnTo>
                    <a:lnTo>
                      <a:pt x="117624" y="203992"/>
                    </a:lnTo>
                    <a:lnTo>
                      <a:pt x="111497" y="213315"/>
                    </a:lnTo>
                    <a:lnTo>
                      <a:pt x="112928" y="220863"/>
                    </a:lnTo>
                    <a:lnTo>
                      <a:pt x="119075" y="227784"/>
                    </a:lnTo>
                    <a:lnTo>
                      <a:pt x="127092" y="235227"/>
                    </a:lnTo>
                    <a:lnTo>
                      <a:pt x="134451" y="244845"/>
                    </a:lnTo>
                    <a:lnTo>
                      <a:pt x="142017" y="254093"/>
                    </a:lnTo>
                    <a:lnTo>
                      <a:pt x="152036" y="257872"/>
                    </a:lnTo>
                    <a:lnTo>
                      <a:pt x="166756" y="251083"/>
                    </a:lnTo>
                    <a:lnTo>
                      <a:pt x="179013" y="240106"/>
                    </a:lnTo>
                    <a:lnTo>
                      <a:pt x="185863" y="232788"/>
                    </a:lnTo>
                    <a:lnTo>
                      <a:pt x="186012" y="232695"/>
                    </a:lnTo>
                    <a:lnTo>
                      <a:pt x="173536" y="232695"/>
                    </a:lnTo>
                    <a:lnTo>
                      <a:pt x="160225" y="232290"/>
                    </a:lnTo>
                    <a:lnTo>
                      <a:pt x="146239" y="227242"/>
                    </a:lnTo>
                    <a:lnTo>
                      <a:pt x="138251" y="217709"/>
                    </a:lnTo>
                    <a:lnTo>
                      <a:pt x="134645" y="208479"/>
                    </a:lnTo>
                    <a:lnTo>
                      <a:pt x="133802" y="204338"/>
                    </a:lnTo>
                    <a:lnTo>
                      <a:pt x="135533" y="187539"/>
                    </a:lnTo>
                    <a:lnTo>
                      <a:pt x="179333" y="187539"/>
                    </a:lnTo>
                    <a:lnTo>
                      <a:pt x="168374" y="183849"/>
                    </a:lnTo>
                    <a:lnTo>
                      <a:pt x="158617" y="176864"/>
                    </a:lnTo>
                    <a:lnTo>
                      <a:pt x="150969" y="169586"/>
                    </a:lnTo>
                    <a:lnTo>
                      <a:pt x="143993" y="163144"/>
                    </a:lnTo>
                    <a:lnTo>
                      <a:pt x="134510" y="153091"/>
                    </a:lnTo>
                    <a:lnTo>
                      <a:pt x="126562" y="139624"/>
                    </a:lnTo>
                    <a:lnTo>
                      <a:pt x="123629" y="122419"/>
                    </a:lnTo>
                    <a:lnTo>
                      <a:pt x="127697" y="110350"/>
                    </a:lnTo>
                    <a:lnTo>
                      <a:pt x="136305" y="109069"/>
                    </a:lnTo>
                    <a:lnTo>
                      <a:pt x="212796" y="109069"/>
                    </a:lnTo>
                    <a:lnTo>
                      <a:pt x="213066" y="67269"/>
                    </a:lnTo>
                    <a:lnTo>
                      <a:pt x="177442" y="67269"/>
                    </a:lnTo>
                    <a:lnTo>
                      <a:pt x="171520" y="66863"/>
                    </a:lnTo>
                    <a:lnTo>
                      <a:pt x="166899" y="65597"/>
                    </a:lnTo>
                    <a:lnTo>
                      <a:pt x="165932" y="63973"/>
                    </a:lnTo>
                    <a:lnTo>
                      <a:pt x="166959" y="60881"/>
                    </a:lnTo>
                    <a:lnTo>
                      <a:pt x="168750" y="60009"/>
                    </a:lnTo>
                    <a:lnTo>
                      <a:pt x="176187" y="60009"/>
                    </a:lnTo>
                    <a:lnTo>
                      <a:pt x="177478" y="58767"/>
                    </a:lnTo>
                    <a:lnTo>
                      <a:pt x="179353" y="55389"/>
                    </a:lnTo>
                    <a:lnTo>
                      <a:pt x="175138" y="44583"/>
                    </a:lnTo>
                    <a:lnTo>
                      <a:pt x="160843" y="42843"/>
                    </a:lnTo>
                    <a:lnTo>
                      <a:pt x="145724" y="40041"/>
                    </a:lnTo>
                    <a:lnTo>
                      <a:pt x="133363" y="36015"/>
                    </a:lnTo>
                    <a:lnTo>
                      <a:pt x="127343" y="30601"/>
                    </a:lnTo>
                    <a:lnTo>
                      <a:pt x="124434" y="19842"/>
                    </a:lnTo>
                    <a:lnTo>
                      <a:pt x="116862" y="8154"/>
                    </a:lnTo>
                    <a:lnTo>
                      <a:pt x="99266" y="39"/>
                    </a:lnTo>
                    <a:lnTo>
                      <a:pt x="66282" y="0"/>
                    </a:lnTo>
                    <a:close/>
                  </a:path>
                  <a:path w="213359" h="287019">
                    <a:moveTo>
                      <a:pt x="179333" y="187539"/>
                    </a:moveTo>
                    <a:lnTo>
                      <a:pt x="135533" y="187539"/>
                    </a:lnTo>
                    <a:lnTo>
                      <a:pt x="141969" y="187575"/>
                    </a:lnTo>
                    <a:lnTo>
                      <a:pt x="156354" y="189612"/>
                    </a:lnTo>
                    <a:lnTo>
                      <a:pt x="179085" y="229487"/>
                    </a:lnTo>
                    <a:lnTo>
                      <a:pt x="173536" y="232695"/>
                    </a:lnTo>
                    <a:lnTo>
                      <a:pt x="186012" y="232695"/>
                    </a:lnTo>
                    <a:lnTo>
                      <a:pt x="193874" y="227784"/>
                    </a:lnTo>
                    <a:lnTo>
                      <a:pt x="209608" y="223753"/>
                    </a:lnTo>
                    <a:lnTo>
                      <a:pt x="212057" y="223753"/>
                    </a:lnTo>
                    <a:lnTo>
                      <a:pt x="212290" y="187683"/>
                    </a:lnTo>
                    <a:lnTo>
                      <a:pt x="179761" y="187683"/>
                    </a:lnTo>
                    <a:lnTo>
                      <a:pt x="179333" y="187539"/>
                    </a:lnTo>
                    <a:close/>
                  </a:path>
                  <a:path w="213359" h="287019">
                    <a:moveTo>
                      <a:pt x="212057" y="223753"/>
                    </a:moveTo>
                    <a:lnTo>
                      <a:pt x="209608" y="223753"/>
                    </a:lnTo>
                    <a:lnTo>
                      <a:pt x="212053" y="224413"/>
                    </a:lnTo>
                    <a:lnTo>
                      <a:pt x="212057" y="223753"/>
                    </a:lnTo>
                    <a:close/>
                  </a:path>
                  <a:path w="213359" h="287019">
                    <a:moveTo>
                      <a:pt x="202110" y="182047"/>
                    </a:moveTo>
                    <a:lnTo>
                      <a:pt x="195555" y="182703"/>
                    </a:lnTo>
                    <a:lnTo>
                      <a:pt x="191734" y="184984"/>
                    </a:lnTo>
                    <a:lnTo>
                      <a:pt x="179761" y="187683"/>
                    </a:lnTo>
                    <a:lnTo>
                      <a:pt x="212290" y="187683"/>
                    </a:lnTo>
                    <a:lnTo>
                      <a:pt x="212326" y="182106"/>
                    </a:lnTo>
                    <a:lnTo>
                      <a:pt x="211089" y="182106"/>
                    </a:lnTo>
                    <a:lnTo>
                      <a:pt x="210277" y="182082"/>
                    </a:lnTo>
                    <a:lnTo>
                      <a:pt x="208653" y="182082"/>
                    </a:lnTo>
                    <a:lnTo>
                      <a:pt x="202110" y="182047"/>
                    </a:lnTo>
                    <a:close/>
                  </a:path>
                  <a:path w="213359" h="287019">
                    <a:moveTo>
                      <a:pt x="75655" y="165379"/>
                    </a:moveTo>
                    <a:lnTo>
                      <a:pt x="69267" y="173402"/>
                    </a:lnTo>
                    <a:lnTo>
                      <a:pt x="60128" y="181341"/>
                    </a:lnTo>
                    <a:lnTo>
                      <a:pt x="51801" y="183596"/>
                    </a:lnTo>
                    <a:lnTo>
                      <a:pt x="96560" y="183596"/>
                    </a:lnTo>
                    <a:lnTo>
                      <a:pt x="91244" y="179117"/>
                    </a:lnTo>
                    <a:lnTo>
                      <a:pt x="86389" y="175432"/>
                    </a:lnTo>
                    <a:lnTo>
                      <a:pt x="85016" y="174274"/>
                    </a:lnTo>
                    <a:lnTo>
                      <a:pt x="75655" y="165379"/>
                    </a:lnTo>
                    <a:close/>
                  </a:path>
                  <a:path w="213359" h="287019">
                    <a:moveTo>
                      <a:pt x="211089" y="182070"/>
                    </a:moveTo>
                    <a:lnTo>
                      <a:pt x="212326" y="182106"/>
                    </a:lnTo>
                    <a:lnTo>
                      <a:pt x="211089" y="182070"/>
                    </a:lnTo>
                    <a:close/>
                  </a:path>
                  <a:path w="213359" h="287019">
                    <a:moveTo>
                      <a:pt x="209871" y="182070"/>
                    </a:moveTo>
                    <a:lnTo>
                      <a:pt x="208653" y="182082"/>
                    </a:lnTo>
                    <a:lnTo>
                      <a:pt x="210277" y="182082"/>
                    </a:lnTo>
                    <a:lnTo>
                      <a:pt x="209871" y="182070"/>
                    </a:lnTo>
                    <a:close/>
                  </a:path>
                  <a:path w="213359" h="287019">
                    <a:moveTo>
                      <a:pt x="212351" y="178178"/>
                    </a:moveTo>
                    <a:lnTo>
                      <a:pt x="208677" y="178178"/>
                    </a:lnTo>
                    <a:lnTo>
                      <a:pt x="209083" y="178202"/>
                    </a:lnTo>
                    <a:lnTo>
                      <a:pt x="211125" y="178202"/>
                    </a:lnTo>
                    <a:lnTo>
                      <a:pt x="212351" y="178200"/>
                    </a:lnTo>
                    <a:close/>
                  </a:path>
                  <a:path w="213359" h="287019">
                    <a:moveTo>
                      <a:pt x="212796" y="109069"/>
                    </a:moveTo>
                    <a:lnTo>
                      <a:pt x="136305" y="109069"/>
                    </a:lnTo>
                    <a:lnTo>
                      <a:pt x="146241" y="113418"/>
                    </a:lnTo>
                    <a:lnTo>
                      <a:pt x="154291" y="118240"/>
                    </a:lnTo>
                    <a:lnTo>
                      <a:pt x="167550" y="122980"/>
                    </a:lnTo>
                    <a:lnTo>
                      <a:pt x="173029" y="128529"/>
                    </a:lnTo>
                    <a:lnTo>
                      <a:pt x="175902" y="140293"/>
                    </a:lnTo>
                    <a:lnTo>
                      <a:pt x="177820" y="155540"/>
                    </a:lnTo>
                    <a:lnTo>
                      <a:pt x="182193" y="164635"/>
                    </a:lnTo>
                    <a:lnTo>
                      <a:pt x="188399" y="170180"/>
                    </a:lnTo>
                    <a:lnTo>
                      <a:pt x="195818" y="174775"/>
                    </a:lnTo>
                    <a:lnTo>
                      <a:pt x="199698" y="177247"/>
                    </a:lnTo>
                    <a:lnTo>
                      <a:pt x="204355" y="178094"/>
                    </a:lnTo>
                    <a:lnTo>
                      <a:pt x="208677" y="178202"/>
                    </a:lnTo>
                    <a:lnTo>
                      <a:pt x="212351" y="178178"/>
                    </a:lnTo>
                    <a:lnTo>
                      <a:pt x="212796" y="109069"/>
                    </a:lnTo>
                    <a:close/>
                  </a:path>
                  <a:path w="213359" h="287019">
                    <a:moveTo>
                      <a:pt x="188284" y="29288"/>
                    </a:moveTo>
                    <a:lnTo>
                      <a:pt x="185549" y="29885"/>
                    </a:lnTo>
                    <a:lnTo>
                      <a:pt x="183185" y="30840"/>
                    </a:lnTo>
                    <a:lnTo>
                      <a:pt x="181729" y="32392"/>
                    </a:lnTo>
                    <a:lnTo>
                      <a:pt x="179591" y="34613"/>
                    </a:lnTo>
                    <a:lnTo>
                      <a:pt x="179495" y="38238"/>
                    </a:lnTo>
                    <a:lnTo>
                      <a:pt x="185263" y="53060"/>
                    </a:lnTo>
                    <a:lnTo>
                      <a:pt x="185223" y="58767"/>
                    </a:lnTo>
                    <a:lnTo>
                      <a:pt x="185102" y="60009"/>
                    </a:lnTo>
                    <a:lnTo>
                      <a:pt x="177442" y="67269"/>
                    </a:lnTo>
                    <a:lnTo>
                      <a:pt x="213066" y="67269"/>
                    </a:lnTo>
                    <a:lnTo>
                      <a:pt x="213309" y="29446"/>
                    </a:lnTo>
                    <a:lnTo>
                      <a:pt x="188284" y="29288"/>
                    </a:lnTo>
                    <a:close/>
                  </a:path>
                  <a:path w="213359" h="287019">
                    <a:moveTo>
                      <a:pt x="176187" y="60009"/>
                    </a:moveTo>
                    <a:lnTo>
                      <a:pt x="168750" y="60009"/>
                    </a:lnTo>
                    <a:lnTo>
                      <a:pt x="170457" y="60475"/>
                    </a:lnTo>
                    <a:lnTo>
                      <a:pt x="174672" y="61466"/>
                    </a:lnTo>
                    <a:lnTo>
                      <a:pt x="176187" y="60009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69" name="object 109">
                <a:extLst>
                  <a:ext uri="{FF2B5EF4-FFF2-40B4-BE49-F238E27FC236}">
                    <a16:creationId xmlns:a16="http://schemas.microsoft.com/office/drawing/2014/main" id="{42450D1B-377C-47FD-900D-32FD22C996F6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628618" y="15995205"/>
                <a:ext cx="165016" cy="280082"/>
              </a:xfrm>
              <a:prstGeom prst="rect">
                <a:avLst/>
              </a:prstGeom>
            </p:spPr>
          </p:pic>
          <p:pic>
            <p:nvPicPr>
              <p:cNvPr id="170" name="object 110">
                <a:extLst>
                  <a:ext uri="{FF2B5EF4-FFF2-40B4-BE49-F238E27FC236}">
                    <a16:creationId xmlns:a16="http://schemas.microsoft.com/office/drawing/2014/main" id="{92DC22E4-0841-418E-9501-CCA039111714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1333698" y="16232477"/>
                <a:ext cx="395421" cy="280352"/>
              </a:xfrm>
              <a:prstGeom prst="rect">
                <a:avLst/>
              </a:prstGeom>
            </p:spPr>
          </p:pic>
        </p:grpSp>
        <p:sp>
          <p:nvSpPr>
            <p:cNvPr id="181" name="object 121">
              <a:extLst>
                <a:ext uri="{FF2B5EF4-FFF2-40B4-BE49-F238E27FC236}">
                  <a16:creationId xmlns:a16="http://schemas.microsoft.com/office/drawing/2014/main" id="{90F0AAB4-FF73-423D-9A0D-B5347956B300}"/>
                </a:ext>
              </a:extLst>
            </p:cNvPr>
            <p:cNvSpPr txBox="1"/>
            <p:nvPr/>
          </p:nvSpPr>
          <p:spPr>
            <a:xfrm>
              <a:off x="788913" y="8164858"/>
              <a:ext cx="1725930" cy="1064895"/>
            </a:xfrm>
            <a:prstGeom prst="rect">
              <a:avLst/>
            </a:prstGeom>
            <a:ln w="11939">
              <a:solidFill>
                <a:srgbClr val="006C9E"/>
              </a:solidFill>
            </a:ln>
          </p:spPr>
          <p:txBody>
            <a:bodyPr vert="horz" wrap="square" lIns="0" tIns="254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20"/>
                </a:spcBef>
              </a:pPr>
              <a:endParaRPr sz="1250">
                <a:latin typeface="Times New Roman"/>
                <a:cs typeface="Times New Roman"/>
              </a:endParaRPr>
            </a:p>
            <a:p>
              <a:pPr marL="375920" marR="438150" algn="ctr">
                <a:lnSpc>
                  <a:spcPct val="102600"/>
                </a:lnSpc>
              </a:pPr>
              <a:r>
                <a:rPr sz="1100" spc="5" dirty="0">
                  <a:solidFill>
                    <a:srgbClr val="173C66"/>
                  </a:solidFill>
                  <a:latin typeface="Open Sans"/>
                  <a:cs typeface="Open Sans"/>
                </a:rPr>
                <a:t>ESTABLISHED  </a:t>
              </a: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NATIONAL </a:t>
              </a:r>
              <a:r>
                <a:rPr sz="1100" spc="20" dirty="0">
                  <a:solidFill>
                    <a:srgbClr val="173C66"/>
                  </a:solidFill>
                  <a:latin typeface="Open Sans"/>
                  <a:cs typeface="Open Sans"/>
                </a:rPr>
                <a:t> </a:t>
              </a:r>
              <a:r>
                <a:rPr sz="1100" spc="10" dirty="0">
                  <a:solidFill>
                    <a:srgbClr val="173C66"/>
                  </a:solidFill>
                  <a:latin typeface="Open Sans"/>
                  <a:cs typeface="Open Sans"/>
                </a:rPr>
                <a:t>FRACTURE </a:t>
              </a: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 </a:t>
              </a:r>
              <a:r>
                <a:rPr sz="1100" spc="5" dirty="0">
                  <a:solidFill>
                    <a:srgbClr val="173C66"/>
                  </a:solidFill>
                  <a:latin typeface="Open Sans"/>
                  <a:cs typeface="Open Sans"/>
                </a:rPr>
                <a:t>REGISTRIES</a:t>
              </a:r>
              <a:endParaRPr sz="1100">
                <a:latin typeface="Open Sans"/>
                <a:cs typeface="Open Sans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9E288105-99C3-45E4-A06A-2C87982F27B2}"/>
              </a:ext>
            </a:extLst>
          </p:cNvPr>
          <p:cNvGrpSpPr/>
          <p:nvPr/>
        </p:nvGrpSpPr>
        <p:grpSpPr>
          <a:xfrm>
            <a:off x="3188296" y="6484199"/>
            <a:ext cx="1725930" cy="2745554"/>
            <a:chOff x="3089716" y="6484199"/>
            <a:chExt cx="1725930" cy="2745554"/>
          </a:xfrm>
        </p:grpSpPr>
        <p:grpSp>
          <p:nvGrpSpPr>
            <p:cNvPr id="132" name="object 54">
              <a:extLst>
                <a:ext uri="{FF2B5EF4-FFF2-40B4-BE49-F238E27FC236}">
                  <a16:creationId xmlns:a16="http://schemas.microsoft.com/office/drawing/2014/main" id="{62CDF596-5581-40CF-87CE-CC9BDBB9DC8C}"/>
                </a:ext>
              </a:extLst>
            </p:cNvPr>
            <p:cNvGrpSpPr/>
            <p:nvPr/>
          </p:nvGrpSpPr>
          <p:grpSpPr>
            <a:xfrm>
              <a:off x="3585122" y="6484199"/>
              <a:ext cx="735330" cy="845819"/>
              <a:chOff x="3185313" y="15701976"/>
              <a:chExt cx="735330" cy="845819"/>
            </a:xfrm>
          </p:grpSpPr>
          <p:sp>
            <p:nvSpPr>
              <p:cNvPr id="133" name="object 55">
                <a:extLst>
                  <a:ext uri="{FF2B5EF4-FFF2-40B4-BE49-F238E27FC236}">
                    <a16:creationId xmlns:a16="http://schemas.microsoft.com/office/drawing/2014/main" id="{F66AB4EC-3C17-4AFD-917B-167366365A95}"/>
                  </a:ext>
                </a:extLst>
              </p:cNvPr>
              <p:cNvSpPr/>
              <p:nvPr/>
            </p:nvSpPr>
            <p:spPr>
              <a:xfrm>
                <a:off x="3338677" y="15726257"/>
                <a:ext cx="397510" cy="587375"/>
              </a:xfrm>
              <a:custGeom>
                <a:avLst/>
                <a:gdLst/>
                <a:ahLst/>
                <a:cxnLst/>
                <a:rect l="l" t="t" r="r" b="b"/>
                <a:pathLst>
                  <a:path w="397510" h="587375">
                    <a:moveTo>
                      <a:pt x="397268" y="322618"/>
                    </a:moveTo>
                    <a:lnTo>
                      <a:pt x="384327" y="281863"/>
                    </a:lnTo>
                    <a:lnTo>
                      <a:pt x="363740" y="235242"/>
                    </a:lnTo>
                    <a:lnTo>
                      <a:pt x="340855" y="187566"/>
                    </a:lnTo>
                    <a:lnTo>
                      <a:pt x="321005" y="143675"/>
                    </a:lnTo>
                    <a:lnTo>
                      <a:pt x="298894" y="102450"/>
                    </a:lnTo>
                    <a:lnTo>
                      <a:pt x="267398" y="64262"/>
                    </a:lnTo>
                    <a:lnTo>
                      <a:pt x="229247" y="36271"/>
                    </a:lnTo>
                    <a:lnTo>
                      <a:pt x="187147" y="25615"/>
                    </a:lnTo>
                    <a:lnTo>
                      <a:pt x="143776" y="39458"/>
                    </a:lnTo>
                    <a:lnTo>
                      <a:pt x="127279" y="56705"/>
                    </a:lnTo>
                    <a:lnTo>
                      <a:pt x="122085" y="43103"/>
                    </a:lnTo>
                    <a:lnTo>
                      <a:pt x="103073" y="0"/>
                    </a:lnTo>
                    <a:lnTo>
                      <a:pt x="78536" y="4368"/>
                    </a:lnTo>
                    <a:lnTo>
                      <a:pt x="57150" y="31267"/>
                    </a:lnTo>
                    <a:lnTo>
                      <a:pt x="39014" y="73367"/>
                    </a:lnTo>
                    <a:lnTo>
                      <a:pt x="24282" y="123355"/>
                    </a:lnTo>
                    <a:lnTo>
                      <a:pt x="13068" y="173901"/>
                    </a:lnTo>
                    <a:lnTo>
                      <a:pt x="5486" y="217703"/>
                    </a:lnTo>
                    <a:lnTo>
                      <a:pt x="0" y="283095"/>
                    </a:lnTo>
                    <a:lnTo>
                      <a:pt x="1981" y="318719"/>
                    </a:lnTo>
                    <a:lnTo>
                      <a:pt x="8204" y="353695"/>
                    </a:lnTo>
                    <a:lnTo>
                      <a:pt x="19278" y="387400"/>
                    </a:lnTo>
                    <a:lnTo>
                      <a:pt x="25412" y="401002"/>
                    </a:lnTo>
                    <a:lnTo>
                      <a:pt x="38569" y="427786"/>
                    </a:lnTo>
                    <a:lnTo>
                      <a:pt x="44691" y="441388"/>
                    </a:lnTo>
                    <a:lnTo>
                      <a:pt x="49847" y="455460"/>
                    </a:lnTo>
                    <a:lnTo>
                      <a:pt x="53543" y="469976"/>
                    </a:lnTo>
                    <a:lnTo>
                      <a:pt x="55257" y="484733"/>
                    </a:lnTo>
                    <a:lnTo>
                      <a:pt x="54444" y="499541"/>
                    </a:lnTo>
                    <a:lnTo>
                      <a:pt x="50457" y="513981"/>
                    </a:lnTo>
                    <a:lnTo>
                      <a:pt x="43205" y="527088"/>
                    </a:lnTo>
                    <a:lnTo>
                      <a:pt x="32994" y="537705"/>
                    </a:lnTo>
                    <a:lnTo>
                      <a:pt x="20116" y="544715"/>
                    </a:lnTo>
                    <a:lnTo>
                      <a:pt x="42354" y="551307"/>
                    </a:lnTo>
                    <a:lnTo>
                      <a:pt x="65620" y="551776"/>
                    </a:lnTo>
                    <a:lnTo>
                      <a:pt x="88531" y="546671"/>
                    </a:lnTo>
                    <a:lnTo>
                      <a:pt x="109753" y="536600"/>
                    </a:lnTo>
                    <a:lnTo>
                      <a:pt x="122415" y="526872"/>
                    </a:lnTo>
                    <a:lnTo>
                      <a:pt x="125818" y="569861"/>
                    </a:lnTo>
                    <a:lnTo>
                      <a:pt x="144881" y="577354"/>
                    </a:lnTo>
                    <a:lnTo>
                      <a:pt x="192049" y="586854"/>
                    </a:lnTo>
                    <a:lnTo>
                      <a:pt x="252234" y="578954"/>
                    </a:lnTo>
                    <a:lnTo>
                      <a:pt x="310375" y="534212"/>
                    </a:lnTo>
                    <a:lnTo>
                      <a:pt x="356095" y="444411"/>
                    </a:lnTo>
                    <a:lnTo>
                      <a:pt x="378561" y="397776"/>
                    </a:lnTo>
                    <a:lnTo>
                      <a:pt x="397192" y="352666"/>
                    </a:lnTo>
                    <a:lnTo>
                      <a:pt x="397268" y="322618"/>
                    </a:lnTo>
                    <a:close/>
                  </a:path>
                </a:pathLst>
              </a:custGeom>
              <a:solidFill>
                <a:srgbClr val="163C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4" name="object 56">
                <a:extLst>
                  <a:ext uri="{FF2B5EF4-FFF2-40B4-BE49-F238E27FC236}">
                    <a16:creationId xmlns:a16="http://schemas.microsoft.com/office/drawing/2014/main" id="{B0844452-D963-40E2-A7E7-0E32C32F9ACD}"/>
                  </a:ext>
                </a:extLst>
              </p:cNvPr>
              <p:cNvSpPr/>
              <p:nvPr/>
            </p:nvSpPr>
            <p:spPr>
              <a:xfrm>
                <a:off x="3262811" y="16075000"/>
                <a:ext cx="577850" cy="47244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2440">
                    <a:moveTo>
                      <a:pt x="352016" y="0"/>
                    </a:moveTo>
                    <a:lnTo>
                      <a:pt x="225381" y="0"/>
                    </a:lnTo>
                    <a:lnTo>
                      <a:pt x="227875" y="60281"/>
                    </a:lnTo>
                    <a:lnTo>
                      <a:pt x="225537" y="93921"/>
                    </a:lnTo>
                    <a:lnTo>
                      <a:pt x="215515" y="113113"/>
                    </a:lnTo>
                    <a:lnTo>
                      <a:pt x="194959" y="130048"/>
                    </a:lnTo>
                    <a:lnTo>
                      <a:pt x="156443" y="144046"/>
                    </a:lnTo>
                    <a:lnTo>
                      <a:pt x="104075" y="152563"/>
                    </a:lnTo>
                    <a:lnTo>
                      <a:pt x="52277" y="164968"/>
                    </a:lnTo>
                    <a:lnTo>
                      <a:pt x="15467" y="190631"/>
                    </a:lnTo>
                    <a:lnTo>
                      <a:pt x="0" y="236036"/>
                    </a:lnTo>
                    <a:lnTo>
                      <a:pt x="10933" y="277729"/>
                    </a:lnTo>
                    <a:lnTo>
                      <a:pt x="36291" y="315496"/>
                    </a:lnTo>
                    <a:lnTo>
                      <a:pt x="64094" y="349120"/>
                    </a:lnTo>
                    <a:lnTo>
                      <a:pt x="82366" y="378386"/>
                    </a:lnTo>
                    <a:lnTo>
                      <a:pt x="91463" y="403296"/>
                    </a:lnTo>
                    <a:lnTo>
                      <a:pt x="99574" y="427188"/>
                    </a:lnTo>
                    <a:lnTo>
                      <a:pt x="106732" y="450183"/>
                    </a:lnTo>
                    <a:lnTo>
                      <a:pt x="112968" y="472400"/>
                    </a:lnTo>
                    <a:lnTo>
                      <a:pt x="464429" y="472400"/>
                    </a:lnTo>
                    <a:lnTo>
                      <a:pt x="477814" y="427188"/>
                    </a:lnTo>
                    <a:lnTo>
                      <a:pt x="495031" y="378386"/>
                    </a:lnTo>
                    <a:lnTo>
                      <a:pt x="541102" y="315496"/>
                    </a:lnTo>
                    <a:lnTo>
                      <a:pt x="566456" y="277729"/>
                    </a:lnTo>
                    <a:lnTo>
                      <a:pt x="577387" y="236036"/>
                    </a:lnTo>
                    <a:lnTo>
                      <a:pt x="561918" y="190631"/>
                    </a:lnTo>
                    <a:lnTo>
                      <a:pt x="525105" y="164968"/>
                    </a:lnTo>
                    <a:lnTo>
                      <a:pt x="473311" y="152563"/>
                    </a:lnTo>
                    <a:lnTo>
                      <a:pt x="420951" y="144046"/>
                    </a:lnTo>
                    <a:lnTo>
                      <a:pt x="382438" y="130048"/>
                    </a:lnTo>
                    <a:lnTo>
                      <a:pt x="362624" y="98551"/>
                    </a:lnTo>
                    <a:lnTo>
                      <a:pt x="353839" y="55089"/>
                    </a:lnTo>
                    <a:lnTo>
                      <a:pt x="351749" y="16594"/>
                    </a:lnTo>
                    <a:lnTo>
                      <a:pt x="352016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5" name="object 57">
                <a:extLst>
                  <a:ext uri="{FF2B5EF4-FFF2-40B4-BE49-F238E27FC236}">
                    <a16:creationId xmlns:a16="http://schemas.microsoft.com/office/drawing/2014/main" id="{B4A7D65F-0E51-4269-9522-775808DF1EDF}"/>
                  </a:ext>
                </a:extLst>
              </p:cNvPr>
              <p:cNvSpPr/>
              <p:nvPr/>
            </p:nvSpPr>
            <p:spPr>
              <a:xfrm>
                <a:off x="3263796" y="16204577"/>
                <a:ext cx="575310" cy="342900"/>
              </a:xfrm>
              <a:custGeom>
                <a:avLst/>
                <a:gdLst/>
                <a:ahLst/>
                <a:cxnLst/>
                <a:rect l="l" t="t" r="r" b="b"/>
                <a:pathLst>
                  <a:path w="575310" h="342900">
                    <a:moveTo>
                      <a:pt x="389910" y="0"/>
                    </a:moveTo>
                    <a:lnTo>
                      <a:pt x="287657" y="102611"/>
                    </a:lnTo>
                    <a:lnTo>
                      <a:pt x="187899" y="3032"/>
                    </a:lnTo>
                    <a:lnTo>
                      <a:pt x="110780" y="22985"/>
                    </a:lnTo>
                    <a:lnTo>
                      <a:pt x="67586" y="35583"/>
                    </a:lnTo>
                    <a:lnTo>
                      <a:pt x="42576" y="46180"/>
                    </a:lnTo>
                    <a:lnTo>
                      <a:pt x="20013" y="60129"/>
                    </a:lnTo>
                    <a:lnTo>
                      <a:pt x="0" y="90109"/>
                    </a:lnTo>
                    <a:lnTo>
                      <a:pt x="4124" y="129125"/>
                    </a:lnTo>
                    <a:lnTo>
                      <a:pt x="23243" y="169772"/>
                    </a:lnTo>
                    <a:lnTo>
                      <a:pt x="48215" y="204649"/>
                    </a:lnTo>
                    <a:lnTo>
                      <a:pt x="58239" y="216680"/>
                    </a:lnTo>
                    <a:lnTo>
                      <a:pt x="67266" y="228246"/>
                    </a:lnTo>
                    <a:lnTo>
                      <a:pt x="88528" y="274189"/>
                    </a:lnTo>
                    <a:lnTo>
                      <a:pt x="103668" y="320739"/>
                    </a:lnTo>
                    <a:lnTo>
                      <a:pt x="109860" y="342829"/>
                    </a:lnTo>
                    <a:lnTo>
                      <a:pt x="465561" y="342829"/>
                    </a:lnTo>
                    <a:lnTo>
                      <a:pt x="478866" y="297881"/>
                    </a:lnTo>
                    <a:lnTo>
                      <a:pt x="495924" y="249459"/>
                    </a:lnTo>
                    <a:lnTo>
                      <a:pt x="517192" y="216679"/>
                    </a:lnTo>
                    <a:lnTo>
                      <a:pt x="527206" y="204649"/>
                    </a:lnTo>
                    <a:lnTo>
                      <a:pt x="552175" y="171225"/>
                    </a:lnTo>
                    <a:lnTo>
                      <a:pt x="571249" y="132347"/>
                    </a:lnTo>
                    <a:lnTo>
                      <a:pt x="575257" y="91535"/>
                    </a:lnTo>
                    <a:lnTo>
                      <a:pt x="555026" y="52308"/>
                    </a:lnTo>
                    <a:lnTo>
                      <a:pt x="522809" y="34732"/>
                    </a:lnTo>
                    <a:lnTo>
                      <a:pt x="472916" y="19563"/>
                    </a:lnTo>
                    <a:lnTo>
                      <a:pt x="389910" y="0"/>
                    </a:lnTo>
                    <a:close/>
                  </a:path>
                </a:pathLst>
              </a:custGeom>
              <a:solidFill>
                <a:srgbClr val="BA2D6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6" name="object 58">
                <a:extLst>
                  <a:ext uri="{FF2B5EF4-FFF2-40B4-BE49-F238E27FC236}">
                    <a16:creationId xmlns:a16="http://schemas.microsoft.com/office/drawing/2014/main" id="{6509506C-41B5-458B-B890-DD2138612DE2}"/>
                  </a:ext>
                </a:extLst>
              </p:cNvPr>
              <p:cNvSpPr/>
              <p:nvPr/>
            </p:nvSpPr>
            <p:spPr>
              <a:xfrm>
                <a:off x="3185312" y="16204590"/>
                <a:ext cx="735330" cy="342900"/>
              </a:xfrm>
              <a:custGeom>
                <a:avLst/>
                <a:gdLst/>
                <a:ahLst/>
                <a:cxnLst/>
                <a:rect l="l" t="t" r="r" b="b"/>
                <a:pathLst>
                  <a:path w="735329" h="342900">
                    <a:moveTo>
                      <a:pt x="310235" y="342811"/>
                    </a:moveTo>
                    <a:lnTo>
                      <a:pt x="266369" y="3035"/>
                    </a:lnTo>
                    <a:lnTo>
                      <a:pt x="213944" y="14617"/>
                    </a:lnTo>
                    <a:lnTo>
                      <a:pt x="166852" y="23444"/>
                    </a:lnTo>
                    <a:lnTo>
                      <a:pt x="126822" y="33528"/>
                    </a:lnTo>
                    <a:lnTo>
                      <a:pt x="92659" y="50685"/>
                    </a:lnTo>
                    <a:lnTo>
                      <a:pt x="69316" y="83604"/>
                    </a:lnTo>
                    <a:lnTo>
                      <a:pt x="52971" y="122059"/>
                    </a:lnTo>
                    <a:lnTo>
                      <a:pt x="37566" y="169799"/>
                    </a:lnTo>
                    <a:lnTo>
                      <a:pt x="23406" y="224218"/>
                    </a:lnTo>
                    <a:lnTo>
                      <a:pt x="10769" y="282752"/>
                    </a:lnTo>
                    <a:lnTo>
                      <a:pt x="0" y="342811"/>
                    </a:lnTo>
                    <a:lnTo>
                      <a:pt x="310235" y="342811"/>
                    </a:lnTo>
                    <a:close/>
                  </a:path>
                  <a:path w="735329" h="342900">
                    <a:moveTo>
                      <a:pt x="734733" y="342811"/>
                    </a:moveTo>
                    <a:lnTo>
                      <a:pt x="723938" y="282702"/>
                    </a:lnTo>
                    <a:lnTo>
                      <a:pt x="711301" y="224129"/>
                    </a:lnTo>
                    <a:lnTo>
                      <a:pt x="697128" y="169684"/>
                    </a:lnTo>
                    <a:lnTo>
                      <a:pt x="681710" y="121945"/>
                    </a:lnTo>
                    <a:lnTo>
                      <a:pt x="665353" y="83502"/>
                    </a:lnTo>
                    <a:lnTo>
                      <a:pt x="642810" y="51257"/>
                    </a:lnTo>
                    <a:lnTo>
                      <a:pt x="607631" y="31762"/>
                    </a:lnTo>
                    <a:lnTo>
                      <a:pt x="566153" y="19138"/>
                    </a:lnTo>
                    <a:lnTo>
                      <a:pt x="518680" y="9271"/>
                    </a:lnTo>
                    <a:lnTo>
                      <a:pt x="468376" y="0"/>
                    </a:lnTo>
                    <a:lnTo>
                      <a:pt x="424345" y="342811"/>
                    </a:lnTo>
                    <a:lnTo>
                      <a:pt x="734733" y="342811"/>
                    </a:lnTo>
                    <a:close/>
                  </a:path>
                </a:pathLst>
              </a:custGeom>
              <a:solidFill>
                <a:srgbClr val="163C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7" name="object 59">
                <a:extLst>
                  <a:ext uri="{FF2B5EF4-FFF2-40B4-BE49-F238E27FC236}">
                    <a16:creationId xmlns:a16="http://schemas.microsoft.com/office/drawing/2014/main" id="{85A54BA4-1CB0-48A1-8929-5B0F9AF6D556}"/>
                  </a:ext>
                </a:extLst>
              </p:cNvPr>
              <p:cNvSpPr/>
              <p:nvPr/>
            </p:nvSpPr>
            <p:spPr>
              <a:xfrm>
                <a:off x="3390214" y="16196805"/>
                <a:ext cx="325120" cy="351155"/>
              </a:xfrm>
              <a:custGeom>
                <a:avLst/>
                <a:gdLst/>
                <a:ahLst/>
                <a:cxnLst/>
                <a:rect l="l" t="t" r="r" b="b"/>
                <a:pathLst>
                  <a:path w="325120" h="351155">
                    <a:moveTo>
                      <a:pt x="106210" y="350596"/>
                    </a:moveTo>
                    <a:lnTo>
                      <a:pt x="68541" y="0"/>
                    </a:lnTo>
                    <a:lnTo>
                      <a:pt x="22301" y="19799"/>
                    </a:lnTo>
                    <a:lnTo>
                      <a:pt x="12077" y="111772"/>
                    </a:lnTo>
                    <a:lnTo>
                      <a:pt x="61468" y="106324"/>
                    </a:lnTo>
                    <a:lnTo>
                      <a:pt x="0" y="140919"/>
                    </a:lnTo>
                    <a:lnTo>
                      <a:pt x="92849" y="350596"/>
                    </a:lnTo>
                    <a:lnTo>
                      <a:pt x="106210" y="350596"/>
                    </a:lnTo>
                    <a:close/>
                  </a:path>
                  <a:path w="325120" h="351155">
                    <a:moveTo>
                      <a:pt x="324815" y="140919"/>
                    </a:moveTo>
                    <a:lnTo>
                      <a:pt x="263347" y="106324"/>
                    </a:lnTo>
                    <a:lnTo>
                      <a:pt x="312737" y="111772"/>
                    </a:lnTo>
                    <a:lnTo>
                      <a:pt x="302501" y="19799"/>
                    </a:lnTo>
                    <a:lnTo>
                      <a:pt x="256273" y="0"/>
                    </a:lnTo>
                    <a:lnTo>
                      <a:pt x="218617" y="350596"/>
                    </a:lnTo>
                    <a:lnTo>
                      <a:pt x="231978" y="350596"/>
                    </a:lnTo>
                    <a:lnTo>
                      <a:pt x="324815" y="140919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8" name="object 60">
                <a:extLst>
                  <a:ext uri="{FF2B5EF4-FFF2-40B4-BE49-F238E27FC236}">
                    <a16:creationId xmlns:a16="http://schemas.microsoft.com/office/drawing/2014/main" id="{E27AA0FA-A1FD-4E10-840E-C3FAC714A209}"/>
                  </a:ext>
                </a:extLst>
              </p:cNvPr>
              <p:cNvSpPr/>
              <p:nvPr/>
            </p:nvSpPr>
            <p:spPr>
              <a:xfrm>
                <a:off x="3388537" y="15727527"/>
                <a:ext cx="332105" cy="401320"/>
              </a:xfrm>
              <a:custGeom>
                <a:avLst/>
                <a:gdLst/>
                <a:ahLst/>
                <a:cxnLst/>
                <a:rect l="l" t="t" r="r" b="b"/>
                <a:pathLst>
                  <a:path w="332104" h="401319">
                    <a:moveTo>
                      <a:pt x="331749" y="218567"/>
                    </a:moveTo>
                    <a:lnTo>
                      <a:pt x="323710" y="194983"/>
                    </a:lnTo>
                    <a:lnTo>
                      <a:pt x="315620" y="188823"/>
                    </a:lnTo>
                    <a:lnTo>
                      <a:pt x="309664" y="188290"/>
                    </a:lnTo>
                    <a:lnTo>
                      <a:pt x="307530" y="190347"/>
                    </a:lnTo>
                    <a:lnTo>
                      <a:pt x="309930" y="160451"/>
                    </a:lnTo>
                    <a:lnTo>
                      <a:pt x="307924" y="115849"/>
                    </a:lnTo>
                    <a:lnTo>
                      <a:pt x="298704" y="76974"/>
                    </a:lnTo>
                    <a:lnTo>
                      <a:pt x="253619" y="20662"/>
                    </a:lnTo>
                    <a:lnTo>
                      <a:pt x="215226" y="5346"/>
                    </a:lnTo>
                    <a:lnTo>
                      <a:pt x="164579" y="0"/>
                    </a:lnTo>
                    <a:lnTo>
                      <a:pt x="113931" y="5359"/>
                    </a:lnTo>
                    <a:lnTo>
                      <a:pt x="75552" y="20726"/>
                    </a:lnTo>
                    <a:lnTo>
                      <a:pt x="30492" y="77139"/>
                    </a:lnTo>
                    <a:lnTo>
                      <a:pt x="21272" y="116014"/>
                    </a:lnTo>
                    <a:lnTo>
                      <a:pt x="19253" y="160578"/>
                    </a:lnTo>
                    <a:lnTo>
                      <a:pt x="21450" y="188353"/>
                    </a:lnTo>
                    <a:lnTo>
                      <a:pt x="16129" y="188823"/>
                    </a:lnTo>
                    <a:lnTo>
                      <a:pt x="8026" y="194983"/>
                    </a:lnTo>
                    <a:lnTo>
                      <a:pt x="0" y="218567"/>
                    </a:lnTo>
                    <a:lnTo>
                      <a:pt x="6985" y="250456"/>
                    </a:lnTo>
                    <a:lnTo>
                      <a:pt x="23774" y="275856"/>
                    </a:lnTo>
                    <a:lnTo>
                      <a:pt x="40640" y="279107"/>
                    </a:lnTo>
                    <a:lnTo>
                      <a:pt x="63233" y="326694"/>
                    </a:lnTo>
                    <a:lnTo>
                      <a:pt x="95046" y="366788"/>
                    </a:lnTo>
                    <a:lnTo>
                      <a:pt x="129997" y="392188"/>
                    </a:lnTo>
                    <a:lnTo>
                      <a:pt x="164579" y="401066"/>
                    </a:lnTo>
                    <a:lnTo>
                      <a:pt x="199136" y="392188"/>
                    </a:lnTo>
                    <a:lnTo>
                      <a:pt x="234073" y="366814"/>
                    </a:lnTo>
                    <a:lnTo>
                      <a:pt x="265861" y="326720"/>
                    </a:lnTo>
                    <a:lnTo>
                      <a:pt x="288188" y="279666"/>
                    </a:lnTo>
                    <a:lnTo>
                      <a:pt x="307949" y="275856"/>
                    </a:lnTo>
                    <a:lnTo>
                      <a:pt x="324764" y="250456"/>
                    </a:lnTo>
                    <a:lnTo>
                      <a:pt x="331749" y="218567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41" name="object 61">
                <a:extLst>
                  <a:ext uri="{FF2B5EF4-FFF2-40B4-BE49-F238E27FC236}">
                    <a16:creationId xmlns:a16="http://schemas.microsoft.com/office/drawing/2014/main" id="{D95EC10B-00DC-4468-B8C8-8770BCEC36F8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3390280" y="15725488"/>
                <a:ext cx="69245" cy="195419"/>
              </a:xfrm>
              <a:prstGeom prst="rect">
                <a:avLst/>
              </a:prstGeom>
            </p:spPr>
          </p:pic>
          <p:sp>
            <p:nvSpPr>
              <p:cNvPr id="142" name="object 62">
                <a:extLst>
                  <a:ext uri="{FF2B5EF4-FFF2-40B4-BE49-F238E27FC236}">
                    <a16:creationId xmlns:a16="http://schemas.microsoft.com/office/drawing/2014/main" id="{C6199367-FE22-4C06-A565-698984688865}"/>
                  </a:ext>
                </a:extLst>
              </p:cNvPr>
              <p:cNvSpPr/>
              <p:nvPr/>
            </p:nvSpPr>
            <p:spPr>
              <a:xfrm>
                <a:off x="3440938" y="15701988"/>
                <a:ext cx="322580" cy="651510"/>
              </a:xfrm>
              <a:custGeom>
                <a:avLst/>
                <a:gdLst/>
                <a:ahLst/>
                <a:cxnLst/>
                <a:rect l="l" t="t" r="r" b="b"/>
                <a:pathLst>
                  <a:path w="322579" h="651509">
                    <a:moveTo>
                      <a:pt x="322097" y="347586"/>
                    </a:moveTo>
                    <a:lnTo>
                      <a:pt x="316141" y="296481"/>
                    </a:lnTo>
                    <a:lnTo>
                      <a:pt x="302514" y="249224"/>
                    </a:lnTo>
                    <a:lnTo>
                      <a:pt x="299059" y="242798"/>
                    </a:lnTo>
                    <a:lnTo>
                      <a:pt x="300266" y="233438"/>
                    </a:lnTo>
                    <a:lnTo>
                      <a:pt x="298627" y="186651"/>
                    </a:lnTo>
                    <a:lnTo>
                      <a:pt x="289661" y="143878"/>
                    </a:lnTo>
                    <a:lnTo>
                      <a:pt x="274078" y="105638"/>
                    </a:lnTo>
                    <a:lnTo>
                      <a:pt x="252641" y="72440"/>
                    </a:lnTo>
                    <a:lnTo>
                      <a:pt x="226098" y="44780"/>
                    </a:lnTo>
                    <a:lnTo>
                      <a:pt x="160629" y="8204"/>
                    </a:lnTo>
                    <a:lnTo>
                      <a:pt x="123202" y="292"/>
                    </a:lnTo>
                    <a:lnTo>
                      <a:pt x="83629" y="0"/>
                    </a:lnTo>
                    <a:lnTo>
                      <a:pt x="42659" y="7810"/>
                    </a:lnTo>
                    <a:lnTo>
                      <a:pt x="1041" y="24269"/>
                    </a:lnTo>
                    <a:lnTo>
                      <a:pt x="0" y="37465"/>
                    </a:lnTo>
                    <a:lnTo>
                      <a:pt x="4775" y="49288"/>
                    </a:lnTo>
                    <a:lnTo>
                      <a:pt x="8013" y="53390"/>
                    </a:lnTo>
                    <a:lnTo>
                      <a:pt x="10121" y="74498"/>
                    </a:lnTo>
                    <a:lnTo>
                      <a:pt x="41008" y="124790"/>
                    </a:lnTo>
                    <a:lnTo>
                      <a:pt x="82042" y="157772"/>
                    </a:lnTo>
                    <a:lnTo>
                      <a:pt x="127431" y="176707"/>
                    </a:lnTo>
                    <a:lnTo>
                      <a:pt x="150774" y="184175"/>
                    </a:lnTo>
                    <a:lnTo>
                      <a:pt x="174002" y="192252"/>
                    </a:lnTo>
                    <a:lnTo>
                      <a:pt x="217843" y="215633"/>
                    </a:lnTo>
                    <a:lnTo>
                      <a:pt x="250901" y="253352"/>
                    </a:lnTo>
                    <a:lnTo>
                      <a:pt x="268732" y="302602"/>
                    </a:lnTo>
                    <a:lnTo>
                      <a:pt x="271792" y="330034"/>
                    </a:lnTo>
                    <a:lnTo>
                      <a:pt x="270281" y="357886"/>
                    </a:lnTo>
                    <a:lnTo>
                      <a:pt x="255282" y="411416"/>
                    </a:lnTo>
                    <a:lnTo>
                      <a:pt x="224688" y="461022"/>
                    </a:lnTo>
                    <a:lnTo>
                      <a:pt x="198056" y="487832"/>
                    </a:lnTo>
                    <a:lnTo>
                      <a:pt x="171462" y="517283"/>
                    </a:lnTo>
                    <a:lnTo>
                      <a:pt x="152539" y="550151"/>
                    </a:lnTo>
                    <a:lnTo>
                      <a:pt x="148869" y="587248"/>
                    </a:lnTo>
                    <a:lnTo>
                      <a:pt x="168084" y="629373"/>
                    </a:lnTo>
                    <a:lnTo>
                      <a:pt x="176911" y="638302"/>
                    </a:lnTo>
                    <a:lnTo>
                      <a:pt x="188201" y="645071"/>
                    </a:lnTo>
                    <a:lnTo>
                      <a:pt x="201231" y="649363"/>
                    </a:lnTo>
                    <a:lnTo>
                      <a:pt x="215239" y="650900"/>
                    </a:lnTo>
                    <a:lnTo>
                      <a:pt x="207784" y="623125"/>
                    </a:lnTo>
                    <a:lnTo>
                      <a:pt x="209778" y="600887"/>
                    </a:lnTo>
                    <a:lnTo>
                      <a:pt x="219214" y="581888"/>
                    </a:lnTo>
                    <a:lnTo>
                      <a:pt x="234022" y="563841"/>
                    </a:lnTo>
                    <a:lnTo>
                      <a:pt x="252196" y="544474"/>
                    </a:lnTo>
                    <a:lnTo>
                      <a:pt x="271678" y="521487"/>
                    </a:lnTo>
                    <a:lnTo>
                      <a:pt x="290449" y="492594"/>
                    </a:lnTo>
                    <a:lnTo>
                      <a:pt x="306463" y="455498"/>
                    </a:lnTo>
                    <a:lnTo>
                      <a:pt x="317690" y="407924"/>
                    </a:lnTo>
                    <a:lnTo>
                      <a:pt x="322097" y="347586"/>
                    </a:lnTo>
                    <a:close/>
                  </a:path>
                </a:pathLst>
              </a:custGeom>
              <a:solidFill>
                <a:srgbClr val="163C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63" name="object 103">
              <a:extLst>
                <a:ext uri="{FF2B5EF4-FFF2-40B4-BE49-F238E27FC236}">
                  <a16:creationId xmlns:a16="http://schemas.microsoft.com/office/drawing/2014/main" id="{B7045C34-BFCD-4F92-A10C-82604860F850}"/>
                </a:ext>
              </a:extLst>
            </p:cNvPr>
            <p:cNvSpPr txBox="1"/>
            <p:nvPr/>
          </p:nvSpPr>
          <p:spPr>
            <a:xfrm>
              <a:off x="3588383" y="7450704"/>
              <a:ext cx="728345" cy="549910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40"/>
                </a:spcBef>
              </a:pPr>
              <a:r>
                <a:rPr sz="3400" b="1" spc="30" dirty="0">
                  <a:solidFill>
                    <a:srgbClr val="B82D6B"/>
                  </a:solidFill>
                  <a:latin typeface="Open Sans"/>
                  <a:cs typeface="Open Sans"/>
                </a:rPr>
                <a:t>NO</a:t>
              </a:r>
              <a:endParaRPr sz="3400">
                <a:latin typeface="Open Sans"/>
                <a:cs typeface="Open Sans"/>
              </a:endParaRPr>
            </a:p>
          </p:txBody>
        </p:sp>
        <p:sp>
          <p:nvSpPr>
            <p:cNvPr id="182" name="object 123">
              <a:extLst>
                <a:ext uri="{FF2B5EF4-FFF2-40B4-BE49-F238E27FC236}">
                  <a16:creationId xmlns:a16="http://schemas.microsoft.com/office/drawing/2014/main" id="{1DA1C4D4-8ABA-488E-AE8F-AE86F709D4F0}"/>
                </a:ext>
              </a:extLst>
            </p:cNvPr>
            <p:cNvSpPr txBox="1"/>
            <p:nvPr/>
          </p:nvSpPr>
          <p:spPr>
            <a:xfrm>
              <a:off x="3089716" y="8164858"/>
              <a:ext cx="1725930" cy="1064895"/>
            </a:xfrm>
            <a:prstGeom prst="rect">
              <a:avLst/>
            </a:prstGeom>
            <a:ln w="11939">
              <a:solidFill>
                <a:srgbClr val="006C9E"/>
              </a:solidFill>
            </a:ln>
          </p:spPr>
          <p:txBody>
            <a:bodyPr vert="horz" wrap="square" lIns="0" tIns="254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20"/>
                </a:spcBef>
              </a:pPr>
              <a:endParaRPr sz="1250">
                <a:latin typeface="Times New Roman"/>
                <a:cs typeface="Times New Roman"/>
              </a:endParaRPr>
            </a:p>
            <a:p>
              <a:pPr marL="334645" marR="326390" algn="ctr">
                <a:lnSpc>
                  <a:spcPct val="102600"/>
                </a:lnSpc>
              </a:pP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OSTEOPOROSIS  </a:t>
              </a:r>
              <a:r>
                <a:rPr sz="1100" spc="10" dirty="0">
                  <a:solidFill>
                    <a:srgbClr val="173C66"/>
                  </a:solidFill>
                  <a:latin typeface="Open Sans"/>
                  <a:cs typeface="Open Sans"/>
                </a:rPr>
                <a:t>RECOGNISED </a:t>
              </a: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 AS</a:t>
              </a:r>
              <a:r>
                <a:rPr sz="1100" dirty="0">
                  <a:solidFill>
                    <a:srgbClr val="173C66"/>
                  </a:solidFill>
                  <a:latin typeface="Open Sans"/>
                  <a:cs typeface="Open Sans"/>
                </a:rPr>
                <a:t> </a:t>
              </a: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A</a:t>
              </a:r>
              <a:endParaRPr sz="1100">
                <a:latin typeface="Open Sans"/>
                <a:cs typeface="Open Sans"/>
              </a:endParaRPr>
            </a:p>
            <a:p>
              <a:pPr algn="ctr">
                <a:lnSpc>
                  <a:spcPct val="100000"/>
                </a:lnSpc>
                <a:spcBef>
                  <a:spcPts val="35"/>
                </a:spcBef>
              </a:pP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SPECIALTY</a:t>
              </a:r>
              <a:endParaRPr sz="1100">
                <a:latin typeface="Open Sans"/>
                <a:cs typeface="Open Sans"/>
              </a:endParaRP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7A772AAA-8529-4DE1-96FD-B32BA38910B2}"/>
              </a:ext>
            </a:extLst>
          </p:cNvPr>
          <p:cNvGrpSpPr/>
          <p:nvPr/>
        </p:nvGrpSpPr>
        <p:grpSpPr>
          <a:xfrm>
            <a:off x="5587679" y="6510503"/>
            <a:ext cx="1725930" cy="2719250"/>
            <a:chOff x="5406050" y="6510503"/>
            <a:chExt cx="1725930" cy="2719250"/>
          </a:xfrm>
        </p:grpSpPr>
        <p:sp>
          <p:nvSpPr>
            <p:cNvPr id="164" name="object 104">
              <a:extLst>
                <a:ext uri="{FF2B5EF4-FFF2-40B4-BE49-F238E27FC236}">
                  <a16:creationId xmlns:a16="http://schemas.microsoft.com/office/drawing/2014/main" id="{5FDA27A7-C20D-4639-8D12-DB2D9B2BC27F}"/>
                </a:ext>
              </a:extLst>
            </p:cNvPr>
            <p:cNvSpPr txBox="1"/>
            <p:nvPr/>
          </p:nvSpPr>
          <p:spPr>
            <a:xfrm>
              <a:off x="5904713" y="7450704"/>
              <a:ext cx="728345" cy="549910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40"/>
                </a:spcBef>
              </a:pPr>
              <a:r>
                <a:rPr sz="3400" b="1" spc="30" dirty="0">
                  <a:solidFill>
                    <a:srgbClr val="B82D6B"/>
                  </a:solidFill>
                  <a:latin typeface="Open Sans"/>
                  <a:cs typeface="Open Sans"/>
                </a:rPr>
                <a:t>NO</a:t>
              </a:r>
              <a:endParaRPr sz="3400">
                <a:latin typeface="Open Sans"/>
                <a:cs typeface="Open Sans"/>
              </a:endParaRPr>
            </a:p>
          </p:txBody>
        </p:sp>
        <p:grpSp>
          <p:nvGrpSpPr>
            <p:cNvPr id="171" name="object 111">
              <a:extLst>
                <a:ext uri="{FF2B5EF4-FFF2-40B4-BE49-F238E27FC236}">
                  <a16:creationId xmlns:a16="http://schemas.microsoft.com/office/drawing/2014/main" id="{3CB74AA3-F13D-4CF9-B1ED-D81F72A7F499}"/>
                </a:ext>
              </a:extLst>
            </p:cNvPr>
            <p:cNvGrpSpPr/>
            <p:nvPr/>
          </p:nvGrpSpPr>
          <p:grpSpPr>
            <a:xfrm>
              <a:off x="5877172" y="6510503"/>
              <a:ext cx="783590" cy="801370"/>
              <a:chOff x="5162353" y="15728280"/>
              <a:chExt cx="783590" cy="801370"/>
            </a:xfrm>
          </p:grpSpPr>
          <p:sp>
            <p:nvSpPr>
              <p:cNvPr id="172" name="object 112">
                <a:extLst>
                  <a:ext uri="{FF2B5EF4-FFF2-40B4-BE49-F238E27FC236}">
                    <a16:creationId xmlns:a16="http://schemas.microsoft.com/office/drawing/2014/main" id="{982FAFE4-10A6-49DC-948C-972084F0B45A}"/>
                  </a:ext>
                </a:extLst>
              </p:cNvPr>
              <p:cNvSpPr/>
              <p:nvPr/>
            </p:nvSpPr>
            <p:spPr>
              <a:xfrm>
                <a:off x="5237553" y="16181749"/>
                <a:ext cx="628015" cy="344805"/>
              </a:xfrm>
              <a:custGeom>
                <a:avLst/>
                <a:gdLst/>
                <a:ahLst/>
                <a:cxnLst/>
                <a:rect l="l" t="t" r="r" b="b"/>
                <a:pathLst>
                  <a:path w="628014" h="344805">
                    <a:moveTo>
                      <a:pt x="421993" y="0"/>
                    </a:moveTo>
                    <a:lnTo>
                      <a:pt x="371153" y="47484"/>
                    </a:lnTo>
                    <a:lnTo>
                      <a:pt x="313997" y="52798"/>
                    </a:lnTo>
                    <a:lnTo>
                      <a:pt x="254011" y="47317"/>
                    </a:lnTo>
                    <a:lnTo>
                      <a:pt x="206001" y="0"/>
                    </a:lnTo>
                    <a:lnTo>
                      <a:pt x="202109" y="7940"/>
                    </a:lnTo>
                    <a:lnTo>
                      <a:pt x="197022" y="14471"/>
                    </a:lnTo>
                    <a:lnTo>
                      <a:pt x="190240" y="18244"/>
                    </a:lnTo>
                    <a:lnTo>
                      <a:pt x="162323" y="31667"/>
                    </a:lnTo>
                    <a:lnTo>
                      <a:pt x="122422" y="50497"/>
                    </a:lnTo>
                    <a:lnTo>
                      <a:pt x="78095" y="74962"/>
                    </a:lnTo>
                    <a:lnTo>
                      <a:pt x="36898" y="105292"/>
                    </a:lnTo>
                    <a:lnTo>
                      <a:pt x="6390" y="141714"/>
                    </a:lnTo>
                    <a:lnTo>
                      <a:pt x="0" y="176434"/>
                    </a:lnTo>
                    <a:lnTo>
                      <a:pt x="8375" y="224405"/>
                    </a:lnTo>
                    <a:lnTo>
                      <a:pt x="26794" y="281744"/>
                    </a:lnTo>
                    <a:lnTo>
                      <a:pt x="50532" y="344572"/>
                    </a:lnTo>
                    <a:lnTo>
                      <a:pt x="577462" y="344572"/>
                    </a:lnTo>
                    <a:lnTo>
                      <a:pt x="601212" y="281744"/>
                    </a:lnTo>
                    <a:lnTo>
                      <a:pt x="619632" y="224405"/>
                    </a:lnTo>
                    <a:lnTo>
                      <a:pt x="628003" y="176434"/>
                    </a:lnTo>
                    <a:lnTo>
                      <a:pt x="621604" y="141714"/>
                    </a:lnTo>
                    <a:lnTo>
                      <a:pt x="591097" y="105292"/>
                    </a:lnTo>
                    <a:lnTo>
                      <a:pt x="549903" y="74962"/>
                    </a:lnTo>
                    <a:lnTo>
                      <a:pt x="505577" y="50497"/>
                    </a:lnTo>
                    <a:lnTo>
                      <a:pt x="465676" y="31667"/>
                    </a:lnTo>
                    <a:lnTo>
                      <a:pt x="437754" y="18244"/>
                    </a:lnTo>
                    <a:lnTo>
                      <a:pt x="430996" y="14471"/>
                    </a:lnTo>
                    <a:lnTo>
                      <a:pt x="425885" y="7940"/>
                    </a:lnTo>
                    <a:lnTo>
                      <a:pt x="421993" y="0"/>
                    </a:lnTo>
                    <a:close/>
                  </a:path>
                </a:pathLst>
              </a:custGeom>
              <a:solidFill>
                <a:srgbClr val="BA2D6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73" name="object 113">
                <a:extLst>
                  <a:ext uri="{FF2B5EF4-FFF2-40B4-BE49-F238E27FC236}">
                    <a16:creationId xmlns:a16="http://schemas.microsoft.com/office/drawing/2014/main" id="{8B7D8671-07FE-4053-9EBD-F42CFB80F920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5423833" y="16175195"/>
                <a:ext cx="255238" cy="122120"/>
              </a:xfrm>
              <a:prstGeom prst="rect">
                <a:avLst/>
              </a:prstGeom>
            </p:spPr>
          </p:pic>
          <p:sp>
            <p:nvSpPr>
              <p:cNvPr id="174" name="object 114">
                <a:extLst>
                  <a:ext uri="{FF2B5EF4-FFF2-40B4-BE49-F238E27FC236}">
                    <a16:creationId xmlns:a16="http://schemas.microsoft.com/office/drawing/2014/main" id="{B4887FE5-45C3-495A-A0C0-83C505E09E85}"/>
                  </a:ext>
                </a:extLst>
              </p:cNvPr>
              <p:cNvSpPr/>
              <p:nvPr/>
            </p:nvSpPr>
            <p:spPr>
              <a:xfrm>
                <a:off x="5162347" y="16200755"/>
                <a:ext cx="783590" cy="328930"/>
              </a:xfrm>
              <a:custGeom>
                <a:avLst/>
                <a:gdLst/>
                <a:ahLst/>
                <a:cxnLst/>
                <a:rect l="l" t="t" r="r" b="b"/>
                <a:pathLst>
                  <a:path w="783589" h="328930">
                    <a:moveTo>
                      <a:pt x="299085" y="328409"/>
                    </a:moveTo>
                    <a:lnTo>
                      <a:pt x="286131" y="279095"/>
                    </a:lnTo>
                    <a:lnTo>
                      <a:pt x="275158" y="230428"/>
                    </a:lnTo>
                    <a:lnTo>
                      <a:pt x="266433" y="182499"/>
                    </a:lnTo>
                    <a:lnTo>
                      <a:pt x="260248" y="135394"/>
                    </a:lnTo>
                    <a:lnTo>
                      <a:pt x="256882" y="89217"/>
                    </a:lnTo>
                    <a:lnTo>
                      <a:pt x="256628" y="44056"/>
                    </a:lnTo>
                    <a:lnTo>
                      <a:pt x="259778" y="0"/>
                    </a:lnTo>
                    <a:lnTo>
                      <a:pt x="187337" y="19786"/>
                    </a:lnTo>
                    <a:lnTo>
                      <a:pt x="144487" y="33477"/>
                    </a:lnTo>
                    <a:lnTo>
                      <a:pt x="80314" y="68033"/>
                    </a:lnTo>
                    <a:lnTo>
                      <a:pt x="38011" y="124891"/>
                    </a:lnTo>
                    <a:lnTo>
                      <a:pt x="13716" y="212598"/>
                    </a:lnTo>
                    <a:lnTo>
                      <a:pt x="2628" y="293116"/>
                    </a:lnTo>
                    <a:lnTo>
                      <a:pt x="0" y="328409"/>
                    </a:lnTo>
                    <a:lnTo>
                      <a:pt x="299085" y="328409"/>
                    </a:lnTo>
                    <a:close/>
                  </a:path>
                  <a:path w="783589" h="328930">
                    <a:moveTo>
                      <a:pt x="783285" y="328409"/>
                    </a:moveTo>
                    <a:lnTo>
                      <a:pt x="772134" y="200507"/>
                    </a:lnTo>
                    <a:lnTo>
                      <a:pt x="759625" y="130746"/>
                    </a:lnTo>
                    <a:lnTo>
                      <a:pt x="737857" y="94729"/>
                    </a:lnTo>
                    <a:lnTo>
                      <a:pt x="698906" y="68033"/>
                    </a:lnTo>
                    <a:lnTo>
                      <a:pt x="646785" y="42748"/>
                    </a:lnTo>
                    <a:lnTo>
                      <a:pt x="586371" y="20993"/>
                    </a:lnTo>
                    <a:lnTo>
                      <a:pt x="536397" y="5753"/>
                    </a:lnTo>
                    <a:lnTo>
                      <a:pt x="515581" y="0"/>
                    </a:lnTo>
                    <a:lnTo>
                      <a:pt x="518731" y="44056"/>
                    </a:lnTo>
                    <a:lnTo>
                      <a:pt x="518477" y="89217"/>
                    </a:lnTo>
                    <a:lnTo>
                      <a:pt x="515112" y="135394"/>
                    </a:lnTo>
                    <a:lnTo>
                      <a:pt x="508927" y="182499"/>
                    </a:lnTo>
                    <a:lnTo>
                      <a:pt x="500202" y="230428"/>
                    </a:lnTo>
                    <a:lnTo>
                      <a:pt x="489229" y="279095"/>
                    </a:lnTo>
                    <a:lnTo>
                      <a:pt x="476275" y="328409"/>
                    </a:lnTo>
                    <a:lnTo>
                      <a:pt x="783285" y="328409"/>
                    </a:lnTo>
                    <a:close/>
                  </a:path>
                </a:pathLst>
              </a:custGeom>
              <a:solidFill>
                <a:srgbClr val="163C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5" name="object 115">
                <a:extLst>
                  <a:ext uri="{FF2B5EF4-FFF2-40B4-BE49-F238E27FC236}">
                    <a16:creationId xmlns:a16="http://schemas.microsoft.com/office/drawing/2014/main" id="{67AAC866-E6B0-4B86-8633-F8B488D970D8}"/>
                  </a:ext>
                </a:extLst>
              </p:cNvPr>
              <p:cNvSpPr/>
              <p:nvPr/>
            </p:nvSpPr>
            <p:spPr>
              <a:xfrm>
                <a:off x="5364251" y="16199027"/>
                <a:ext cx="37211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372110" h="330200">
                    <a:moveTo>
                      <a:pt x="101549" y="330149"/>
                    </a:moveTo>
                    <a:lnTo>
                      <a:pt x="88684" y="276517"/>
                    </a:lnTo>
                    <a:lnTo>
                      <a:pt x="77698" y="224459"/>
                    </a:lnTo>
                    <a:lnTo>
                      <a:pt x="68897" y="174332"/>
                    </a:lnTo>
                    <a:lnTo>
                      <a:pt x="62560" y="126479"/>
                    </a:lnTo>
                    <a:lnTo>
                      <a:pt x="59004" y="81241"/>
                    </a:lnTo>
                    <a:lnTo>
                      <a:pt x="58508" y="38963"/>
                    </a:lnTo>
                    <a:lnTo>
                      <a:pt x="61391" y="0"/>
                    </a:lnTo>
                    <a:lnTo>
                      <a:pt x="27495" y="13131"/>
                    </a:lnTo>
                    <a:lnTo>
                      <a:pt x="0" y="110566"/>
                    </a:lnTo>
                    <a:lnTo>
                      <a:pt x="34112" y="123545"/>
                    </a:lnTo>
                    <a:lnTo>
                      <a:pt x="1803" y="141109"/>
                    </a:lnTo>
                    <a:lnTo>
                      <a:pt x="82994" y="330149"/>
                    </a:lnTo>
                    <a:lnTo>
                      <a:pt x="101549" y="330149"/>
                    </a:lnTo>
                    <a:close/>
                  </a:path>
                  <a:path w="372110" h="330200">
                    <a:moveTo>
                      <a:pt x="371538" y="110566"/>
                    </a:moveTo>
                    <a:lnTo>
                      <a:pt x="344043" y="13157"/>
                    </a:lnTo>
                    <a:lnTo>
                      <a:pt x="310146" y="0"/>
                    </a:lnTo>
                    <a:lnTo>
                      <a:pt x="313029" y="38963"/>
                    </a:lnTo>
                    <a:lnTo>
                      <a:pt x="312547" y="81241"/>
                    </a:lnTo>
                    <a:lnTo>
                      <a:pt x="308991" y="126479"/>
                    </a:lnTo>
                    <a:lnTo>
                      <a:pt x="302666" y="174332"/>
                    </a:lnTo>
                    <a:lnTo>
                      <a:pt x="293865" y="224459"/>
                    </a:lnTo>
                    <a:lnTo>
                      <a:pt x="282879" y="276504"/>
                    </a:lnTo>
                    <a:lnTo>
                      <a:pt x="270014" y="330136"/>
                    </a:lnTo>
                    <a:lnTo>
                      <a:pt x="288556" y="330136"/>
                    </a:lnTo>
                    <a:lnTo>
                      <a:pt x="369760" y="141097"/>
                    </a:lnTo>
                    <a:lnTo>
                      <a:pt x="337426" y="123558"/>
                    </a:lnTo>
                    <a:lnTo>
                      <a:pt x="371538" y="110566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6" name="object 116">
                <a:extLst>
                  <a:ext uri="{FF2B5EF4-FFF2-40B4-BE49-F238E27FC236}">
                    <a16:creationId xmlns:a16="http://schemas.microsoft.com/office/drawing/2014/main" id="{DBCFD6E0-FD56-4E82-9692-79E67B9D949A}"/>
                  </a:ext>
                </a:extLst>
              </p:cNvPr>
              <p:cNvSpPr/>
              <p:nvPr/>
            </p:nvSpPr>
            <p:spPr>
              <a:xfrm>
                <a:off x="5685475" y="16398898"/>
                <a:ext cx="125730" cy="83185"/>
              </a:xfrm>
              <a:custGeom>
                <a:avLst/>
                <a:gdLst/>
                <a:ahLst/>
                <a:cxnLst/>
                <a:rect l="l" t="t" r="r" b="b"/>
                <a:pathLst>
                  <a:path w="125729" h="83184">
                    <a:moveTo>
                      <a:pt x="125690" y="0"/>
                    </a:moveTo>
                    <a:lnTo>
                      <a:pt x="0" y="0"/>
                    </a:lnTo>
                    <a:lnTo>
                      <a:pt x="0" y="82683"/>
                    </a:lnTo>
                    <a:lnTo>
                      <a:pt x="125690" y="82683"/>
                    </a:lnTo>
                    <a:lnTo>
                      <a:pt x="12569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7" name="object 117">
                <a:extLst>
                  <a:ext uri="{FF2B5EF4-FFF2-40B4-BE49-F238E27FC236}">
                    <a16:creationId xmlns:a16="http://schemas.microsoft.com/office/drawing/2014/main" id="{40C374DB-2B32-473F-9E85-F2BF6FDD9F4D}"/>
                  </a:ext>
                </a:extLst>
              </p:cNvPr>
              <p:cNvSpPr/>
              <p:nvPr/>
            </p:nvSpPr>
            <p:spPr>
              <a:xfrm>
                <a:off x="5734608" y="16391889"/>
                <a:ext cx="27940" cy="18415"/>
              </a:xfrm>
              <a:custGeom>
                <a:avLst/>
                <a:gdLst/>
                <a:ahLst/>
                <a:cxnLst/>
                <a:rect l="l" t="t" r="r" b="b"/>
                <a:pathLst>
                  <a:path w="27939" h="18415">
                    <a:moveTo>
                      <a:pt x="27425" y="0"/>
                    </a:moveTo>
                    <a:lnTo>
                      <a:pt x="0" y="0"/>
                    </a:lnTo>
                    <a:lnTo>
                      <a:pt x="0" y="17814"/>
                    </a:lnTo>
                    <a:lnTo>
                      <a:pt x="27425" y="17814"/>
                    </a:lnTo>
                    <a:lnTo>
                      <a:pt x="27425" y="0"/>
                    </a:lnTo>
                    <a:close/>
                  </a:path>
                </a:pathLst>
              </a:custGeom>
              <a:solidFill>
                <a:srgbClr val="BA2D6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8" name="object 118">
                <a:extLst>
                  <a:ext uri="{FF2B5EF4-FFF2-40B4-BE49-F238E27FC236}">
                    <a16:creationId xmlns:a16="http://schemas.microsoft.com/office/drawing/2014/main" id="{81AEAA5E-323D-4575-B583-E35AA8DC81A2}"/>
                  </a:ext>
                </a:extLst>
              </p:cNvPr>
              <p:cNvSpPr/>
              <p:nvPr/>
            </p:nvSpPr>
            <p:spPr>
              <a:xfrm>
                <a:off x="5393840" y="15728280"/>
                <a:ext cx="31115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311150" h="298450">
                    <a:moveTo>
                      <a:pt x="158524" y="0"/>
                    </a:moveTo>
                    <a:lnTo>
                      <a:pt x="113278" y="3944"/>
                    </a:lnTo>
                    <a:lnTo>
                      <a:pt x="82707" y="15721"/>
                    </a:lnTo>
                    <a:lnTo>
                      <a:pt x="105369" y="18145"/>
                    </a:lnTo>
                    <a:lnTo>
                      <a:pt x="82981" y="24317"/>
                    </a:lnTo>
                    <a:lnTo>
                      <a:pt x="62193" y="34697"/>
                    </a:lnTo>
                    <a:lnTo>
                      <a:pt x="43740" y="48825"/>
                    </a:lnTo>
                    <a:lnTo>
                      <a:pt x="28357" y="66239"/>
                    </a:lnTo>
                    <a:lnTo>
                      <a:pt x="38959" y="66048"/>
                    </a:lnTo>
                    <a:lnTo>
                      <a:pt x="21793" y="84550"/>
                    </a:lnTo>
                    <a:lnTo>
                      <a:pt x="9235" y="106470"/>
                    </a:lnTo>
                    <a:lnTo>
                      <a:pt x="1799" y="130620"/>
                    </a:lnTo>
                    <a:lnTo>
                      <a:pt x="0" y="155812"/>
                    </a:lnTo>
                    <a:lnTo>
                      <a:pt x="4537" y="151036"/>
                    </a:lnTo>
                    <a:lnTo>
                      <a:pt x="5943" y="203425"/>
                    </a:lnTo>
                    <a:lnTo>
                      <a:pt x="17173" y="250671"/>
                    </a:lnTo>
                    <a:lnTo>
                      <a:pt x="29969" y="284839"/>
                    </a:lnTo>
                    <a:lnTo>
                      <a:pt x="36070" y="297992"/>
                    </a:lnTo>
                    <a:lnTo>
                      <a:pt x="279356" y="297992"/>
                    </a:lnTo>
                    <a:lnTo>
                      <a:pt x="298262" y="227637"/>
                    </a:lnTo>
                    <a:lnTo>
                      <a:pt x="308426" y="166643"/>
                    </a:lnTo>
                    <a:lnTo>
                      <a:pt x="310571" y="116000"/>
                    </a:lnTo>
                    <a:lnTo>
                      <a:pt x="305421" y="76697"/>
                    </a:lnTo>
                    <a:lnTo>
                      <a:pt x="293697" y="49725"/>
                    </a:lnTo>
                    <a:lnTo>
                      <a:pt x="276123" y="36075"/>
                    </a:lnTo>
                    <a:lnTo>
                      <a:pt x="253423" y="36735"/>
                    </a:lnTo>
                    <a:lnTo>
                      <a:pt x="208539" y="9170"/>
                    </a:lnTo>
                    <a:lnTo>
                      <a:pt x="158524" y="0"/>
                    </a:lnTo>
                    <a:close/>
                  </a:path>
                </a:pathLst>
              </a:custGeom>
              <a:solidFill>
                <a:srgbClr val="163C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9" name="object 119">
                <a:extLst>
                  <a:ext uri="{FF2B5EF4-FFF2-40B4-BE49-F238E27FC236}">
                    <a16:creationId xmlns:a16="http://schemas.microsoft.com/office/drawing/2014/main" id="{43507AEF-0647-48EC-A282-E6BCED2F26F2}"/>
                  </a:ext>
                </a:extLst>
              </p:cNvPr>
              <p:cNvSpPr/>
              <p:nvPr/>
            </p:nvSpPr>
            <p:spPr>
              <a:xfrm>
                <a:off x="5418950" y="15780028"/>
                <a:ext cx="265430" cy="396875"/>
              </a:xfrm>
              <a:custGeom>
                <a:avLst/>
                <a:gdLst/>
                <a:ahLst/>
                <a:cxnLst/>
                <a:rect l="l" t="t" r="r" b="b"/>
                <a:pathLst>
                  <a:path w="265429" h="396875">
                    <a:moveTo>
                      <a:pt x="161641" y="0"/>
                    </a:moveTo>
                    <a:lnTo>
                      <a:pt x="103566" y="0"/>
                    </a:lnTo>
                    <a:lnTo>
                      <a:pt x="61505" y="8649"/>
                    </a:lnTo>
                    <a:lnTo>
                      <a:pt x="27788" y="32061"/>
                    </a:lnTo>
                    <a:lnTo>
                      <a:pt x="6069" y="66429"/>
                    </a:lnTo>
                    <a:lnTo>
                      <a:pt x="0" y="107948"/>
                    </a:lnTo>
                    <a:lnTo>
                      <a:pt x="13253" y="303559"/>
                    </a:lnTo>
                    <a:lnTo>
                      <a:pt x="27521" y="341866"/>
                    </a:lnTo>
                    <a:lnTo>
                      <a:pt x="58372" y="371089"/>
                    </a:lnTo>
                    <a:lnTo>
                      <a:pt x="96501" y="389725"/>
                    </a:lnTo>
                    <a:lnTo>
                      <a:pt x="132604" y="396272"/>
                    </a:lnTo>
                    <a:lnTo>
                      <a:pt x="168701" y="389725"/>
                    </a:lnTo>
                    <a:lnTo>
                      <a:pt x="206831" y="371089"/>
                    </a:lnTo>
                    <a:lnTo>
                      <a:pt x="237685" y="341866"/>
                    </a:lnTo>
                    <a:lnTo>
                      <a:pt x="251954" y="303559"/>
                    </a:lnTo>
                    <a:lnTo>
                      <a:pt x="265208" y="107948"/>
                    </a:lnTo>
                    <a:lnTo>
                      <a:pt x="259138" y="66429"/>
                    </a:lnTo>
                    <a:lnTo>
                      <a:pt x="237419" y="32061"/>
                    </a:lnTo>
                    <a:lnTo>
                      <a:pt x="203703" y="8649"/>
                    </a:lnTo>
                    <a:lnTo>
                      <a:pt x="161641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0" name="object 120">
                <a:extLst>
                  <a:ext uri="{FF2B5EF4-FFF2-40B4-BE49-F238E27FC236}">
                    <a16:creationId xmlns:a16="http://schemas.microsoft.com/office/drawing/2014/main" id="{3C75EB77-EA26-45A6-AAF4-D96E8000128D}"/>
                  </a:ext>
                </a:extLst>
              </p:cNvPr>
              <p:cNvSpPr/>
              <p:nvPr/>
            </p:nvSpPr>
            <p:spPr>
              <a:xfrm>
                <a:off x="5414835" y="15772993"/>
                <a:ext cx="274320" cy="231775"/>
              </a:xfrm>
              <a:custGeom>
                <a:avLst/>
                <a:gdLst/>
                <a:ahLst/>
                <a:cxnLst/>
                <a:rect l="l" t="t" r="r" b="b"/>
                <a:pathLst>
                  <a:path w="274320" h="231775">
                    <a:moveTo>
                      <a:pt x="274269" y="108635"/>
                    </a:moveTo>
                    <a:lnTo>
                      <a:pt x="271856" y="74066"/>
                    </a:lnTo>
                    <a:lnTo>
                      <a:pt x="260794" y="43688"/>
                    </a:lnTo>
                    <a:lnTo>
                      <a:pt x="259588" y="42468"/>
                    </a:lnTo>
                    <a:lnTo>
                      <a:pt x="259588" y="163398"/>
                    </a:lnTo>
                    <a:lnTo>
                      <a:pt x="257022" y="163233"/>
                    </a:lnTo>
                    <a:lnTo>
                      <a:pt x="257022" y="181140"/>
                    </a:lnTo>
                    <a:lnTo>
                      <a:pt x="256057" y="196303"/>
                    </a:lnTo>
                    <a:lnTo>
                      <a:pt x="222161" y="225958"/>
                    </a:lnTo>
                    <a:lnTo>
                      <a:pt x="198462" y="226529"/>
                    </a:lnTo>
                    <a:lnTo>
                      <a:pt x="187198" y="225958"/>
                    </a:lnTo>
                    <a:lnTo>
                      <a:pt x="157124" y="201764"/>
                    </a:lnTo>
                    <a:lnTo>
                      <a:pt x="153644" y="186880"/>
                    </a:lnTo>
                    <a:lnTo>
                      <a:pt x="154444" y="183337"/>
                    </a:lnTo>
                    <a:lnTo>
                      <a:pt x="156324" y="174942"/>
                    </a:lnTo>
                    <a:lnTo>
                      <a:pt x="174637" y="168071"/>
                    </a:lnTo>
                    <a:lnTo>
                      <a:pt x="184873" y="167157"/>
                    </a:lnTo>
                    <a:lnTo>
                      <a:pt x="206476" y="165214"/>
                    </a:lnTo>
                    <a:lnTo>
                      <a:pt x="237782" y="166166"/>
                    </a:lnTo>
                    <a:lnTo>
                      <a:pt x="254444" y="170738"/>
                    </a:lnTo>
                    <a:lnTo>
                      <a:pt x="257022" y="181140"/>
                    </a:lnTo>
                    <a:lnTo>
                      <a:pt x="257022" y="163233"/>
                    </a:lnTo>
                    <a:lnTo>
                      <a:pt x="220522" y="160794"/>
                    </a:lnTo>
                    <a:lnTo>
                      <a:pt x="192163" y="161340"/>
                    </a:lnTo>
                    <a:lnTo>
                      <a:pt x="169722" y="163995"/>
                    </a:lnTo>
                    <a:lnTo>
                      <a:pt x="138468" y="167119"/>
                    </a:lnTo>
                    <a:lnTo>
                      <a:pt x="138061" y="167157"/>
                    </a:lnTo>
                    <a:lnTo>
                      <a:pt x="137883" y="167157"/>
                    </a:lnTo>
                    <a:lnTo>
                      <a:pt x="135242" y="167144"/>
                    </a:lnTo>
                    <a:lnTo>
                      <a:pt x="119761" y="165608"/>
                    </a:lnTo>
                    <a:lnTo>
                      <a:pt x="119761" y="186880"/>
                    </a:lnTo>
                    <a:lnTo>
                      <a:pt x="103708" y="222046"/>
                    </a:lnTo>
                    <a:lnTo>
                      <a:pt x="74955" y="226529"/>
                    </a:lnTo>
                    <a:lnTo>
                      <a:pt x="63144" y="226402"/>
                    </a:lnTo>
                    <a:lnTo>
                      <a:pt x="20904" y="211099"/>
                    </a:lnTo>
                    <a:lnTo>
                      <a:pt x="16408" y="181140"/>
                    </a:lnTo>
                    <a:lnTo>
                      <a:pt x="18973" y="170738"/>
                    </a:lnTo>
                    <a:lnTo>
                      <a:pt x="35648" y="166166"/>
                    </a:lnTo>
                    <a:lnTo>
                      <a:pt x="66954" y="165214"/>
                    </a:lnTo>
                    <a:lnTo>
                      <a:pt x="98793" y="168071"/>
                    </a:lnTo>
                    <a:lnTo>
                      <a:pt x="117081" y="174942"/>
                    </a:lnTo>
                    <a:lnTo>
                      <a:pt x="119761" y="186880"/>
                    </a:lnTo>
                    <a:lnTo>
                      <a:pt x="119761" y="165608"/>
                    </a:lnTo>
                    <a:lnTo>
                      <a:pt x="115938" y="165214"/>
                    </a:lnTo>
                    <a:lnTo>
                      <a:pt x="103505" y="163969"/>
                    </a:lnTo>
                    <a:lnTo>
                      <a:pt x="81140" y="161328"/>
                    </a:lnTo>
                    <a:lnTo>
                      <a:pt x="52806" y="160794"/>
                    </a:lnTo>
                    <a:lnTo>
                      <a:pt x="12331" y="163499"/>
                    </a:lnTo>
                    <a:lnTo>
                      <a:pt x="12369" y="162140"/>
                    </a:lnTo>
                    <a:lnTo>
                      <a:pt x="19037" y="120802"/>
                    </a:lnTo>
                    <a:lnTo>
                      <a:pt x="42075" y="86309"/>
                    </a:lnTo>
                    <a:lnTo>
                      <a:pt x="67132" y="75336"/>
                    </a:lnTo>
                    <a:lnTo>
                      <a:pt x="63792" y="83223"/>
                    </a:lnTo>
                    <a:lnTo>
                      <a:pt x="140589" y="58331"/>
                    </a:lnTo>
                    <a:lnTo>
                      <a:pt x="135331" y="65430"/>
                    </a:lnTo>
                    <a:lnTo>
                      <a:pt x="159931" y="62598"/>
                    </a:lnTo>
                    <a:lnTo>
                      <a:pt x="183451" y="54813"/>
                    </a:lnTo>
                    <a:lnTo>
                      <a:pt x="204952" y="42519"/>
                    </a:lnTo>
                    <a:lnTo>
                      <a:pt x="223507" y="26098"/>
                    </a:lnTo>
                    <a:lnTo>
                      <a:pt x="242735" y="96596"/>
                    </a:lnTo>
                    <a:lnTo>
                      <a:pt x="246964" y="87083"/>
                    </a:lnTo>
                    <a:lnTo>
                      <a:pt x="255193" y="155714"/>
                    </a:lnTo>
                    <a:lnTo>
                      <a:pt x="258749" y="148412"/>
                    </a:lnTo>
                    <a:lnTo>
                      <a:pt x="259588" y="163398"/>
                    </a:lnTo>
                    <a:lnTo>
                      <a:pt x="259588" y="42468"/>
                    </a:lnTo>
                    <a:lnTo>
                      <a:pt x="237197" y="19723"/>
                    </a:lnTo>
                    <a:lnTo>
                      <a:pt x="197142" y="4419"/>
                    </a:lnTo>
                    <a:lnTo>
                      <a:pt x="136715" y="0"/>
                    </a:lnTo>
                    <a:lnTo>
                      <a:pt x="76695" y="7874"/>
                    </a:lnTo>
                    <a:lnTo>
                      <a:pt x="36918" y="26314"/>
                    </a:lnTo>
                    <a:lnTo>
                      <a:pt x="13487" y="52743"/>
                    </a:lnTo>
                    <a:lnTo>
                      <a:pt x="2476" y="84620"/>
                    </a:lnTo>
                    <a:lnTo>
                      <a:pt x="0" y="119354"/>
                    </a:lnTo>
                    <a:lnTo>
                      <a:pt x="2133" y="154406"/>
                    </a:lnTo>
                    <a:lnTo>
                      <a:pt x="3898" y="174688"/>
                    </a:lnTo>
                    <a:lnTo>
                      <a:pt x="3898" y="179857"/>
                    </a:lnTo>
                    <a:lnTo>
                      <a:pt x="4406" y="180657"/>
                    </a:lnTo>
                    <a:lnTo>
                      <a:pt x="4991" y="187223"/>
                    </a:lnTo>
                    <a:lnTo>
                      <a:pt x="4635" y="215214"/>
                    </a:lnTo>
                    <a:lnTo>
                      <a:pt x="10909" y="215214"/>
                    </a:lnTo>
                    <a:lnTo>
                      <a:pt x="11455" y="195148"/>
                    </a:lnTo>
                    <a:lnTo>
                      <a:pt x="13512" y="202844"/>
                    </a:lnTo>
                    <a:lnTo>
                      <a:pt x="17170" y="216852"/>
                    </a:lnTo>
                    <a:lnTo>
                      <a:pt x="22834" y="225806"/>
                    </a:lnTo>
                    <a:lnTo>
                      <a:pt x="38150" y="229603"/>
                    </a:lnTo>
                    <a:lnTo>
                      <a:pt x="63347" y="231203"/>
                    </a:lnTo>
                    <a:lnTo>
                      <a:pt x="89395" y="230098"/>
                    </a:lnTo>
                    <a:lnTo>
                      <a:pt x="104267" y="226529"/>
                    </a:lnTo>
                    <a:lnTo>
                      <a:pt x="107276" y="225806"/>
                    </a:lnTo>
                    <a:lnTo>
                      <a:pt x="115265" y="216255"/>
                    </a:lnTo>
                    <a:lnTo>
                      <a:pt x="120700" y="202298"/>
                    </a:lnTo>
                    <a:lnTo>
                      <a:pt x="126022" y="189941"/>
                    </a:lnTo>
                    <a:lnTo>
                      <a:pt x="134391" y="183476"/>
                    </a:lnTo>
                    <a:lnTo>
                      <a:pt x="135140" y="183337"/>
                    </a:lnTo>
                    <a:lnTo>
                      <a:pt x="137985" y="183337"/>
                    </a:lnTo>
                    <a:lnTo>
                      <a:pt x="138582" y="183400"/>
                    </a:lnTo>
                    <a:lnTo>
                      <a:pt x="147205" y="189611"/>
                    </a:lnTo>
                    <a:lnTo>
                      <a:pt x="152755" y="202298"/>
                    </a:lnTo>
                    <a:lnTo>
                      <a:pt x="158102" y="216128"/>
                    </a:lnTo>
                    <a:lnTo>
                      <a:pt x="166141" y="225806"/>
                    </a:lnTo>
                    <a:lnTo>
                      <a:pt x="184023" y="230098"/>
                    </a:lnTo>
                    <a:lnTo>
                      <a:pt x="210083" y="231203"/>
                    </a:lnTo>
                    <a:lnTo>
                      <a:pt x="235280" y="229603"/>
                    </a:lnTo>
                    <a:lnTo>
                      <a:pt x="247675" y="226529"/>
                    </a:lnTo>
                    <a:lnTo>
                      <a:pt x="250596" y="225806"/>
                    </a:lnTo>
                    <a:lnTo>
                      <a:pt x="256260" y="216852"/>
                    </a:lnTo>
                    <a:lnTo>
                      <a:pt x="260070" y="202298"/>
                    </a:lnTo>
                    <a:lnTo>
                      <a:pt x="261480" y="196964"/>
                    </a:lnTo>
                    <a:lnTo>
                      <a:pt x="262521" y="215214"/>
                    </a:lnTo>
                    <a:lnTo>
                      <a:pt x="268782" y="215214"/>
                    </a:lnTo>
                    <a:lnTo>
                      <a:pt x="268820" y="181444"/>
                    </a:lnTo>
                    <a:lnTo>
                      <a:pt x="268871" y="180848"/>
                    </a:lnTo>
                    <a:lnTo>
                      <a:pt x="269519" y="179857"/>
                    </a:lnTo>
                    <a:lnTo>
                      <a:pt x="269519" y="173380"/>
                    </a:lnTo>
                    <a:lnTo>
                      <a:pt x="271957" y="145173"/>
                    </a:lnTo>
                    <a:lnTo>
                      <a:pt x="274269" y="108635"/>
                    </a:lnTo>
                    <a:close/>
                  </a:path>
                </a:pathLst>
              </a:custGeom>
              <a:solidFill>
                <a:srgbClr val="163C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83" name="object 124">
              <a:extLst>
                <a:ext uri="{FF2B5EF4-FFF2-40B4-BE49-F238E27FC236}">
                  <a16:creationId xmlns:a16="http://schemas.microsoft.com/office/drawing/2014/main" id="{2796D8DB-0620-4A61-AD6C-32F904171F9F}"/>
                </a:ext>
              </a:extLst>
            </p:cNvPr>
            <p:cNvSpPr txBox="1"/>
            <p:nvPr/>
          </p:nvSpPr>
          <p:spPr>
            <a:xfrm>
              <a:off x="5406050" y="8164858"/>
              <a:ext cx="1725930" cy="1064895"/>
            </a:xfrm>
            <a:prstGeom prst="rect">
              <a:avLst/>
            </a:prstGeom>
            <a:ln w="11939">
              <a:solidFill>
                <a:srgbClr val="006C9E"/>
              </a:solidFill>
            </a:ln>
          </p:spPr>
          <p:txBody>
            <a:bodyPr vert="horz" wrap="square" lIns="0" tIns="254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20"/>
                </a:spcBef>
              </a:pPr>
              <a:endParaRPr sz="1250">
                <a:latin typeface="Times New Roman"/>
                <a:cs typeface="Times New Roman"/>
              </a:endParaRPr>
            </a:p>
            <a:p>
              <a:pPr marL="334645" marR="326390" algn="ctr">
                <a:lnSpc>
                  <a:spcPct val="102600"/>
                </a:lnSpc>
              </a:pP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OSTEOPOROSIS  </a:t>
              </a:r>
              <a:r>
                <a:rPr sz="1100" spc="10" dirty="0">
                  <a:solidFill>
                    <a:srgbClr val="173C66"/>
                  </a:solidFill>
                  <a:latin typeface="Open Sans"/>
                  <a:cs typeface="Open Sans"/>
                </a:rPr>
                <a:t>PRIMARILY </a:t>
              </a: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 MANAGED </a:t>
              </a:r>
              <a:r>
                <a:rPr sz="1100" spc="10" dirty="0">
                  <a:solidFill>
                    <a:srgbClr val="173C66"/>
                  </a:solidFill>
                  <a:latin typeface="Open Sans"/>
                  <a:cs typeface="Open Sans"/>
                </a:rPr>
                <a:t>IN </a:t>
              </a: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 </a:t>
              </a:r>
              <a:r>
                <a:rPr sz="1100" spc="10" dirty="0">
                  <a:solidFill>
                    <a:srgbClr val="173C66"/>
                  </a:solidFill>
                  <a:latin typeface="Open Sans"/>
                  <a:cs typeface="Open Sans"/>
                </a:rPr>
                <a:t>PRIMARY</a:t>
              </a:r>
              <a:r>
                <a:rPr sz="1100" spc="-20" dirty="0">
                  <a:solidFill>
                    <a:srgbClr val="173C66"/>
                  </a:solidFill>
                  <a:latin typeface="Open Sans"/>
                  <a:cs typeface="Open Sans"/>
                </a:rPr>
                <a:t> </a:t>
              </a:r>
              <a:r>
                <a:rPr sz="1100" spc="15" dirty="0">
                  <a:solidFill>
                    <a:srgbClr val="173C66"/>
                  </a:solidFill>
                  <a:latin typeface="Open Sans"/>
                  <a:cs typeface="Open Sans"/>
                </a:rPr>
                <a:t>CARE</a:t>
              </a:r>
              <a:endParaRPr sz="1100">
                <a:latin typeface="Open Sans"/>
                <a:cs typeface="Open Sans"/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A7184B6A-92AD-4450-A269-E4DFA339ABC4}"/>
              </a:ext>
            </a:extLst>
          </p:cNvPr>
          <p:cNvGrpSpPr/>
          <p:nvPr/>
        </p:nvGrpSpPr>
        <p:grpSpPr>
          <a:xfrm>
            <a:off x="7987062" y="6510382"/>
            <a:ext cx="1732914" cy="2719371"/>
            <a:chOff x="7987062" y="6510382"/>
            <a:chExt cx="1732914" cy="2719371"/>
          </a:xfrm>
        </p:grpSpPr>
        <p:grpSp>
          <p:nvGrpSpPr>
            <p:cNvPr id="154" name="object 94">
              <a:extLst>
                <a:ext uri="{FF2B5EF4-FFF2-40B4-BE49-F238E27FC236}">
                  <a16:creationId xmlns:a16="http://schemas.microsoft.com/office/drawing/2014/main" id="{928B3A42-3104-4482-ABA4-9F947C500CBD}"/>
                </a:ext>
              </a:extLst>
            </p:cNvPr>
            <p:cNvGrpSpPr/>
            <p:nvPr/>
          </p:nvGrpSpPr>
          <p:grpSpPr>
            <a:xfrm>
              <a:off x="8655911" y="6510382"/>
              <a:ext cx="395605" cy="328295"/>
              <a:chOff x="7357598" y="15728159"/>
              <a:chExt cx="395605" cy="328295"/>
            </a:xfrm>
          </p:grpSpPr>
          <p:sp>
            <p:nvSpPr>
              <p:cNvPr id="155" name="object 95">
                <a:extLst>
                  <a:ext uri="{FF2B5EF4-FFF2-40B4-BE49-F238E27FC236}">
                    <a16:creationId xmlns:a16="http://schemas.microsoft.com/office/drawing/2014/main" id="{8481C17D-9234-4F81-B4AF-810CE2A142EA}"/>
                  </a:ext>
                </a:extLst>
              </p:cNvPr>
              <p:cNvSpPr/>
              <p:nvPr/>
            </p:nvSpPr>
            <p:spPr>
              <a:xfrm>
                <a:off x="7363536" y="15949917"/>
                <a:ext cx="383540" cy="106680"/>
              </a:xfrm>
              <a:custGeom>
                <a:avLst/>
                <a:gdLst/>
                <a:ahLst/>
                <a:cxnLst/>
                <a:rect l="l" t="t" r="r" b="b"/>
                <a:pathLst>
                  <a:path w="383540" h="106680">
                    <a:moveTo>
                      <a:pt x="46913" y="5511"/>
                    </a:moveTo>
                    <a:lnTo>
                      <a:pt x="0" y="0"/>
                    </a:lnTo>
                    <a:lnTo>
                      <a:pt x="7404" y="92532"/>
                    </a:lnTo>
                    <a:lnTo>
                      <a:pt x="33743" y="106502"/>
                    </a:lnTo>
                    <a:lnTo>
                      <a:pt x="38277" y="61683"/>
                    </a:lnTo>
                    <a:lnTo>
                      <a:pt x="42545" y="27673"/>
                    </a:lnTo>
                    <a:lnTo>
                      <a:pt x="46913" y="5511"/>
                    </a:lnTo>
                    <a:close/>
                  </a:path>
                  <a:path w="383540" h="106680">
                    <a:moveTo>
                      <a:pt x="383540" y="0"/>
                    </a:moveTo>
                    <a:lnTo>
                      <a:pt x="336626" y="5511"/>
                    </a:lnTo>
                    <a:lnTo>
                      <a:pt x="341007" y="27673"/>
                    </a:lnTo>
                    <a:lnTo>
                      <a:pt x="345274" y="61683"/>
                    </a:lnTo>
                    <a:lnTo>
                      <a:pt x="349796" y="106502"/>
                    </a:lnTo>
                    <a:lnTo>
                      <a:pt x="376135" y="92532"/>
                    </a:lnTo>
                    <a:lnTo>
                      <a:pt x="383540" y="0"/>
                    </a:lnTo>
                    <a:close/>
                  </a:path>
                </a:pathLst>
              </a:custGeom>
              <a:solidFill>
                <a:srgbClr val="1A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6" name="object 96">
                <a:extLst>
                  <a:ext uri="{FF2B5EF4-FFF2-40B4-BE49-F238E27FC236}">
                    <a16:creationId xmlns:a16="http://schemas.microsoft.com/office/drawing/2014/main" id="{FAE4C5C5-8C68-4156-A2BB-08511764C57C}"/>
                  </a:ext>
                </a:extLst>
              </p:cNvPr>
              <p:cNvSpPr/>
              <p:nvPr/>
            </p:nvSpPr>
            <p:spPr>
              <a:xfrm>
                <a:off x="7357598" y="15728159"/>
                <a:ext cx="395605" cy="227329"/>
              </a:xfrm>
              <a:custGeom>
                <a:avLst/>
                <a:gdLst/>
                <a:ahLst/>
                <a:cxnLst/>
                <a:rect l="l" t="t" r="r" b="b"/>
                <a:pathLst>
                  <a:path w="395604" h="227330">
                    <a:moveTo>
                      <a:pt x="197533" y="0"/>
                    </a:moveTo>
                    <a:lnTo>
                      <a:pt x="146816" y="2841"/>
                    </a:lnTo>
                    <a:lnTo>
                      <a:pt x="96633" y="11366"/>
                    </a:lnTo>
                    <a:lnTo>
                      <a:pt x="47516" y="25573"/>
                    </a:lnTo>
                    <a:lnTo>
                      <a:pt x="0" y="45464"/>
                    </a:lnTo>
                    <a:lnTo>
                      <a:pt x="0" y="227260"/>
                    </a:lnTo>
                    <a:lnTo>
                      <a:pt x="395066" y="227260"/>
                    </a:lnTo>
                    <a:lnTo>
                      <a:pt x="395066" y="45464"/>
                    </a:lnTo>
                    <a:lnTo>
                      <a:pt x="347549" y="25573"/>
                    </a:lnTo>
                    <a:lnTo>
                      <a:pt x="298433" y="11366"/>
                    </a:lnTo>
                    <a:lnTo>
                      <a:pt x="248249" y="2841"/>
                    </a:lnTo>
                    <a:lnTo>
                      <a:pt x="197533" y="0"/>
                    </a:lnTo>
                    <a:close/>
                  </a:path>
                </a:pathLst>
              </a:custGeom>
              <a:solidFill>
                <a:srgbClr val="B82D6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7" name="object 97">
                <a:extLst>
                  <a:ext uri="{FF2B5EF4-FFF2-40B4-BE49-F238E27FC236}">
                    <a16:creationId xmlns:a16="http://schemas.microsoft.com/office/drawing/2014/main" id="{91032064-6E52-4891-9056-A8E4A12BF645}"/>
                  </a:ext>
                </a:extLst>
              </p:cNvPr>
              <p:cNvSpPr/>
              <p:nvPr/>
            </p:nvSpPr>
            <p:spPr>
              <a:xfrm>
                <a:off x="7501090" y="15796310"/>
                <a:ext cx="108585" cy="102870"/>
              </a:xfrm>
              <a:custGeom>
                <a:avLst/>
                <a:gdLst/>
                <a:ahLst/>
                <a:cxnLst/>
                <a:rect l="l" t="t" r="r" b="b"/>
                <a:pathLst>
                  <a:path w="108584" h="102869">
                    <a:moveTo>
                      <a:pt x="108077" y="34290"/>
                    </a:moveTo>
                    <a:lnTo>
                      <a:pt x="71666" y="34290"/>
                    </a:lnTo>
                    <a:lnTo>
                      <a:pt x="71666" y="0"/>
                    </a:lnTo>
                    <a:lnTo>
                      <a:pt x="36423" y="0"/>
                    </a:lnTo>
                    <a:lnTo>
                      <a:pt x="36423" y="34290"/>
                    </a:lnTo>
                    <a:lnTo>
                      <a:pt x="0" y="34290"/>
                    </a:lnTo>
                    <a:lnTo>
                      <a:pt x="0" y="68580"/>
                    </a:lnTo>
                    <a:lnTo>
                      <a:pt x="36423" y="68580"/>
                    </a:lnTo>
                    <a:lnTo>
                      <a:pt x="36423" y="102870"/>
                    </a:lnTo>
                    <a:lnTo>
                      <a:pt x="71666" y="102870"/>
                    </a:lnTo>
                    <a:lnTo>
                      <a:pt x="71666" y="68580"/>
                    </a:lnTo>
                    <a:lnTo>
                      <a:pt x="108077" y="68580"/>
                    </a:lnTo>
                    <a:lnTo>
                      <a:pt x="108077" y="3429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58" name="object 98">
              <a:extLst>
                <a:ext uri="{FF2B5EF4-FFF2-40B4-BE49-F238E27FC236}">
                  <a16:creationId xmlns:a16="http://schemas.microsoft.com/office/drawing/2014/main" id="{0FBEBBD7-3EDA-4A7A-9C1F-CED7AAB497E0}"/>
                </a:ext>
              </a:extLst>
            </p:cNvPr>
            <p:cNvGrpSpPr/>
            <p:nvPr/>
          </p:nvGrpSpPr>
          <p:grpSpPr>
            <a:xfrm>
              <a:off x="8511240" y="6993672"/>
              <a:ext cx="685165" cy="325120"/>
              <a:chOff x="7212927" y="16211449"/>
              <a:chExt cx="685165" cy="325120"/>
            </a:xfrm>
          </p:grpSpPr>
          <p:sp>
            <p:nvSpPr>
              <p:cNvPr id="159" name="object 99">
                <a:extLst>
                  <a:ext uri="{FF2B5EF4-FFF2-40B4-BE49-F238E27FC236}">
                    <a16:creationId xmlns:a16="http://schemas.microsoft.com/office/drawing/2014/main" id="{059E43F3-4EAA-4502-881A-DACBADDA5EFC}"/>
                  </a:ext>
                </a:extLst>
              </p:cNvPr>
              <p:cNvSpPr/>
              <p:nvPr/>
            </p:nvSpPr>
            <p:spPr>
              <a:xfrm>
                <a:off x="7212927" y="16244739"/>
                <a:ext cx="685165" cy="291465"/>
              </a:xfrm>
              <a:custGeom>
                <a:avLst/>
                <a:gdLst/>
                <a:ahLst/>
                <a:cxnLst/>
                <a:rect l="l" t="t" r="r" b="b"/>
                <a:pathLst>
                  <a:path w="685165" h="291465">
                    <a:moveTo>
                      <a:pt x="502047" y="0"/>
                    </a:moveTo>
                    <a:lnTo>
                      <a:pt x="465714" y="25709"/>
                    </a:lnTo>
                    <a:lnTo>
                      <a:pt x="425096" y="50593"/>
                    </a:lnTo>
                    <a:lnTo>
                      <a:pt x="383038" y="69386"/>
                    </a:lnTo>
                    <a:lnTo>
                      <a:pt x="342387" y="76821"/>
                    </a:lnTo>
                    <a:lnTo>
                      <a:pt x="301741" y="69386"/>
                    </a:lnTo>
                    <a:lnTo>
                      <a:pt x="259683" y="50593"/>
                    </a:lnTo>
                    <a:lnTo>
                      <a:pt x="219061" y="25709"/>
                    </a:lnTo>
                    <a:lnTo>
                      <a:pt x="182727" y="0"/>
                    </a:lnTo>
                    <a:lnTo>
                      <a:pt x="100342" y="25276"/>
                    </a:lnTo>
                    <a:lnTo>
                      <a:pt x="61382" y="45199"/>
                    </a:lnTo>
                    <a:lnTo>
                      <a:pt x="29476" y="76686"/>
                    </a:lnTo>
                    <a:lnTo>
                      <a:pt x="7917" y="115414"/>
                    </a:lnTo>
                    <a:lnTo>
                      <a:pt x="0" y="157056"/>
                    </a:lnTo>
                    <a:lnTo>
                      <a:pt x="0" y="253578"/>
                    </a:lnTo>
                    <a:lnTo>
                      <a:pt x="3105" y="268321"/>
                    </a:lnTo>
                    <a:lnTo>
                      <a:pt x="11574" y="280359"/>
                    </a:lnTo>
                    <a:lnTo>
                      <a:pt x="24132" y="288476"/>
                    </a:lnTo>
                    <a:lnTo>
                      <a:pt x="39509" y="291452"/>
                    </a:lnTo>
                    <a:lnTo>
                      <a:pt x="645265" y="291452"/>
                    </a:lnTo>
                    <a:lnTo>
                      <a:pt x="660647" y="288476"/>
                    </a:lnTo>
                    <a:lnTo>
                      <a:pt x="673205" y="280359"/>
                    </a:lnTo>
                    <a:lnTo>
                      <a:pt x="681670" y="268321"/>
                    </a:lnTo>
                    <a:lnTo>
                      <a:pt x="684774" y="253578"/>
                    </a:lnTo>
                    <a:lnTo>
                      <a:pt x="684774" y="157056"/>
                    </a:lnTo>
                    <a:lnTo>
                      <a:pt x="676856" y="115414"/>
                    </a:lnTo>
                    <a:lnTo>
                      <a:pt x="655298" y="76686"/>
                    </a:lnTo>
                    <a:lnTo>
                      <a:pt x="623392" y="45199"/>
                    </a:lnTo>
                    <a:lnTo>
                      <a:pt x="584432" y="25276"/>
                    </a:lnTo>
                    <a:lnTo>
                      <a:pt x="502047" y="0"/>
                    </a:lnTo>
                    <a:close/>
                  </a:path>
                </a:pathLst>
              </a:custGeom>
              <a:solidFill>
                <a:srgbClr val="B82D6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60" name="object 100">
                <a:extLst>
                  <a:ext uri="{FF2B5EF4-FFF2-40B4-BE49-F238E27FC236}">
                    <a16:creationId xmlns:a16="http://schemas.microsoft.com/office/drawing/2014/main" id="{F5C57FD0-163E-4FBE-9871-E03719A0B015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7384120" y="16211449"/>
                <a:ext cx="342387" cy="168268"/>
              </a:xfrm>
              <a:prstGeom prst="rect">
                <a:avLst/>
              </a:prstGeom>
            </p:spPr>
          </p:pic>
          <p:sp>
            <p:nvSpPr>
              <p:cNvPr id="161" name="object 101">
                <a:extLst>
                  <a:ext uri="{FF2B5EF4-FFF2-40B4-BE49-F238E27FC236}">
                    <a16:creationId xmlns:a16="http://schemas.microsoft.com/office/drawing/2014/main" id="{2B27E20C-1B48-4870-B480-2D170D3CE3AD}"/>
                  </a:ext>
                </a:extLst>
              </p:cNvPr>
              <p:cNvSpPr/>
              <p:nvPr/>
            </p:nvSpPr>
            <p:spPr>
              <a:xfrm>
                <a:off x="7212926" y="16247985"/>
                <a:ext cx="685165" cy="288290"/>
              </a:xfrm>
              <a:custGeom>
                <a:avLst/>
                <a:gdLst/>
                <a:ahLst/>
                <a:cxnLst/>
                <a:rect l="l" t="t" r="r" b="b"/>
                <a:pathLst>
                  <a:path w="685165" h="288290">
                    <a:moveTo>
                      <a:pt x="276542" y="288213"/>
                    </a:moveTo>
                    <a:lnTo>
                      <a:pt x="172135" y="0"/>
                    </a:lnTo>
                    <a:lnTo>
                      <a:pt x="100330" y="22072"/>
                    </a:lnTo>
                    <a:lnTo>
                      <a:pt x="61366" y="42024"/>
                    </a:lnTo>
                    <a:lnTo>
                      <a:pt x="29464" y="73558"/>
                    </a:lnTo>
                    <a:lnTo>
                      <a:pt x="7912" y="112356"/>
                    </a:lnTo>
                    <a:lnTo>
                      <a:pt x="0" y="154063"/>
                    </a:lnTo>
                    <a:lnTo>
                      <a:pt x="0" y="250723"/>
                    </a:lnTo>
                    <a:lnTo>
                      <a:pt x="2692" y="264464"/>
                    </a:lnTo>
                    <a:lnTo>
                      <a:pt x="10083" y="275920"/>
                    </a:lnTo>
                    <a:lnTo>
                      <a:pt x="21145" y="284149"/>
                    </a:lnTo>
                    <a:lnTo>
                      <a:pt x="34861" y="288213"/>
                    </a:lnTo>
                    <a:lnTo>
                      <a:pt x="276542" y="288213"/>
                    </a:lnTo>
                    <a:close/>
                  </a:path>
                  <a:path w="685165" h="288290">
                    <a:moveTo>
                      <a:pt x="684758" y="154051"/>
                    </a:moveTo>
                    <a:lnTo>
                      <a:pt x="676846" y="112344"/>
                    </a:lnTo>
                    <a:lnTo>
                      <a:pt x="655294" y="73558"/>
                    </a:lnTo>
                    <a:lnTo>
                      <a:pt x="623392" y="42024"/>
                    </a:lnTo>
                    <a:lnTo>
                      <a:pt x="584428" y="22072"/>
                    </a:lnTo>
                    <a:lnTo>
                      <a:pt x="512622" y="12"/>
                    </a:lnTo>
                    <a:lnTo>
                      <a:pt x="408228" y="288213"/>
                    </a:lnTo>
                    <a:lnTo>
                      <a:pt x="649897" y="288213"/>
                    </a:lnTo>
                    <a:lnTo>
                      <a:pt x="663613" y="284149"/>
                    </a:lnTo>
                    <a:lnTo>
                      <a:pt x="674687" y="275920"/>
                    </a:lnTo>
                    <a:lnTo>
                      <a:pt x="682078" y="264464"/>
                    </a:lnTo>
                    <a:lnTo>
                      <a:pt x="684758" y="250723"/>
                    </a:lnTo>
                    <a:lnTo>
                      <a:pt x="684758" y="154051"/>
                    </a:lnTo>
                    <a:close/>
                  </a:path>
                </a:pathLst>
              </a:custGeom>
              <a:solidFill>
                <a:srgbClr val="1A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84" name="object 125">
              <a:extLst>
                <a:ext uri="{FF2B5EF4-FFF2-40B4-BE49-F238E27FC236}">
                  <a16:creationId xmlns:a16="http://schemas.microsoft.com/office/drawing/2014/main" id="{731228E4-620B-4031-B705-C37CFB1B7523}"/>
                </a:ext>
              </a:extLst>
            </p:cNvPr>
            <p:cNvSpPr txBox="1"/>
            <p:nvPr/>
          </p:nvSpPr>
          <p:spPr>
            <a:xfrm>
              <a:off x="7990855" y="8164858"/>
              <a:ext cx="1725930" cy="1064895"/>
            </a:xfrm>
            <a:prstGeom prst="rect">
              <a:avLst/>
            </a:prstGeom>
            <a:ln w="11939">
              <a:solidFill>
                <a:srgbClr val="006C9E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</a:pPr>
              <a:endParaRPr sz="150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  <a:spcBef>
                  <a:spcPts val="15"/>
                </a:spcBef>
              </a:pPr>
              <a:endParaRPr sz="1550">
                <a:latin typeface="Times New Roman"/>
                <a:cs typeface="Times New Roman"/>
              </a:endParaRPr>
            </a:p>
            <a:p>
              <a:pPr marL="266065">
                <a:lnSpc>
                  <a:spcPct val="100000"/>
                </a:lnSpc>
              </a:pPr>
              <a:r>
                <a:rPr sz="1100" spc="-10" dirty="0">
                  <a:solidFill>
                    <a:srgbClr val="173C66"/>
                  </a:solidFill>
                  <a:latin typeface="Open Sans"/>
                  <a:cs typeface="Open Sans"/>
                </a:rPr>
                <a:t>ENDOCRINOLOGY</a:t>
              </a:r>
              <a:endParaRPr sz="1100">
                <a:latin typeface="Open Sans"/>
                <a:cs typeface="Open Sans"/>
              </a:endParaRPr>
            </a:p>
          </p:txBody>
        </p:sp>
        <p:sp>
          <p:nvSpPr>
            <p:cNvPr id="185" name="object 126">
              <a:extLst>
                <a:ext uri="{FF2B5EF4-FFF2-40B4-BE49-F238E27FC236}">
                  <a16:creationId xmlns:a16="http://schemas.microsoft.com/office/drawing/2014/main" id="{D8828895-6B48-46EB-BC5F-980BAE63A718}"/>
                </a:ext>
              </a:extLst>
            </p:cNvPr>
            <p:cNvSpPr txBox="1"/>
            <p:nvPr/>
          </p:nvSpPr>
          <p:spPr>
            <a:xfrm>
              <a:off x="7987062" y="7417125"/>
              <a:ext cx="1732914" cy="62674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065" marR="5080" indent="635" algn="ctr">
                <a:lnSpc>
                  <a:spcPct val="101099"/>
                </a:lnSpc>
                <a:spcBef>
                  <a:spcPts val="95"/>
                </a:spcBef>
              </a:pPr>
              <a:r>
                <a:rPr sz="1300" b="1" spc="5" dirty="0">
                  <a:solidFill>
                    <a:srgbClr val="B82D6B"/>
                  </a:solidFill>
                  <a:latin typeface="Open Sans Semibold"/>
                  <a:cs typeface="Open Sans Semibold"/>
                </a:rPr>
                <a:t>OTHER SPECIALTIES </a:t>
              </a:r>
              <a:r>
                <a:rPr sz="1300" b="1" spc="10" dirty="0">
                  <a:solidFill>
                    <a:srgbClr val="B82D6B"/>
                  </a:solidFill>
                  <a:latin typeface="Open Sans Semibold"/>
                  <a:cs typeface="Open Sans Semibold"/>
                </a:rPr>
                <a:t> </a:t>
              </a:r>
              <a:r>
                <a:rPr sz="1300" b="1" dirty="0">
                  <a:solidFill>
                    <a:srgbClr val="B82D6B"/>
                  </a:solidFill>
                  <a:latin typeface="Open Sans Semibold"/>
                  <a:cs typeface="Open Sans Semibold"/>
                </a:rPr>
                <a:t>INVOLVED IN </a:t>
              </a:r>
              <a:r>
                <a:rPr sz="1300" b="1" spc="5" dirty="0">
                  <a:solidFill>
                    <a:srgbClr val="B82D6B"/>
                  </a:solidFill>
                  <a:latin typeface="Open Sans Semibold"/>
                  <a:cs typeface="Open Sans Semibold"/>
                </a:rPr>
                <a:t> </a:t>
              </a:r>
              <a:r>
                <a:rPr sz="1300" b="1" dirty="0">
                  <a:solidFill>
                    <a:srgbClr val="B82D6B"/>
                  </a:solidFill>
                  <a:latin typeface="Open Sans Semibold"/>
                  <a:cs typeface="Open Sans Semibold"/>
                </a:rPr>
                <a:t>OSTEOPOROSIS</a:t>
              </a:r>
              <a:r>
                <a:rPr sz="1300" b="1" spc="-30" dirty="0">
                  <a:solidFill>
                    <a:srgbClr val="B82D6B"/>
                  </a:solidFill>
                  <a:latin typeface="Open Sans Semibold"/>
                  <a:cs typeface="Open Sans Semibold"/>
                </a:rPr>
                <a:t> </a:t>
              </a:r>
              <a:r>
                <a:rPr sz="1300" b="1" spc="5" dirty="0">
                  <a:solidFill>
                    <a:srgbClr val="B82D6B"/>
                  </a:solidFill>
                  <a:latin typeface="Open Sans Semibold"/>
                  <a:cs typeface="Open Sans Semibold"/>
                </a:rPr>
                <a:t>CARE</a:t>
              </a:r>
              <a:endParaRPr sz="1300">
                <a:latin typeface="Open Sans Semibold"/>
                <a:cs typeface="Open Sans Semibold"/>
              </a:endParaRPr>
            </a:p>
          </p:txBody>
        </p:sp>
      </p:grpSp>
      <p:sp>
        <p:nvSpPr>
          <p:cNvPr id="186" name="object 134">
            <a:extLst>
              <a:ext uri="{FF2B5EF4-FFF2-40B4-BE49-F238E27FC236}">
                <a16:creationId xmlns:a16="http://schemas.microsoft.com/office/drawing/2014/main" id="{71FC726F-A14E-4D12-AC6D-DE5A5D181177}"/>
              </a:ext>
            </a:extLst>
          </p:cNvPr>
          <p:cNvSpPr txBox="1"/>
          <p:nvPr/>
        </p:nvSpPr>
        <p:spPr>
          <a:xfrm>
            <a:off x="765693" y="4949825"/>
            <a:ext cx="2707005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*COUNTED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WITH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THE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USE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OF A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SURROGATE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FRAX</a:t>
            </a:r>
            <a:r>
              <a:rPr sz="600" baseline="34722" dirty="0">
                <a:solidFill>
                  <a:srgbClr val="173B66"/>
                </a:solidFill>
                <a:latin typeface="Open Sans"/>
                <a:cs typeface="Open Sans"/>
              </a:rPr>
              <a:t>®</a:t>
            </a:r>
            <a:r>
              <a:rPr sz="600" spc="127" baseline="34722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MODEL</a:t>
            </a:r>
            <a:endParaRPr sz="750">
              <a:latin typeface="Open Sans"/>
              <a:cs typeface="Open Sans"/>
            </a:endParaRPr>
          </a:p>
        </p:txBody>
      </p:sp>
      <p:sp>
        <p:nvSpPr>
          <p:cNvPr id="187" name="object 140">
            <a:extLst>
              <a:ext uri="{FF2B5EF4-FFF2-40B4-BE49-F238E27FC236}">
                <a16:creationId xmlns:a16="http://schemas.microsoft.com/office/drawing/2014/main" id="{81A3D822-F4D9-4FD5-B166-0E7B439D813E}"/>
              </a:ext>
            </a:extLst>
          </p:cNvPr>
          <p:cNvSpPr txBox="1"/>
          <p:nvPr/>
        </p:nvSpPr>
        <p:spPr>
          <a:xfrm>
            <a:off x="772281" y="1388123"/>
            <a:ext cx="13747112" cy="418185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83515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SERVICE PROVISION</a:t>
            </a:r>
            <a:r>
              <a:rPr sz="1600" b="1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&amp;</a:t>
            </a:r>
            <a:r>
              <a:rPr sz="1600" b="1" spc="-1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UPTAKE</a:t>
            </a:r>
            <a:endParaRPr sz="1600">
              <a:latin typeface="Open Sans"/>
              <a:cs typeface="Open Sans"/>
            </a:endParaRPr>
          </a:p>
        </p:txBody>
      </p:sp>
      <p:sp>
        <p:nvSpPr>
          <p:cNvPr id="188" name="object 141">
            <a:extLst>
              <a:ext uri="{FF2B5EF4-FFF2-40B4-BE49-F238E27FC236}">
                <a16:creationId xmlns:a16="http://schemas.microsoft.com/office/drawing/2014/main" id="{74DC0A5E-6868-47E0-9571-314900BB49C0}"/>
              </a:ext>
            </a:extLst>
          </p:cNvPr>
          <p:cNvSpPr txBox="1"/>
          <p:nvPr/>
        </p:nvSpPr>
        <p:spPr>
          <a:xfrm>
            <a:off x="4433122" y="3264093"/>
            <a:ext cx="108712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B82D6B"/>
                </a:solidFill>
                <a:latin typeface="Open Sans"/>
                <a:cs typeface="Open Sans"/>
              </a:rPr>
              <a:t>100%</a:t>
            </a:r>
            <a:endParaRPr sz="3200">
              <a:latin typeface="Open Sans"/>
              <a:cs typeface="Open Sans"/>
            </a:endParaRPr>
          </a:p>
        </p:txBody>
      </p:sp>
      <p:sp>
        <p:nvSpPr>
          <p:cNvPr id="189" name="object 142">
            <a:extLst>
              <a:ext uri="{FF2B5EF4-FFF2-40B4-BE49-F238E27FC236}">
                <a16:creationId xmlns:a16="http://schemas.microsoft.com/office/drawing/2014/main" id="{2BC2AB1F-78DF-461F-856B-9A02AFD76BE9}"/>
              </a:ext>
            </a:extLst>
          </p:cNvPr>
          <p:cNvSpPr txBox="1"/>
          <p:nvPr/>
        </p:nvSpPr>
        <p:spPr>
          <a:xfrm>
            <a:off x="13364868" y="3264093"/>
            <a:ext cx="83693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B82D6B"/>
                </a:solidFill>
                <a:latin typeface="Open Sans"/>
                <a:cs typeface="Open Sans"/>
              </a:rPr>
              <a:t>19.7</a:t>
            </a:r>
            <a:endParaRPr sz="3200">
              <a:latin typeface="Open Sans"/>
              <a:cs typeface="Open Sans"/>
            </a:endParaRPr>
          </a:p>
        </p:txBody>
      </p:sp>
      <p:sp>
        <p:nvSpPr>
          <p:cNvPr id="190" name="object 143">
            <a:extLst>
              <a:ext uri="{FF2B5EF4-FFF2-40B4-BE49-F238E27FC236}">
                <a16:creationId xmlns:a16="http://schemas.microsoft.com/office/drawing/2014/main" id="{F109D5A9-958F-498B-82C8-A7247487DE9C}"/>
              </a:ext>
            </a:extLst>
          </p:cNvPr>
          <p:cNvSpPr txBox="1"/>
          <p:nvPr/>
        </p:nvSpPr>
        <p:spPr>
          <a:xfrm>
            <a:off x="4252213" y="3874842"/>
            <a:ext cx="1487805" cy="864235"/>
          </a:xfrm>
          <a:prstGeom prst="rect">
            <a:avLst/>
          </a:prstGeom>
          <a:ln w="11939">
            <a:solidFill>
              <a:srgbClr val="006C9E"/>
            </a:solidFill>
          </a:ln>
        </p:spPr>
        <p:txBody>
          <a:bodyPr vert="horz" wrap="square" lIns="0" tIns="135890" rIns="0" bIns="0" rtlCol="0">
            <a:spAutoFit/>
          </a:bodyPr>
          <a:lstStyle/>
          <a:p>
            <a:pPr marL="104775" marR="96520" indent="-1905" algn="ctr">
              <a:lnSpc>
                <a:spcPct val="102600"/>
              </a:lnSpc>
              <a:spcBef>
                <a:spcPts val="1070"/>
              </a:spcBef>
            </a:pPr>
            <a:r>
              <a:rPr sz="1100" b="1" spc="10" dirty="0">
                <a:solidFill>
                  <a:srgbClr val="173C66"/>
                </a:solidFill>
                <a:latin typeface="Open Sans Semibold"/>
                <a:cs typeface="Open Sans Semibold"/>
              </a:rPr>
              <a:t>REIMBURSEMENT </a:t>
            </a: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spc="15" dirty="0">
                <a:solidFill>
                  <a:srgbClr val="173C66"/>
                </a:solidFill>
                <a:latin typeface="Open Sans"/>
                <a:cs typeface="Open Sans"/>
              </a:rPr>
              <a:t>OF</a:t>
            </a:r>
            <a:r>
              <a:rPr sz="1100" spc="-7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sz="1100" spc="15" dirty="0">
                <a:solidFill>
                  <a:srgbClr val="173C66"/>
                </a:solidFill>
                <a:latin typeface="Open Sans"/>
                <a:cs typeface="Open Sans"/>
              </a:rPr>
              <a:t>OSTEOPOROSIS </a:t>
            </a:r>
            <a:r>
              <a:rPr sz="1100" spc="-27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MEDICATIONS</a:t>
            </a:r>
            <a:endParaRPr sz="1100">
              <a:latin typeface="Open Sans Semibold"/>
              <a:cs typeface="Open Sans Semibold"/>
            </a:endParaRPr>
          </a:p>
        </p:txBody>
      </p:sp>
      <p:sp>
        <p:nvSpPr>
          <p:cNvPr id="191" name="object 144">
            <a:extLst>
              <a:ext uri="{FF2B5EF4-FFF2-40B4-BE49-F238E27FC236}">
                <a16:creationId xmlns:a16="http://schemas.microsoft.com/office/drawing/2014/main" id="{79F8D5A3-5664-4B69-B8F0-5AC4991D4370}"/>
              </a:ext>
            </a:extLst>
          </p:cNvPr>
          <p:cNvSpPr txBox="1"/>
          <p:nvPr/>
        </p:nvSpPr>
        <p:spPr>
          <a:xfrm>
            <a:off x="13039184" y="3874842"/>
            <a:ext cx="1487805" cy="864235"/>
          </a:xfrm>
          <a:prstGeom prst="rect">
            <a:avLst/>
          </a:prstGeom>
          <a:ln w="11939">
            <a:solidFill>
              <a:srgbClr val="006C9E"/>
            </a:solidFill>
          </a:ln>
        </p:spPr>
        <p:txBody>
          <a:bodyPr vert="horz" wrap="square" lIns="0" tIns="169545" rIns="0" bIns="0" rtlCol="0">
            <a:spAutoFit/>
          </a:bodyPr>
          <a:lstStyle/>
          <a:p>
            <a:pPr marL="217170" marR="199390" indent="-10795" algn="just">
              <a:lnSpc>
                <a:spcPct val="102600"/>
              </a:lnSpc>
              <a:spcBef>
                <a:spcPts val="1335"/>
              </a:spcBef>
            </a:pPr>
            <a:r>
              <a:rPr sz="1100" b="1" spc="10" dirty="0">
                <a:solidFill>
                  <a:srgbClr val="173C66"/>
                </a:solidFill>
                <a:latin typeface="Open Sans Semibold"/>
                <a:cs typeface="Open Sans Semibold"/>
              </a:rPr>
              <a:t>AVAILABLE</a:t>
            </a:r>
            <a:r>
              <a:rPr sz="1100" b="1" spc="-55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DXA </a:t>
            </a:r>
            <a:r>
              <a:rPr sz="1100" b="1" spc="-275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b="1" spc="10" dirty="0">
                <a:solidFill>
                  <a:srgbClr val="173C66"/>
                </a:solidFill>
                <a:latin typeface="Open Sans Semibold"/>
                <a:cs typeface="Open Sans Semibold"/>
              </a:rPr>
              <a:t>UNITS</a:t>
            </a:r>
            <a:r>
              <a:rPr sz="1100" spc="10" dirty="0">
                <a:solidFill>
                  <a:srgbClr val="173C66"/>
                </a:solidFill>
                <a:latin typeface="Open Sans"/>
                <a:cs typeface="Open Sans"/>
              </a:rPr>
              <a:t>/MILLION </a:t>
            </a:r>
            <a:r>
              <a:rPr sz="1100" spc="-27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sz="1100" spc="15" dirty="0">
                <a:solidFill>
                  <a:srgbClr val="173C66"/>
                </a:solidFill>
                <a:latin typeface="Open Sans"/>
                <a:cs typeface="Open Sans"/>
              </a:rPr>
              <a:t>INHABITANTS</a:t>
            </a:r>
            <a:endParaRPr sz="1100">
              <a:latin typeface="Open Sans"/>
              <a:cs typeface="Open Sans"/>
            </a:endParaRPr>
          </a:p>
        </p:txBody>
      </p:sp>
      <p:sp>
        <p:nvSpPr>
          <p:cNvPr id="192" name="object 145">
            <a:extLst>
              <a:ext uri="{FF2B5EF4-FFF2-40B4-BE49-F238E27FC236}">
                <a16:creationId xmlns:a16="http://schemas.microsoft.com/office/drawing/2014/main" id="{21ADE93C-DCE1-4334-A282-5E72FA43FE20}"/>
              </a:ext>
            </a:extLst>
          </p:cNvPr>
          <p:cNvSpPr txBox="1"/>
          <p:nvPr/>
        </p:nvSpPr>
        <p:spPr>
          <a:xfrm>
            <a:off x="9974043" y="3264093"/>
            <a:ext cx="72136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B82D6B"/>
                </a:solidFill>
                <a:latin typeface="Open Sans"/>
                <a:cs typeface="Open Sans"/>
              </a:rPr>
              <a:t>€70</a:t>
            </a:r>
            <a:endParaRPr sz="3200">
              <a:latin typeface="Open Sans"/>
              <a:cs typeface="Open Sans"/>
            </a:endParaRPr>
          </a:p>
        </p:txBody>
      </p:sp>
      <p:sp>
        <p:nvSpPr>
          <p:cNvPr id="193" name="object 146">
            <a:extLst>
              <a:ext uri="{FF2B5EF4-FFF2-40B4-BE49-F238E27FC236}">
                <a16:creationId xmlns:a16="http://schemas.microsoft.com/office/drawing/2014/main" id="{50885A72-06E1-45C3-A959-C0DAD51E904D}"/>
              </a:ext>
            </a:extLst>
          </p:cNvPr>
          <p:cNvSpPr txBox="1"/>
          <p:nvPr/>
        </p:nvSpPr>
        <p:spPr>
          <a:xfrm>
            <a:off x="2516719" y="3874842"/>
            <a:ext cx="1487805" cy="864235"/>
          </a:xfrm>
          <a:prstGeom prst="rect">
            <a:avLst/>
          </a:prstGeom>
          <a:ln w="11939">
            <a:solidFill>
              <a:srgbClr val="006C9E"/>
            </a:solidFill>
          </a:ln>
        </p:spPr>
        <p:txBody>
          <a:bodyPr vert="horz" wrap="square" lIns="0" tIns="170180" rIns="0" bIns="0" rtlCol="0">
            <a:spAutoFit/>
          </a:bodyPr>
          <a:lstStyle/>
          <a:p>
            <a:pPr marL="96520" marR="89535" algn="ctr">
              <a:lnSpc>
                <a:spcPct val="102600"/>
              </a:lnSpc>
              <a:spcBef>
                <a:spcPts val="1340"/>
              </a:spcBef>
            </a:pPr>
            <a:r>
              <a:rPr sz="1100" b="1" spc="10" dirty="0">
                <a:solidFill>
                  <a:srgbClr val="173C66"/>
                </a:solidFill>
                <a:latin typeface="Open Sans Semibold"/>
                <a:cs typeface="Open Sans Semibold"/>
              </a:rPr>
              <a:t>FRAX</a:t>
            </a:r>
            <a:r>
              <a:rPr sz="975" b="1" spc="15" baseline="34188" dirty="0">
                <a:solidFill>
                  <a:srgbClr val="173C66"/>
                </a:solidFill>
                <a:latin typeface="Open Sans Semibold"/>
                <a:cs typeface="Open Sans Semibold"/>
              </a:rPr>
              <a:t>® </a:t>
            </a:r>
            <a:r>
              <a:rPr sz="975" b="1" spc="22" baseline="34188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SESSION</a:t>
            </a:r>
            <a:r>
              <a:rPr sz="1100" b="1" spc="10" dirty="0">
                <a:solidFill>
                  <a:srgbClr val="173C66"/>
                </a:solidFill>
                <a:latin typeface="Open Sans Semibold"/>
                <a:cs typeface="Open Sans Semibold"/>
              </a:rPr>
              <a:t>S</a:t>
            </a:r>
            <a:r>
              <a:rPr sz="1100" spc="5" dirty="0">
                <a:solidFill>
                  <a:srgbClr val="173C66"/>
                </a:solidFill>
                <a:latin typeface="Open Sans"/>
                <a:cs typeface="Open Sans"/>
              </a:rPr>
              <a:t>/MILLION  </a:t>
            </a:r>
            <a:r>
              <a:rPr sz="1100" spc="10" dirty="0">
                <a:solidFill>
                  <a:srgbClr val="173C66"/>
                </a:solidFill>
                <a:latin typeface="Open Sans"/>
                <a:cs typeface="Open Sans"/>
              </a:rPr>
              <a:t>PEOPLE/YEAR</a:t>
            </a:r>
            <a:endParaRPr sz="1100">
              <a:latin typeface="Open Sans"/>
              <a:cs typeface="Open Sans"/>
            </a:endParaRPr>
          </a:p>
        </p:txBody>
      </p:sp>
      <p:sp>
        <p:nvSpPr>
          <p:cNvPr id="194" name="object 147">
            <a:extLst>
              <a:ext uri="{FF2B5EF4-FFF2-40B4-BE49-F238E27FC236}">
                <a16:creationId xmlns:a16="http://schemas.microsoft.com/office/drawing/2014/main" id="{84CF1C72-10AB-4C3B-89D6-A2573E63E0BA}"/>
              </a:ext>
            </a:extLst>
          </p:cNvPr>
          <p:cNvSpPr txBox="1"/>
          <p:nvPr/>
        </p:nvSpPr>
        <p:spPr>
          <a:xfrm>
            <a:off x="1185802" y="3240471"/>
            <a:ext cx="6788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B82D6B"/>
                </a:solidFill>
                <a:latin typeface="Open Sans"/>
                <a:cs typeface="Open Sans"/>
              </a:rPr>
              <a:t>NO</a:t>
            </a:r>
            <a:endParaRPr sz="3200">
              <a:latin typeface="Open Sans"/>
              <a:cs typeface="Open Sans"/>
            </a:endParaRPr>
          </a:p>
        </p:txBody>
      </p:sp>
      <p:sp>
        <p:nvSpPr>
          <p:cNvPr id="195" name="object 148">
            <a:extLst>
              <a:ext uri="{FF2B5EF4-FFF2-40B4-BE49-F238E27FC236}">
                <a16:creationId xmlns:a16="http://schemas.microsoft.com/office/drawing/2014/main" id="{5355D7AC-B31C-4B53-B578-6EAD77A81E58}"/>
              </a:ext>
            </a:extLst>
          </p:cNvPr>
          <p:cNvSpPr txBox="1"/>
          <p:nvPr/>
        </p:nvSpPr>
        <p:spPr>
          <a:xfrm>
            <a:off x="781224" y="3874842"/>
            <a:ext cx="1487805" cy="864235"/>
          </a:xfrm>
          <a:prstGeom prst="rect">
            <a:avLst/>
          </a:prstGeom>
          <a:ln w="11939">
            <a:solidFill>
              <a:srgbClr val="006C9E"/>
            </a:solidFill>
          </a:ln>
        </p:spPr>
        <p:txBody>
          <a:bodyPr vert="horz" wrap="square" lIns="0" tIns="84455" rIns="0" bIns="0" rtlCol="0">
            <a:spAutoFit/>
          </a:bodyPr>
          <a:lstStyle/>
          <a:p>
            <a:pPr marL="302895" marR="294640" indent="-1270" algn="ctr">
              <a:lnSpc>
                <a:spcPct val="102600"/>
              </a:lnSpc>
              <a:spcBef>
                <a:spcPts val="665"/>
              </a:spcBef>
            </a:pPr>
            <a:r>
              <a:rPr sz="1100" b="1" spc="10" dirty="0">
                <a:solidFill>
                  <a:srgbClr val="173C66"/>
                </a:solidFill>
                <a:latin typeface="Open Sans Semibold"/>
                <a:cs typeface="Open Sans Semibold"/>
              </a:rPr>
              <a:t>FRAX</a:t>
            </a:r>
            <a:r>
              <a:rPr sz="975" b="1" spc="15" baseline="34188" dirty="0">
                <a:solidFill>
                  <a:srgbClr val="173C66"/>
                </a:solidFill>
                <a:latin typeface="Open Sans Semibold"/>
                <a:cs typeface="Open Sans Semibold"/>
              </a:rPr>
              <a:t>®</a:t>
            </a:r>
            <a:r>
              <a:rPr sz="975" b="1" spc="22" baseline="34188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spc="5" dirty="0">
                <a:solidFill>
                  <a:srgbClr val="173C66"/>
                </a:solidFill>
                <a:latin typeface="Open Sans"/>
                <a:cs typeface="Open Sans"/>
              </a:rPr>
              <a:t>RISK </a:t>
            </a:r>
            <a:r>
              <a:rPr sz="1100" spc="1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sz="1100" spc="15" dirty="0">
                <a:solidFill>
                  <a:srgbClr val="173C66"/>
                </a:solidFill>
                <a:latin typeface="Open Sans"/>
                <a:cs typeface="Open Sans"/>
              </a:rPr>
              <a:t>ASSESSMENT  MODEL</a:t>
            </a:r>
            <a:endParaRPr sz="1100">
              <a:latin typeface="Open Sans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b="1" spc="5" dirty="0">
                <a:solidFill>
                  <a:srgbClr val="173C66"/>
                </a:solidFill>
                <a:latin typeface="Open Sans Semibold"/>
                <a:cs typeface="Open Sans Semibold"/>
              </a:rPr>
              <a:t>IS</a:t>
            </a:r>
            <a:r>
              <a:rPr sz="1100" b="1" spc="-30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b="1" spc="10" dirty="0">
                <a:solidFill>
                  <a:srgbClr val="173C66"/>
                </a:solidFill>
                <a:latin typeface="Open Sans Semibold"/>
                <a:cs typeface="Open Sans Semibold"/>
              </a:rPr>
              <a:t>AVAILABLE</a:t>
            </a:r>
            <a:endParaRPr sz="1100">
              <a:latin typeface="Open Sans Semibold"/>
              <a:cs typeface="Open Sans Semibold"/>
            </a:endParaRPr>
          </a:p>
        </p:txBody>
      </p:sp>
      <p:sp>
        <p:nvSpPr>
          <p:cNvPr id="196" name="object 149">
            <a:extLst>
              <a:ext uri="{FF2B5EF4-FFF2-40B4-BE49-F238E27FC236}">
                <a16:creationId xmlns:a16="http://schemas.microsoft.com/office/drawing/2014/main" id="{F58F7B37-165D-49BB-853D-698F146DA606}"/>
              </a:ext>
            </a:extLst>
          </p:cNvPr>
          <p:cNvSpPr txBox="1"/>
          <p:nvPr/>
        </p:nvSpPr>
        <p:spPr>
          <a:xfrm>
            <a:off x="11725399" y="3264093"/>
            <a:ext cx="6235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B82D6B"/>
                </a:solidFill>
                <a:latin typeface="Open Sans"/>
                <a:cs typeface="Open Sans"/>
              </a:rPr>
              <a:t>0%</a:t>
            </a:r>
            <a:endParaRPr sz="3200">
              <a:latin typeface="Open Sans"/>
              <a:cs typeface="Open Sans"/>
            </a:endParaRPr>
          </a:p>
        </p:txBody>
      </p:sp>
      <p:sp>
        <p:nvSpPr>
          <p:cNvPr id="197" name="object 150">
            <a:extLst>
              <a:ext uri="{FF2B5EF4-FFF2-40B4-BE49-F238E27FC236}">
                <a16:creationId xmlns:a16="http://schemas.microsoft.com/office/drawing/2014/main" id="{E71174F5-35A0-47FF-B95E-6E9E648263C1}"/>
              </a:ext>
            </a:extLst>
          </p:cNvPr>
          <p:cNvSpPr txBox="1"/>
          <p:nvPr/>
        </p:nvSpPr>
        <p:spPr>
          <a:xfrm>
            <a:off x="11292967" y="3874842"/>
            <a:ext cx="1487805" cy="864235"/>
          </a:xfrm>
          <a:prstGeom prst="rect">
            <a:avLst/>
          </a:prstGeom>
          <a:ln w="11939">
            <a:solidFill>
              <a:srgbClr val="006C9E"/>
            </a:solidFill>
          </a:ln>
        </p:spPr>
        <p:txBody>
          <a:bodyPr vert="horz" wrap="square" lIns="0" tIns="165100" rIns="0" bIns="0" rtlCol="0">
            <a:spAutoFit/>
          </a:bodyPr>
          <a:lstStyle/>
          <a:p>
            <a:pPr marL="90170" marR="106045" algn="ctr">
              <a:lnSpc>
                <a:spcPct val="102600"/>
              </a:lnSpc>
              <a:spcBef>
                <a:spcPts val="1300"/>
              </a:spcBef>
            </a:pPr>
            <a:r>
              <a:rPr sz="1100" spc="15" dirty="0">
                <a:solidFill>
                  <a:srgbClr val="173C66"/>
                </a:solidFill>
                <a:latin typeface="Open Sans"/>
                <a:cs typeface="Open Sans"/>
              </a:rPr>
              <a:t>OF </a:t>
            </a: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HOSPITALS </a:t>
            </a:r>
            <a:r>
              <a:rPr sz="1100" b="1" spc="20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spc="15" dirty="0">
                <a:solidFill>
                  <a:srgbClr val="173C66"/>
                </a:solidFill>
                <a:latin typeface="Open Sans"/>
                <a:cs typeface="Open Sans"/>
              </a:rPr>
              <a:t>HAVING</a:t>
            </a:r>
            <a:r>
              <a:rPr sz="1100" spc="-5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sz="1100" b="1" spc="10" dirty="0">
                <a:solidFill>
                  <a:srgbClr val="173C66"/>
                </a:solidFill>
                <a:latin typeface="Open Sans Semibold"/>
                <a:cs typeface="Open Sans Semibold"/>
              </a:rPr>
              <a:t>FRACTURE </a:t>
            </a:r>
            <a:r>
              <a:rPr sz="1100" b="1" spc="-275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LIAISON</a:t>
            </a:r>
            <a:r>
              <a:rPr sz="1100" b="1" spc="-35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SERVICES</a:t>
            </a:r>
            <a:endParaRPr sz="1100">
              <a:latin typeface="Open Sans Semibold"/>
              <a:cs typeface="Open Sans Semibold"/>
            </a:endParaRPr>
          </a:p>
        </p:txBody>
      </p:sp>
      <p:sp>
        <p:nvSpPr>
          <p:cNvPr id="198" name="object 151">
            <a:extLst>
              <a:ext uri="{FF2B5EF4-FFF2-40B4-BE49-F238E27FC236}">
                <a16:creationId xmlns:a16="http://schemas.microsoft.com/office/drawing/2014/main" id="{CCD51A44-5849-445C-86E6-7AB9C4043132}"/>
              </a:ext>
            </a:extLst>
          </p:cNvPr>
          <p:cNvSpPr txBox="1"/>
          <p:nvPr/>
        </p:nvSpPr>
        <p:spPr>
          <a:xfrm>
            <a:off x="2673820" y="3264093"/>
            <a:ext cx="11741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B82D6B"/>
                </a:solidFill>
                <a:latin typeface="Open Sans"/>
                <a:cs typeface="Open Sans"/>
              </a:rPr>
              <a:t>1058*</a:t>
            </a:r>
            <a:endParaRPr sz="3200">
              <a:latin typeface="Open Sans"/>
              <a:cs typeface="Open Sans"/>
            </a:endParaRPr>
          </a:p>
        </p:txBody>
      </p:sp>
      <p:sp>
        <p:nvSpPr>
          <p:cNvPr id="199" name="object 152">
            <a:extLst>
              <a:ext uri="{FF2B5EF4-FFF2-40B4-BE49-F238E27FC236}">
                <a16:creationId xmlns:a16="http://schemas.microsoft.com/office/drawing/2014/main" id="{AC33E685-34A1-4DD2-BE94-56AFBFE95889}"/>
              </a:ext>
            </a:extLst>
          </p:cNvPr>
          <p:cNvSpPr txBox="1"/>
          <p:nvPr/>
        </p:nvSpPr>
        <p:spPr>
          <a:xfrm>
            <a:off x="9940323" y="4205645"/>
            <a:ext cx="715645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DXA</a:t>
            </a:r>
            <a:r>
              <a:rPr sz="1100" b="1" spc="-55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100" b="1" spc="15" dirty="0">
                <a:solidFill>
                  <a:srgbClr val="173C66"/>
                </a:solidFill>
                <a:latin typeface="Open Sans Semibold"/>
                <a:cs typeface="Open Sans Semibold"/>
              </a:rPr>
              <a:t>COST</a:t>
            </a:r>
            <a:endParaRPr sz="1100">
              <a:latin typeface="Open Sans Semibold"/>
              <a:cs typeface="Open Sans Semibold"/>
            </a:endParaRPr>
          </a:p>
        </p:txBody>
      </p:sp>
      <p:grpSp>
        <p:nvGrpSpPr>
          <p:cNvPr id="200" name="object 153">
            <a:extLst>
              <a:ext uri="{FF2B5EF4-FFF2-40B4-BE49-F238E27FC236}">
                <a16:creationId xmlns:a16="http://schemas.microsoft.com/office/drawing/2014/main" id="{1D18C858-3A95-4280-AA32-33397AFB276A}"/>
              </a:ext>
            </a:extLst>
          </p:cNvPr>
          <p:cNvGrpSpPr/>
          <p:nvPr/>
        </p:nvGrpSpPr>
        <p:grpSpPr>
          <a:xfrm>
            <a:off x="13241930" y="2244209"/>
            <a:ext cx="1082040" cy="824865"/>
            <a:chOff x="12255594" y="11669417"/>
            <a:chExt cx="1082040" cy="824865"/>
          </a:xfrm>
        </p:grpSpPr>
        <p:sp>
          <p:nvSpPr>
            <p:cNvPr id="201" name="object 154">
              <a:extLst>
                <a:ext uri="{FF2B5EF4-FFF2-40B4-BE49-F238E27FC236}">
                  <a16:creationId xmlns:a16="http://schemas.microsoft.com/office/drawing/2014/main" id="{CC44848F-8B45-4561-A00D-6F039BFBED9E}"/>
                </a:ext>
              </a:extLst>
            </p:cNvPr>
            <p:cNvSpPr/>
            <p:nvPr/>
          </p:nvSpPr>
          <p:spPr>
            <a:xfrm>
              <a:off x="12255589" y="11669420"/>
              <a:ext cx="1082040" cy="824865"/>
            </a:xfrm>
            <a:custGeom>
              <a:avLst/>
              <a:gdLst/>
              <a:ahLst/>
              <a:cxnLst/>
              <a:rect l="l" t="t" r="r" b="b"/>
              <a:pathLst>
                <a:path w="1082040" h="824865">
                  <a:moveTo>
                    <a:pt x="821855" y="287197"/>
                  </a:moveTo>
                  <a:lnTo>
                    <a:pt x="818654" y="237502"/>
                  </a:lnTo>
                  <a:lnTo>
                    <a:pt x="810920" y="187934"/>
                  </a:lnTo>
                  <a:lnTo>
                    <a:pt x="798576" y="138493"/>
                  </a:lnTo>
                  <a:lnTo>
                    <a:pt x="775830" y="81762"/>
                  </a:lnTo>
                  <a:lnTo>
                    <a:pt x="740232" y="31877"/>
                  </a:lnTo>
                  <a:lnTo>
                    <a:pt x="692302" y="2514"/>
                  </a:lnTo>
                  <a:lnTo>
                    <a:pt x="665949" y="520"/>
                  </a:lnTo>
                  <a:lnTo>
                    <a:pt x="639216" y="7747"/>
                  </a:lnTo>
                  <a:lnTo>
                    <a:pt x="589013" y="48869"/>
                  </a:lnTo>
                  <a:lnTo>
                    <a:pt x="558622" y="106565"/>
                  </a:lnTo>
                  <a:lnTo>
                    <a:pt x="557288" y="109905"/>
                  </a:lnTo>
                  <a:lnTo>
                    <a:pt x="562051" y="118084"/>
                  </a:lnTo>
                  <a:lnTo>
                    <a:pt x="569455" y="122288"/>
                  </a:lnTo>
                  <a:lnTo>
                    <a:pt x="576478" y="120002"/>
                  </a:lnTo>
                  <a:lnTo>
                    <a:pt x="583857" y="115735"/>
                  </a:lnTo>
                  <a:lnTo>
                    <a:pt x="585355" y="110782"/>
                  </a:lnTo>
                  <a:lnTo>
                    <a:pt x="595845" y="89941"/>
                  </a:lnTo>
                  <a:lnTo>
                    <a:pt x="630796" y="44907"/>
                  </a:lnTo>
                  <a:lnTo>
                    <a:pt x="671347" y="27609"/>
                  </a:lnTo>
                  <a:lnTo>
                    <a:pt x="691680" y="31369"/>
                  </a:lnTo>
                  <a:lnTo>
                    <a:pt x="730770" y="64236"/>
                  </a:lnTo>
                  <a:lnTo>
                    <a:pt x="762038" y="117398"/>
                  </a:lnTo>
                  <a:lnTo>
                    <a:pt x="781862" y="181127"/>
                  </a:lnTo>
                  <a:lnTo>
                    <a:pt x="793026" y="265518"/>
                  </a:lnTo>
                  <a:lnTo>
                    <a:pt x="794080" y="316458"/>
                  </a:lnTo>
                  <a:lnTo>
                    <a:pt x="790460" y="367017"/>
                  </a:lnTo>
                  <a:lnTo>
                    <a:pt x="781773" y="417156"/>
                  </a:lnTo>
                  <a:lnTo>
                    <a:pt x="767600" y="466826"/>
                  </a:lnTo>
                  <a:lnTo>
                    <a:pt x="747674" y="511670"/>
                  </a:lnTo>
                  <a:lnTo>
                    <a:pt x="717461" y="550583"/>
                  </a:lnTo>
                  <a:lnTo>
                    <a:pt x="672376" y="571207"/>
                  </a:lnTo>
                  <a:lnTo>
                    <a:pt x="649503" y="566407"/>
                  </a:lnTo>
                  <a:lnTo>
                    <a:pt x="617969" y="539369"/>
                  </a:lnTo>
                  <a:lnTo>
                    <a:pt x="584517" y="489572"/>
                  </a:lnTo>
                  <a:lnTo>
                    <a:pt x="585965" y="488124"/>
                  </a:lnTo>
                  <a:lnTo>
                    <a:pt x="736904" y="488137"/>
                  </a:lnTo>
                  <a:lnTo>
                    <a:pt x="739673" y="481190"/>
                  </a:lnTo>
                  <a:lnTo>
                    <a:pt x="757174" y="426339"/>
                  </a:lnTo>
                  <a:lnTo>
                    <a:pt x="767626" y="369709"/>
                  </a:lnTo>
                  <a:lnTo>
                    <a:pt x="769048" y="358686"/>
                  </a:lnTo>
                  <a:lnTo>
                    <a:pt x="764705" y="356857"/>
                  </a:lnTo>
                  <a:lnTo>
                    <a:pt x="3670" y="356438"/>
                  </a:lnTo>
                  <a:lnTo>
                    <a:pt x="101" y="358521"/>
                  </a:lnTo>
                  <a:lnTo>
                    <a:pt x="558" y="394893"/>
                  </a:lnTo>
                  <a:lnTo>
                    <a:pt x="558" y="448373"/>
                  </a:lnTo>
                  <a:lnTo>
                    <a:pt x="0" y="485990"/>
                  </a:lnTo>
                  <a:lnTo>
                    <a:pt x="3530" y="488569"/>
                  </a:lnTo>
                  <a:lnTo>
                    <a:pt x="165011" y="488670"/>
                  </a:lnTo>
                  <a:lnTo>
                    <a:pt x="215341" y="488353"/>
                  </a:lnTo>
                  <a:lnTo>
                    <a:pt x="265658" y="487387"/>
                  </a:lnTo>
                  <a:lnTo>
                    <a:pt x="287858" y="488302"/>
                  </a:lnTo>
                  <a:lnTo>
                    <a:pt x="307505" y="493102"/>
                  </a:lnTo>
                  <a:lnTo>
                    <a:pt x="324713" y="502881"/>
                  </a:lnTo>
                  <a:lnTo>
                    <a:pt x="339547" y="518756"/>
                  </a:lnTo>
                  <a:lnTo>
                    <a:pt x="349618" y="529869"/>
                  </a:lnTo>
                  <a:lnTo>
                    <a:pt x="361340" y="537095"/>
                  </a:lnTo>
                  <a:lnTo>
                    <a:pt x="374777" y="540524"/>
                  </a:lnTo>
                  <a:lnTo>
                    <a:pt x="390017" y="540308"/>
                  </a:lnTo>
                  <a:lnTo>
                    <a:pt x="400151" y="539559"/>
                  </a:lnTo>
                  <a:lnTo>
                    <a:pt x="410375" y="539534"/>
                  </a:lnTo>
                  <a:lnTo>
                    <a:pt x="433463" y="539927"/>
                  </a:lnTo>
                  <a:lnTo>
                    <a:pt x="436054" y="539330"/>
                  </a:lnTo>
                  <a:lnTo>
                    <a:pt x="441223" y="538670"/>
                  </a:lnTo>
                  <a:lnTo>
                    <a:pt x="392544" y="489470"/>
                  </a:lnTo>
                  <a:lnTo>
                    <a:pt x="398843" y="488696"/>
                  </a:lnTo>
                  <a:lnTo>
                    <a:pt x="401193" y="488124"/>
                  </a:lnTo>
                  <a:lnTo>
                    <a:pt x="553288" y="487984"/>
                  </a:lnTo>
                  <a:lnTo>
                    <a:pt x="556399" y="491007"/>
                  </a:lnTo>
                  <a:lnTo>
                    <a:pt x="577367" y="528358"/>
                  </a:lnTo>
                  <a:lnTo>
                    <a:pt x="586740" y="543737"/>
                  </a:lnTo>
                  <a:lnTo>
                    <a:pt x="614260" y="576554"/>
                  </a:lnTo>
                  <a:lnTo>
                    <a:pt x="656958" y="597039"/>
                  </a:lnTo>
                  <a:lnTo>
                    <a:pt x="682625" y="597636"/>
                  </a:lnTo>
                  <a:lnTo>
                    <a:pt x="703478" y="592556"/>
                  </a:lnTo>
                  <a:lnTo>
                    <a:pt x="737489" y="569836"/>
                  </a:lnTo>
                  <a:lnTo>
                    <a:pt x="770280" y="527151"/>
                  </a:lnTo>
                  <a:lnTo>
                    <a:pt x="796505" y="468172"/>
                  </a:lnTo>
                  <a:lnTo>
                    <a:pt x="815060" y="386867"/>
                  </a:lnTo>
                  <a:lnTo>
                    <a:pt x="820635" y="336994"/>
                  </a:lnTo>
                  <a:lnTo>
                    <a:pt x="821855" y="287197"/>
                  </a:lnTo>
                  <a:close/>
                </a:path>
                <a:path w="1082040" h="824865">
                  <a:moveTo>
                    <a:pt x="1081570" y="275996"/>
                  </a:moveTo>
                  <a:lnTo>
                    <a:pt x="1076731" y="221399"/>
                  </a:lnTo>
                  <a:lnTo>
                    <a:pt x="1066431" y="167068"/>
                  </a:lnTo>
                  <a:lnTo>
                    <a:pt x="1045591" y="102387"/>
                  </a:lnTo>
                  <a:lnTo>
                    <a:pt x="1010945" y="43878"/>
                  </a:lnTo>
                  <a:lnTo>
                    <a:pt x="971956" y="10934"/>
                  </a:lnTo>
                  <a:lnTo>
                    <a:pt x="921588" y="0"/>
                  </a:lnTo>
                  <a:lnTo>
                    <a:pt x="878865" y="584"/>
                  </a:lnTo>
                  <a:lnTo>
                    <a:pt x="836129" y="660"/>
                  </a:lnTo>
                  <a:lnTo>
                    <a:pt x="747560" y="431"/>
                  </a:lnTo>
                  <a:lnTo>
                    <a:pt x="739381" y="939"/>
                  </a:lnTo>
                  <a:lnTo>
                    <a:pt x="741654" y="3695"/>
                  </a:lnTo>
                  <a:lnTo>
                    <a:pt x="742353" y="4902"/>
                  </a:lnTo>
                  <a:lnTo>
                    <a:pt x="778090" y="44145"/>
                  </a:lnTo>
                  <a:lnTo>
                    <a:pt x="802995" y="89496"/>
                  </a:lnTo>
                  <a:lnTo>
                    <a:pt x="818857" y="131318"/>
                  </a:lnTo>
                  <a:lnTo>
                    <a:pt x="830275" y="174155"/>
                  </a:lnTo>
                  <a:lnTo>
                    <a:pt x="837780" y="217868"/>
                  </a:lnTo>
                  <a:lnTo>
                    <a:pt x="841908" y="262343"/>
                  </a:lnTo>
                  <a:lnTo>
                    <a:pt x="843064" y="310413"/>
                  </a:lnTo>
                  <a:lnTo>
                    <a:pt x="840676" y="357987"/>
                  </a:lnTo>
                  <a:lnTo>
                    <a:pt x="834339" y="405003"/>
                  </a:lnTo>
                  <a:lnTo>
                    <a:pt x="823709" y="451370"/>
                  </a:lnTo>
                  <a:lnTo>
                    <a:pt x="808380" y="497027"/>
                  </a:lnTo>
                  <a:lnTo>
                    <a:pt x="780707" y="551446"/>
                  </a:lnTo>
                  <a:lnTo>
                    <a:pt x="739241" y="596557"/>
                  </a:lnTo>
                  <a:lnTo>
                    <a:pt x="736358" y="598792"/>
                  </a:lnTo>
                  <a:lnTo>
                    <a:pt x="735050" y="604418"/>
                  </a:lnTo>
                  <a:lnTo>
                    <a:pt x="734517" y="650227"/>
                  </a:lnTo>
                  <a:lnTo>
                    <a:pt x="715822" y="705434"/>
                  </a:lnTo>
                  <a:lnTo>
                    <a:pt x="675055" y="725017"/>
                  </a:lnTo>
                  <a:lnTo>
                    <a:pt x="654138" y="726008"/>
                  </a:lnTo>
                  <a:lnTo>
                    <a:pt x="629881" y="725678"/>
                  </a:lnTo>
                  <a:lnTo>
                    <a:pt x="626097" y="722998"/>
                  </a:lnTo>
                  <a:lnTo>
                    <a:pt x="590613" y="687832"/>
                  </a:lnTo>
                  <a:lnTo>
                    <a:pt x="573455" y="671156"/>
                  </a:lnTo>
                  <a:lnTo>
                    <a:pt x="551497" y="670852"/>
                  </a:lnTo>
                  <a:lnTo>
                    <a:pt x="492048" y="670826"/>
                  </a:lnTo>
                  <a:lnTo>
                    <a:pt x="543013" y="722642"/>
                  </a:lnTo>
                  <a:lnTo>
                    <a:pt x="541464" y="725284"/>
                  </a:lnTo>
                  <a:lnTo>
                    <a:pt x="534797" y="725881"/>
                  </a:lnTo>
                  <a:lnTo>
                    <a:pt x="240753" y="725779"/>
                  </a:lnTo>
                  <a:lnTo>
                    <a:pt x="240626" y="822312"/>
                  </a:lnTo>
                  <a:lnTo>
                    <a:pt x="243535" y="824611"/>
                  </a:lnTo>
                  <a:lnTo>
                    <a:pt x="252615" y="824242"/>
                  </a:lnTo>
                  <a:lnTo>
                    <a:pt x="256120" y="824433"/>
                  </a:lnTo>
                  <a:lnTo>
                    <a:pt x="942352" y="824395"/>
                  </a:lnTo>
                  <a:lnTo>
                    <a:pt x="979500" y="808482"/>
                  </a:lnTo>
                  <a:lnTo>
                    <a:pt x="990625" y="770229"/>
                  </a:lnTo>
                  <a:lnTo>
                    <a:pt x="989126" y="763524"/>
                  </a:lnTo>
                  <a:lnTo>
                    <a:pt x="964196" y="718172"/>
                  </a:lnTo>
                  <a:lnTo>
                    <a:pt x="915797" y="639965"/>
                  </a:lnTo>
                  <a:lnTo>
                    <a:pt x="909497" y="624382"/>
                  </a:lnTo>
                  <a:lnTo>
                    <a:pt x="911047" y="611733"/>
                  </a:lnTo>
                  <a:lnTo>
                    <a:pt x="920051" y="602805"/>
                  </a:lnTo>
                  <a:lnTo>
                    <a:pt x="936104" y="598360"/>
                  </a:lnTo>
                  <a:lnTo>
                    <a:pt x="946581" y="597344"/>
                  </a:lnTo>
                  <a:lnTo>
                    <a:pt x="951623" y="596049"/>
                  </a:lnTo>
                  <a:lnTo>
                    <a:pt x="991044" y="575805"/>
                  </a:lnTo>
                  <a:lnTo>
                    <a:pt x="1020279" y="542556"/>
                  </a:lnTo>
                  <a:lnTo>
                    <a:pt x="1041374" y="505904"/>
                  </a:lnTo>
                  <a:lnTo>
                    <a:pt x="1056906" y="467258"/>
                  </a:lnTo>
                  <a:lnTo>
                    <a:pt x="1067943" y="427050"/>
                  </a:lnTo>
                  <a:lnTo>
                    <a:pt x="1075499" y="385724"/>
                  </a:lnTo>
                  <a:lnTo>
                    <a:pt x="1081100" y="330784"/>
                  </a:lnTo>
                  <a:lnTo>
                    <a:pt x="1081570" y="27599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155">
              <a:extLst>
                <a:ext uri="{FF2B5EF4-FFF2-40B4-BE49-F238E27FC236}">
                  <a16:creationId xmlns:a16="http://schemas.microsoft.com/office/drawing/2014/main" id="{47B74FD9-1173-4C86-9F2D-EF9A0CDBBF77}"/>
                </a:ext>
              </a:extLst>
            </p:cNvPr>
            <p:cNvSpPr/>
            <p:nvPr/>
          </p:nvSpPr>
          <p:spPr>
            <a:xfrm>
              <a:off x="12346504" y="11868820"/>
              <a:ext cx="437515" cy="131445"/>
            </a:xfrm>
            <a:custGeom>
              <a:avLst/>
              <a:gdLst/>
              <a:ahLst/>
              <a:cxnLst/>
              <a:rect l="l" t="t" r="r" b="b"/>
              <a:pathLst>
                <a:path w="437515" h="131445">
                  <a:moveTo>
                    <a:pt x="360571" y="0"/>
                  </a:moveTo>
                  <a:lnTo>
                    <a:pt x="2531" y="53872"/>
                  </a:lnTo>
                  <a:lnTo>
                    <a:pt x="322" y="57036"/>
                  </a:lnTo>
                  <a:lnTo>
                    <a:pt x="655" y="77871"/>
                  </a:lnTo>
                  <a:lnTo>
                    <a:pt x="702" y="105149"/>
                  </a:lnTo>
                  <a:lnTo>
                    <a:pt x="0" y="128472"/>
                  </a:lnTo>
                  <a:lnTo>
                    <a:pt x="3164" y="131111"/>
                  </a:lnTo>
                  <a:lnTo>
                    <a:pt x="57905" y="130825"/>
                  </a:lnTo>
                  <a:lnTo>
                    <a:pt x="193222" y="130825"/>
                  </a:lnTo>
                  <a:lnTo>
                    <a:pt x="193222" y="130681"/>
                  </a:lnTo>
                  <a:lnTo>
                    <a:pt x="370493" y="130598"/>
                  </a:lnTo>
                  <a:lnTo>
                    <a:pt x="398095" y="124702"/>
                  </a:lnTo>
                  <a:lnTo>
                    <a:pt x="419904" y="109054"/>
                  </a:lnTo>
                  <a:lnTo>
                    <a:pt x="433639" y="86226"/>
                  </a:lnTo>
                  <a:lnTo>
                    <a:pt x="437022" y="58791"/>
                  </a:lnTo>
                  <a:lnTo>
                    <a:pt x="429076" y="32991"/>
                  </a:lnTo>
                  <a:lnTo>
                    <a:pt x="411952" y="13227"/>
                  </a:lnTo>
                  <a:lnTo>
                    <a:pt x="388249" y="1548"/>
                  </a:lnTo>
                  <a:lnTo>
                    <a:pt x="3605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3" name="object 156">
              <a:extLst>
                <a:ext uri="{FF2B5EF4-FFF2-40B4-BE49-F238E27FC236}">
                  <a16:creationId xmlns:a16="http://schemas.microsoft.com/office/drawing/2014/main" id="{42DC4914-62E8-4112-9E14-D0C5E78DD5D9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809169" y="11867694"/>
              <a:ext cx="131672" cy="131839"/>
            </a:xfrm>
            <a:prstGeom prst="rect">
              <a:avLst/>
            </a:prstGeom>
          </p:spPr>
        </p:pic>
        <p:pic>
          <p:nvPicPr>
            <p:cNvPr id="204" name="object 157">
              <a:extLst>
                <a:ext uri="{FF2B5EF4-FFF2-40B4-BE49-F238E27FC236}">
                  <a16:creationId xmlns:a16="http://schemas.microsoft.com/office/drawing/2014/main" id="{7BC9B123-75F5-4A4B-BECF-921265863012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649435" y="12240176"/>
              <a:ext cx="146848" cy="68928"/>
            </a:xfrm>
            <a:prstGeom prst="rect">
              <a:avLst/>
            </a:prstGeom>
          </p:spPr>
        </p:pic>
      </p:grpSp>
      <p:grpSp>
        <p:nvGrpSpPr>
          <p:cNvPr id="205" name="object 158">
            <a:extLst>
              <a:ext uri="{FF2B5EF4-FFF2-40B4-BE49-F238E27FC236}">
                <a16:creationId xmlns:a16="http://schemas.microsoft.com/office/drawing/2014/main" id="{74335B64-26F6-4C59-9B00-73782C099ABA}"/>
              </a:ext>
            </a:extLst>
          </p:cNvPr>
          <p:cNvGrpSpPr/>
          <p:nvPr/>
        </p:nvGrpSpPr>
        <p:grpSpPr>
          <a:xfrm>
            <a:off x="9987184" y="2243847"/>
            <a:ext cx="621665" cy="825500"/>
            <a:chOff x="9000848" y="11669055"/>
            <a:chExt cx="621665" cy="825500"/>
          </a:xfrm>
        </p:grpSpPr>
        <p:sp>
          <p:nvSpPr>
            <p:cNvPr id="206" name="object 159">
              <a:extLst>
                <a:ext uri="{FF2B5EF4-FFF2-40B4-BE49-F238E27FC236}">
                  <a16:creationId xmlns:a16="http://schemas.microsoft.com/office/drawing/2014/main" id="{1120227E-AE65-4D2F-8F83-807D7B930BB7}"/>
                </a:ext>
              </a:extLst>
            </p:cNvPr>
            <p:cNvSpPr/>
            <p:nvPr/>
          </p:nvSpPr>
          <p:spPr>
            <a:xfrm>
              <a:off x="9000848" y="11669055"/>
              <a:ext cx="621665" cy="825500"/>
            </a:xfrm>
            <a:custGeom>
              <a:avLst/>
              <a:gdLst/>
              <a:ahLst/>
              <a:cxnLst/>
              <a:rect l="l" t="t" r="r" b="b"/>
              <a:pathLst>
                <a:path w="621665" h="825500">
                  <a:moveTo>
                    <a:pt x="412905" y="0"/>
                  </a:moveTo>
                  <a:lnTo>
                    <a:pt x="208447" y="0"/>
                  </a:lnTo>
                  <a:lnTo>
                    <a:pt x="184910" y="6437"/>
                  </a:lnTo>
                  <a:lnTo>
                    <a:pt x="168805" y="22888"/>
                  </a:lnTo>
                  <a:lnTo>
                    <a:pt x="162610" y="45062"/>
                  </a:lnTo>
                  <a:lnTo>
                    <a:pt x="168806" y="68666"/>
                  </a:lnTo>
                  <a:lnTo>
                    <a:pt x="232040" y="178178"/>
                  </a:lnTo>
                  <a:lnTo>
                    <a:pt x="190132" y="196274"/>
                  </a:lnTo>
                  <a:lnTo>
                    <a:pt x="152438" y="221366"/>
                  </a:lnTo>
                  <a:lnTo>
                    <a:pt x="119842" y="252720"/>
                  </a:lnTo>
                  <a:lnTo>
                    <a:pt x="93234" y="289599"/>
                  </a:lnTo>
                  <a:lnTo>
                    <a:pt x="73500" y="331267"/>
                  </a:lnTo>
                  <a:lnTo>
                    <a:pt x="61527" y="376989"/>
                  </a:lnTo>
                  <a:lnTo>
                    <a:pt x="1708" y="609434"/>
                  </a:lnTo>
                  <a:lnTo>
                    <a:pt x="0" y="656981"/>
                  </a:lnTo>
                  <a:lnTo>
                    <a:pt x="9874" y="701647"/>
                  </a:lnTo>
                  <a:lnTo>
                    <a:pt x="29957" y="741816"/>
                  </a:lnTo>
                  <a:lnTo>
                    <a:pt x="58878" y="775872"/>
                  </a:lnTo>
                  <a:lnTo>
                    <a:pt x="95263" y="802198"/>
                  </a:lnTo>
                  <a:lnTo>
                    <a:pt x="137741" y="819180"/>
                  </a:lnTo>
                  <a:lnTo>
                    <a:pt x="184937" y="825199"/>
                  </a:lnTo>
                  <a:lnTo>
                    <a:pt x="436402" y="825199"/>
                  </a:lnTo>
                  <a:lnTo>
                    <a:pt x="483599" y="819180"/>
                  </a:lnTo>
                  <a:lnTo>
                    <a:pt x="526076" y="802198"/>
                  </a:lnTo>
                  <a:lnTo>
                    <a:pt x="562462" y="775872"/>
                  </a:lnTo>
                  <a:lnTo>
                    <a:pt x="591384" y="741816"/>
                  </a:lnTo>
                  <a:lnTo>
                    <a:pt x="611470" y="701647"/>
                  </a:lnTo>
                  <a:lnTo>
                    <a:pt x="621347" y="656981"/>
                  </a:lnTo>
                  <a:lnTo>
                    <a:pt x="619643" y="609434"/>
                  </a:lnTo>
                  <a:lnTo>
                    <a:pt x="559825" y="376989"/>
                  </a:lnTo>
                  <a:lnTo>
                    <a:pt x="547852" y="331267"/>
                  </a:lnTo>
                  <a:lnTo>
                    <a:pt x="528117" y="289599"/>
                  </a:lnTo>
                  <a:lnTo>
                    <a:pt x="501509" y="252720"/>
                  </a:lnTo>
                  <a:lnTo>
                    <a:pt x="468914" y="221366"/>
                  </a:lnTo>
                  <a:lnTo>
                    <a:pt x="431219" y="196274"/>
                  </a:lnTo>
                  <a:lnTo>
                    <a:pt x="389312" y="178178"/>
                  </a:lnTo>
                  <a:lnTo>
                    <a:pt x="452545" y="68666"/>
                  </a:lnTo>
                  <a:lnTo>
                    <a:pt x="458736" y="45062"/>
                  </a:lnTo>
                  <a:lnTo>
                    <a:pt x="452542" y="22888"/>
                  </a:lnTo>
                  <a:lnTo>
                    <a:pt x="436440" y="6437"/>
                  </a:lnTo>
                  <a:lnTo>
                    <a:pt x="412905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160">
              <a:extLst>
                <a:ext uri="{FF2B5EF4-FFF2-40B4-BE49-F238E27FC236}">
                  <a16:creationId xmlns:a16="http://schemas.microsoft.com/office/drawing/2014/main" id="{789DBBA2-87B6-4CC4-9339-2E4D424F8ADB}"/>
                </a:ext>
              </a:extLst>
            </p:cNvPr>
            <p:cNvSpPr/>
            <p:nvPr/>
          </p:nvSpPr>
          <p:spPr>
            <a:xfrm>
              <a:off x="9209962" y="12009141"/>
              <a:ext cx="203200" cy="356870"/>
            </a:xfrm>
            <a:custGeom>
              <a:avLst/>
              <a:gdLst/>
              <a:ahLst/>
              <a:cxnLst/>
              <a:rect l="l" t="t" r="r" b="b"/>
              <a:pathLst>
                <a:path w="203200" h="356870">
                  <a:moveTo>
                    <a:pt x="155134" y="0"/>
                  </a:moveTo>
                  <a:lnTo>
                    <a:pt x="106894" y="8326"/>
                  </a:lnTo>
                  <a:lnTo>
                    <a:pt x="69095" y="33300"/>
                  </a:lnTo>
                  <a:lnTo>
                    <a:pt x="43770" y="73304"/>
                  </a:lnTo>
                  <a:lnTo>
                    <a:pt x="32942" y="126741"/>
                  </a:lnTo>
                  <a:lnTo>
                    <a:pt x="0" y="126741"/>
                  </a:lnTo>
                  <a:lnTo>
                    <a:pt x="0" y="163014"/>
                  </a:lnTo>
                  <a:lnTo>
                    <a:pt x="32703" y="163014"/>
                  </a:lnTo>
                  <a:lnTo>
                    <a:pt x="32703" y="192601"/>
                  </a:lnTo>
                  <a:lnTo>
                    <a:pt x="0" y="192601"/>
                  </a:lnTo>
                  <a:lnTo>
                    <a:pt x="0" y="229125"/>
                  </a:lnTo>
                  <a:lnTo>
                    <a:pt x="32703" y="229125"/>
                  </a:lnTo>
                  <a:lnTo>
                    <a:pt x="35291" y="257445"/>
                  </a:lnTo>
                  <a:lnTo>
                    <a:pt x="51696" y="304284"/>
                  </a:lnTo>
                  <a:lnTo>
                    <a:pt x="82591" y="337577"/>
                  </a:lnTo>
                  <a:lnTo>
                    <a:pt x="125019" y="354461"/>
                  </a:lnTo>
                  <a:lnTo>
                    <a:pt x="150370" y="356572"/>
                  </a:lnTo>
                  <a:lnTo>
                    <a:pt x="163780" y="356139"/>
                  </a:lnTo>
                  <a:lnTo>
                    <a:pt x="177039" y="354843"/>
                  </a:lnTo>
                  <a:lnTo>
                    <a:pt x="190148" y="352683"/>
                  </a:lnTo>
                  <a:lnTo>
                    <a:pt x="203108" y="349658"/>
                  </a:lnTo>
                  <a:lnTo>
                    <a:pt x="194524" y="291416"/>
                  </a:lnTo>
                  <a:lnTo>
                    <a:pt x="186121" y="294653"/>
                  </a:lnTo>
                  <a:lnTo>
                    <a:pt x="177156" y="296966"/>
                  </a:lnTo>
                  <a:lnTo>
                    <a:pt x="167624" y="298355"/>
                  </a:lnTo>
                  <a:lnTo>
                    <a:pt x="157522" y="298818"/>
                  </a:lnTo>
                  <a:lnTo>
                    <a:pt x="144895" y="297744"/>
                  </a:lnTo>
                  <a:lnTo>
                    <a:pt x="111457" y="271902"/>
                  </a:lnTo>
                  <a:lnTo>
                    <a:pt x="103112" y="229125"/>
                  </a:lnTo>
                  <a:lnTo>
                    <a:pt x="165164" y="229125"/>
                  </a:lnTo>
                  <a:lnTo>
                    <a:pt x="165164" y="192601"/>
                  </a:lnTo>
                  <a:lnTo>
                    <a:pt x="103112" y="192601"/>
                  </a:lnTo>
                  <a:lnTo>
                    <a:pt x="103112" y="163014"/>
                  </a:lnTo>
                  <a:lnTo>
                    <a:pt x="165164" y="163014"/>
                  </a:lnTo>
                  <a:lnTo>
                    <a:pt x="165164" y="126741"/>
                  </a:lnTo>
                  <a:lnTo>
                    <a:pt x="103590" y="126741"/>
                  </a:lnTo>
                  <a:lnTo>
                    <a:pt x="105424" y="109861"/>
                  </a:lnTo>
                  <a:lnTo>
                    <a:pt x="120055" y="74349"/>
                  </a:lnTo>
                  <a:lnTo>
                    <a:pt x="158955" y="58230"/>
                  </a:lnTo>
                  <a:lnTo>
                    <a:pt x="167981" y="58709"/>
                  </a:lnTo>
                  <a:lnTo>
                    <a:pt x="176918" y="60144"/>
                  </a:lnTo>
                  <a:lnTo>
                    <a:pt x="185766" y="62532"/>
                  </a:lnTo>
                  <a:lnTo>
                    <a:pt x="194524" y="65872"/>
                  </a:lnTo>
                  <a:lnTo>
                    <a:pt x="203108" y="7402"/>
                  </a:lnTo>
                  <a:lnTo>
                    <a:pt x="190177" y="4165"/>
                  </a:lnTo>
                  <a:lnTo>
                    <a:pt x="177872" y="1852"/>
                  </a:lnTo>
                  <a:lnTo>
                    <a:pt x="166191" y="463"/>
                  </a:lnTo>
                  <a:lnTo>
                    <a:pt x="1551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9" name="object 162">
            <a:extLst>
              <a:ext uri="{FF2B5EF4-FFF2-40B4-BE49-F238E27FC236}">
                <a16:creationId xmlns:a16="http://schemas.microsoft.com/office/drawing/2014/main" id="{A043F333-0EFF-41ED-ADC8-721A204662D9}"/>
              </a:ext>
            </a:extLst>
          </p:cNvPr>
          <p:cNvSpPr/>
          <p:nvPr/>
        </p:nvSpPr>
        <p:spPr>
          <a:xfrm>
            <a:off x="9554010" y="3874842"/>
            <a:ext cx="1487805" cy="864235"/>
          </a:xfrm>
          <a:custGeom>
            <a:avLst/>
            <a:gdLst/>
            <a:ahLst/>
            <a:cxnLst/>
            <a:rect l="l" t="t" r="r" b="b"/>
            <a:pathLst>
              <a:path w="1487804" h="864234">
                <a:moveTo>
                  <a:pt x="0" y="863920"/>
                </a:moveTo>
                <a:lnTo>
                  <a:pt x="1487694" y="863920"/>
                </a:lnTo>
                <a:lnTo>
                  <a:pt x="1487694" y="0"/>
                </a:lnTo>
                <a:lnTo>
                  <a:pt x="0" y="0"/>
                </a:lnTo>
                <a:lnTo>
                  <a:pt x="0" y="863920"/>
                </a:lnTo>
                <a:close/>
              </a:path>
            </a:pathLst>
          </a:custGeom>
          <a:ln w="1193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163">
            <a:extLst>
              <a:ext uri="{FF2B5EF4-FFF2-40B4-BE49-F238E27FC236}">
                <a16:creationId xmlns:a16="http://schemas.microsoft.com/office/drawing/2014/main" id="{8EA6D0FD-F94B-4F88-8534-3C7DEC7205A0}"/>
              </a:ext>
            </a:extLst>
          </p:cNvPr>
          <p:cNvSpPr/>
          <p:nvPr/>
        </p:nvSpPr>
        <p:spPr>
          <a:xfrm>
            <a:off x="6025694" y="2181327"/>
            <a:ext cx="3522951" cy="2603992"/>
          </a:xfrm>
          <a:custGeom>
            <a:avLst/>
            <a:gdLst/>
            <a:ahLst/>
            <a:cxnLst/>
            <a:rect l="l" t="t" r="r" b="b"/>
            <a:pathLst>
              <a:path w="2736215" h="2022475">
                <a:moveTo>
                  <a:pt x="2735672" y="0"/>
                </a:moveTo>
                <a:lnTo>
                  <a:pt x="2498177" y="125607"/>
                </a:lnTo>
                <a:lnTo>
                  <a:pt x="1830368" y="593267"/>
                </a:lnTo>
                <a:lnTo>
                  <a:pt x="1565602" y="713060"/>
                </a:lnTo>
                <a:lnTo>
                  <a:pt x="1300847" y="791565"/>
                </a:lnTo>
                <a:lnTo>
                  <a:pt x="1026517" y="831742"/>
                </a:lnTo>
                <a:lnTo>
                  <a:pt x="733095" y="836518"/>
                </a:lnTo>
                <a:lnTo>
                  <a:pt x="744760" y="1015807"/>
                </a:lnTo>
                <a:lnTo>
                  <a:pt x="701359" y="1108926"/>
                </a:lnTo>
                <a:lnTo>
                  <a:pt x="611691" y="1163837"/>
                </a:lnTo>
                <a:lnTo>
                  <a:pt x="484519" y="1228647"/>
                </a:lnTo>
                <a:lnTo>
                  <a:pt x="252181" y="1397620"/>
                </a:lnTo>
                <a:lnTo>
                  <a:pt x="122097" y="1465665"/>
                </a:lnTo>
                <a:lnTo>
                  <a:pt x="0" y="1470668"/>
                </a:lnTo>
                <a:lnTo>
                  <a:pt x="74815" y="1691818"/>
                </a:lnTo>
                <a:lnTo>
                  <a:pt x="203956" y="1863848"/>
                </a:lnTo>
                <a:lnTo>
                  <a:pt x="381036" y="1976118"/>
                </a:lnTo>
                <a:lnTo>
                  <a:pt x="599560" y="2018063"/>
                </a:lnTo>
                <a:lnTo>
                  <a:pt x="998757" y="2022361"/>
                </a:lnTo>
                <a:lnTo>
                  <a:pt x="1082957" y="2011460"/>
                </a:lnTo>
                <a:lnTo>
                  <a:pt x="1080342" y="1990840"/>
                </a:lnTo>
                <a:lnTo>
                  <a:pt x="1116066" y="1933290"/>
                </a:lnTo>
                <a:lnTo>
                  <a:pt x="1162321" y="1871418"/>
                </a:lnTo>
                <a:lnTo>
                  <a:pt x="1191299" y="1837926"/>
                </a:lnTo>
                <a:lnTo>
                  <a:pt x="1288657" y="1782275"/>
                </a:lnTo>
                <a:lnTo>
                  <a:pt x="1500792" y="1693048"/>
                </a:lnTo>
                <a:lnTo>
                  <a:pt x="1597613" y="1625337"/>
                </a:lnTo>
                <a:lnTo>
                  <a:pt x="1671735" y="1535693"/>
                </a:lnTo>
                <a:lnTo>
                  <a:pt x="1800220" y="1339270"/>
                </a:lnTo>
                <a:lnTo>
                  <a:pt x="1880002" y="1263858"/>
                </a:lnTo>
                <a:lnTo>
                  <a:pt x="1969683" y="1226187"/>
                </a:lnTo>
                <a:lnTo>
                  <a:pt x="2190212" y="1183514"/>
                </a:lnTo>
                <a:lnTo>
                  <a:pt x="2289587" y="1154095"/>
                </a:lnTo>
                <a:lnTo>
                  <a:pt x="2102382" y="940741"/>
                </a:lnTo>
                <a:lnTo>
                  <a:pt x="2065954" y="833402"/>
                </a:lnTo>
                <a:lnTo>
                  <a:pt x="2094526" y="683354"/>
                </a:lnTo>
                <a:lnTo>
                  <a:pt x="2211071" y="503229"/>
                </a:lnTo>
                <a:lnTo>
                  <a:pt x="2579833" y="167993"/>
                </a:lnTo>
                <a:lnTo>
                  <a:pt x="2735672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1" name="object 164">
            <a:extLst>
              <a:ext uri="{FF2B5EF4-FFF2-40B4-BE49-F238E27FC236}">
                <a16:creationId xmlns:a16="http://schemas.microsoft.com/office/drawing/2014/main" id="{0E4243D9-8B1D-4412-9CFD-DA357FDA759E}"/>
              </a:ext>
            </a:extLst>
          </p:cNvPr>
          <p:cNvGrpSpPr/>
          <p:nvPr/>
        </p:nvGrpSpPr>
        <p:grpSpPr>
          <a:xfrm>
            <a:off x="4769726" y="2241351"/>
            <a:ext cx="452755" cy="830580"/>
            <a:chOff x="4669396" y="11666559"/>
            <a:chExt cx="452755" cy="830580"/>
          </a:xfrm>
        </p:grpSpPr>
        <p:sp>
          <p:nvSpPr>
            <p:cNvPr id="212" name="object 165">
              <a:extLst>
                <a:ext uri="{FF2B5EF4-FFF2-40B4-BE49-F238E27FC236}">
                  <a16:creationId xmlns:a16="http://schemas.microsoft.com/office/drawing/2014/main" id="{E3DDCE6C-5DD7-404F-9A7E-76B0AA21B6A6}"/>
                </a:ext>
              </a:extLst>
            </p:cNvPr>
            <p:cNvSpPr/>
            <p:nvPr/>
          </p:nvSpPr>
          <p:spPr>
            <a:xfrm>
              <a:off x="4669406" y="11694352"/>
              <a:ext cx="452755" cy="802640"/>
            </a:xfrm>
            <a:custGeom>
              <a:avLst/>
              <a:gdLst/>
              <a:ahLst/>
              <a:cxnLst/>
              <a:rect l="l" t="t" r="r" b="b"/>
              <a:pathLst>
                <a:path w="452754" h="802640">
                  <a:moveTo>
                    <a:pt x="396248" y="0"/>
                  </a:moveTo>
                  <a:lnTo>
                    <a:pt x="56391" y="0"/>
                  </a:lnTo>
                  <a:lnTo>
                    <a:pt x="51556" y="3701"/>
                  </a:lnTo>
                  <a:lnTo>
                    <a:pt x="51651" y="178990"/>
                  </a:lnTo>
                  <a:lnTo>
                    <a:pt x="30902" y="190304"/>
                  </a:lnTo>
                  <a:lnTo>
                    <a:pt x="14556" y="207117"/>
                  </a:lnTo>
                  <a:lnTo>
                    <a:pt x="3844" y="228233"/>
                  </a:lnTo>
                  <a:lnTo>
                    <a:pt x="0" y="252456"/>
                  </a:lnTo>
                  <a:lnTo>
                    <a:pt x="0" y="724188"/>
                  </a:lnTo>
                  <a:lnTo>
                    <a:pt x="2657" y="754642"/>
                  </a:lnTo>
                  <a:lnTo>
                    <a:pt x="11738" y="779499"/>
                  </a:lnTo>
                  <a:lnTo>
                    <a:pt x="28908" y="796252"/>
                  </a:lnTo>
                  <a:lnTo>
                    <a:pt x="55830" y="802394"/>
                  </a:lnTo>
                  <a:lnTo>
                    <a:pt x="396821" y="802394"/>
                  </a:lnTo>
                  <a:lnTo>
                    <a:pt x="423786" y="796252"/>
                  </a:lnTo>
                  <a:lnTo>
                    <a:pt x="440955" y="779499"/>
                  </a:lnTo>
                  <a:lnTo>
                    <a:pt x="450018" y="754642"/>
                  </a:lnTo>
                  <a:lnTo>
                    <a:pt x="452664" y="724188"/>
                  </a:lnTo>
                  <a:lnTo>
                    <a:pt x="452664" y="252456"/>
                  </a:lnTo>
                  <a:lnTo>
                    <a:pt x="448830" y="228233"/>
                  </a:lnTo>
                  <a:lnTo>
                    <a:pt x="438143" y="207117"/>
                  </a:lnTo>
                  <a:lnTo>
                    <a:pt x="421821" y="190304"/>
                  </a:lnTo>
                  <a:lnTo>
                    <a:pt x="401083" y="178990"/>
                  </a:lnTo>
                  <a:lnTo>
                    <a:pt x="401179" y="3701"/>
                  </a:lnTo>
                  <a:lnTo>
                    <a:pt x="396248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166">
              <a:extLst>
                <a:ext uri="{FF2B5EF4-FFF2-40B4-BE49-F238E27FC236}">
                  <a16:creationId xmlns:a16="http://schemas.microsoft.com/office/drawing/2014/main" id="{4ABC3C65-D5D0-47CB-AD00-24B04DA24648}"/>
                </a:ext>
              </a:extLst>
            </p:cNvPr>
            <p:cNvSpPr/>
            <p:nvPr/>
          </p:nvSpPr>
          <p:spPr>
            <a:xfrm>
              <a:off x="4669396" y="12012033"/>
              <a:ext cx="452755" cy="308610"/>
            </a:xfrm>
            <a:custGeom>
              <a:avLst/>
              <a:gdLst/>
              <a:ahLst/>
              <a:cxnLst/>
              <a:rect l="l" t="t" r="r" b="b"/>
              <a:pathLst>
                <a:path w="452754" h="308609">
                  <a:moveTo>
                    <a:pt x="452675" y="0"/>
                  </a:moveTo>
                  <a:lnTo>
                    <a:pt x="227525" y="0"/>
                  </a:lnTo>
                  <a:lnTo>
                    <a:pt x="0" y="0"/>
                  </a:lnTo>
                  <a:lnTo>
                    <a:pt x="0" y="308096"/>
                  </a:lnTo>
                  <a:lnTo>
                    <a:pt x="452675" y="308096"/>
                  </a:lnTo>
                  <a:lnTo>
                    <a:pt x="452675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4" name="object 167">
              <a:extLst>
                <a:ext uri="{FF2B5EF4-FFF2-40B4-BE49-F238E27FC236}">
                  <a16:creationId xmlns:a16="http://schemas.microsoft.com/office/drawing/2014/main" id="{9FC8CB39-AC0F-4A9B-BBE2-A4F890C3FB81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798695" y="12060770"/>
              <a:ext cx="191706" cy="191706"/>
            </a:xfrm>
            <a:prstGeom prst="rect">
              <a:avLst/>
            </a:prstGeom>
          </p:spPr>
        </p:pic>
        <p:sp>
          <p:nvSpPr>
            <p:cNvPr id="215" name="object 168">
              <a:extLst>
                <a:ext uri="{FF2B5EF4-FFF2-40B4-BE49-F238E27FC236}">
                  <a16:creationId xmlns:a16="http://schemas.microsoft.com/office/drawing/2014/main" id="{EE726792-BBF1-481B-9A3F-6331DD3DFAD1}"/>
                </a:ext>
              </a:extLst>
            </p:cNvPr>
            <p:cNvSpPr/>
            <p:nvPr/>
          </p:nvSpPr>
          <p:spPr>
            <a:xfrm>
              <a:off x="4682571" y="11666559"/>
              <a:ext cx="426720" cy="201295"/>
            </a:xfrm>
            <a:custGeom>
              <a:avLst/>
              <a:gdLst/>
              <a:ahLst/>
              <a:cxnLst/>
              <a:rect l="l" t="t" r="r" b="b"/>
              <a:pathLst>
                <a:path w="426720" h="201295">
                  <a:moveTo>
                    <a:pt x="359795" y="0"/>
                  </a:moveTo>
                  <a:lnTo>
                    <a:pt x="66552" y="0"/>
                  </a:lnTo>
                  <a:lnTo>
                    <a:pt x="40649" y="5230"/>
                  </a:lnTo>
                  <a:lnTo>
                    <a:pt x="19494" y="19496"/>
                  </a:lnTo>
                  <a:lnTo>
                    <a:pt x="5230" y="40654"/>
                  </a:lnTo>
                  <a:lnTo>
                    <a:pt x="0" y="66564"/>
                  </a:lnTo>
                  <a:lnTo>
                    <a:pt x="0" y="134180"/>
                  </a:lnTo>
                  <a:lnTo>
                    <a:pt x="5230" y="160083"/>
                  </a:lnTo>
                  <a:lnTo>
                    <a:pt x="19494" y="181238"/>
                  </a:lnTo>
                  <a:lnTo>
                    <a:pt x="40649" y="195502"/>
                  </a:lnTo>
                  <a:lnTo>
                    <a:pt x="66552" y="200732"/>
                  </a:lnTo>
                  <a:lnTo>
                    <a:pt x="359795" y="200732"/>
                  </a:lnTo>
                  <a:lnTo>
                    <a:pt x="385705" y="195502"/>
                  </a:lnTo>
                  <a:lnTo>
                    <a:pt x="406864" y="181238"/>
                  </a:lnTo>
                  <a:lnTo>
                    <a:pt x="421129" y="160083"/>
                  </a:lnTo>
                  <a:lnTo>
                    <a:pt x="426360" y="134180"/>
                  </a:lnTo>
                  <a:lnTo>
                    <a:pt x="426360" y="66564"/>
                  </a:lnTo>
                  <a:lnTo>
                    <a:pt x="421129" y="40654"/>
                  </a:lnTo>
                  <a:lnTo>
                    <a:pt x="406864" y="19496"/>
                  </a:lnTo>
                  <a:lnTo>
                    <a:pt x="385705" y="5230"/>
                  </a:lnTo>
                  <a:lnTo>
                    <a:pt x="359795" y="0"/>
                  </a:lnTo>
                  <a:close/>
                </a:path>
              </a:pathLst>
            </a:custGeom>
            <a:solidFill>
              <a:srgbClr val="19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6" name="object 169">
            <a:extLst>
              <a:ext uri="{FF2B5EF4-FFF2-40B4-BE49-F238E27FC236}">
                <a16:creationId xmlns:a16="http://schemas.microsoft.com/office/drawing/2014/main" id="{69A21562-19C6-4367-8864-A362A9375530}"/>
              </a:ext>
            </a:extLst>
          </p:cNvPr>
          <p:cNvGrpSpPr/>
          <p:nvPr/>
        </p:nvGrpSpPr>
        <p:grpSpPr>
          <a:xfrm>
            <a:off x="11788532" y="2241893"/>
            <a:ext cx="496570" cy="828675"/>
            <a:chOff x="10802196" y="11667101"/>
            <a:chExt cx="496570" cy="828675"/>
          </a:xfrm>
        </p:grpSpPr>
        <p:sp>
          <p:nvSpPr>
            <p:cNvPr id="217" name="object 170">
              <a:extLst>
                <a:ext uri="{FF2B5EF4-FFF2-40B4-BE49-F238E27FC236}">
                  <a16:creationId xmlns:a16="http://schemas.microsoft.com/office/drawing/2014/main" id="{BF9C2F40-C6AE-4F20-AE55-F8D8D3833823}"/>
                </a:ext>
              </a:extLst>
            </p:cNvPr>
            <p:cNvSpPr/>
            <p:nvPr/>
          </p:nvSpPr>
          <p:spPr>
            <a:xfrm>
              <a:off x="10817096" y="11729588"/>
              <a:ext cx="467359" cy="427355"/>
            </a:xfrm>
            <a:custGeom>
              <a:avLst/>
              <a:gdLst/>
              <a:ahLst/>
              <a:cxnLst/>
              <a:rect l="l" t="t" r="r" b="b"/>
              <a:pathLst>
                <a:path w="467359" h="427354">
                  <a:moveTo>
                    <a:pt x="466753" y="0"/>
                  </a:moveTo>
                  <a:lnTo>
                    <a:pt x="0" y="0"/>
                  </a:lnTo>
                  <a:lnTo>
                    <a:pt x="0" y="427351"/>
                  </a:lnTo>
                  <a:lnTo>
                    <a:pt x="466753" y="427351"/>
                  </a:lnTo>
                  <a:lnTo>
                    <a:pt x="466753" y="364726"/>
                  </a:lnTo>
                  <a:lnTo>
                    <a:pt x="335319" y="364726"/>
                  </a:lnTo>
                  <a:lnTo>
                    <a:pt x="50051" y="364715"/>
                  </a:lnTo>
                  <a:lnTo>
                    <a:pt x="50051" y="221651"/>
                  </a:lnTo>
                  <a:lnTo>
                    <a:pt x="466753" y="221651"/>
                  </a:lnTo>
                  <a:lnTo>
                    <a:pt x="466753" y="181557"/>
                  </a:lnTo>
                  <a:lnTo>
                    <a:pt x="233388" y="181557"/>
                  </a:lnTo>
                  <a:lnTo>
                    <a:pt x="203325" y="175484"/>
                  </a:lnTo>
                  <a:lnTo>
                    <a:pt x="178769" y="158924"/>
                  </a:lnTo>
                  <a:lnTo>
                    <a:pt x="162210" y="134364"/>
                  </a:lnTo>
                  <a:lnTo>
                    <a:pt x="156137" y="104294"/>
                  </a:lnTo>
                  <a:lnTo>
                    <a:pt x="162210" y="74233"/>
                  </a:lnTo>
                  <a:lnTo>
                    <a:pt x="178769" y="49681"/>
                  </a:lnTo>
                  <a:lnTo>
                    <a:pt x="203325" y="33126"/>
                  </a:lnTo>
                  <a:lnTo>
                    <a:pt x="233388" y="27055"/>
                  </a:lnTo>
                  <a:lnTo>
                    <a:pt x="466753" y="27055"/>
                  </a:lnTo>
                  <a:lnTo>
                    <a:pt x="466753" y="0"/>
                  </a:lnTo>
                  <a:close/>
                </a:path>
                <a:path w="467359" h="427354">
                  <a:moveTo>
                    <a:pt x="466753" y="221663"/>
                  </a:moveTo>
                  <a:lnTo>
                    <a:pt x="410540" y="221663"/>
                  </a:lnTo>
                  <a:lnTo>
                    <a:pt x="410540" y="364726"/>
                  </a:lnTo>
                  <a:lnTo>
                    <a:pt x="466753" y="364726"/>
                  </a:lnTo>
                  <a:lnTo>
                    <a:pt x="466753" y="221663"/>
                  </a:lnTo>
                  <a:close/>
                </a:path>
                <a:path w="467359" h="427354">
                  <a:moveTo>
                    <a:pt x="195479" y="221651"/>
                  </a:moveTo>
                  <a:lnTo>
                    <a:pt x="125273" y="221651"/>
                  </a:lnTo>
                  <a:lnTo>
                    <a:pt x="125273" y="364715"/>
                  </a:lnTo>
                  <a:lnTo>
                    <a:pt x="195479" y="364715"/>
                  </a:lnTo>
                  <a:lnTo>
                    <a:pt x="195479" y="221651"/>
                  </a:lnTo>
                  <a:close/>
                </a:path>
                <a:path w="467359" h="427354">
                  <a:moveTo>
                    <a:pt x="466753" y="221651"/>
                  </a:moveTo>
                  <a:lnTo>
                    <a:pt x="270700" y="221651"/>
                  </a:lnTo>
                  <a:lnTo>
                    <a:pt x="270700" y="364715"/>
                  </a:lnTo>
                  <a:lnTo>
                    <a:pt x="335319" y="364715"/>
                  </a:lnTo>
                  <a:lnTo>
                    <a:pt x="335319" y="221663"/>
                  </a:lnTo>
                  <a:lnTo>
                    <a:pt x="466753" y="221663"/>
                  </a:lnTo>
                  <a:close/>
                </a:path>
                <a:path w="467359" h="427354">
                  <a:moveTo>
                    <a:pt x="466753" y="27055"/>
                  </a:moveTo>
                  <a:lnTo>
                    <a:pt x="233388" y="27055"/>
                  </a:lnTo>
                  <a:lnTo>
                    <a:pt x="263461" y="33126"/>
                  </a:lnTo>
                  <a:lnTo>
                    <a:pt x="288016" y="49681"/>
                  </a:lnTo>
                  <a:lnTo>
                    <a:pt x="304569" y="74233"/>
                  </a:lnTo>
                  <a:lnTo>
                    <a:pt x="310639" y="104294"/>
                  </a:lnTo>
                  <a:lnTo>
                    <a:pt x="304568" y="134374"/>
                  </a:lnTo>
                  <a:lnTo>
                    <a:pt x="288011" y="158932"/>
                  </a:lnTo>
                  <a:lnTo>
                    <a:pt x="263456" y="175487"/>
                  </a:lnTo>
                  <a:lnTo>
                    <a:pt x="233388" y="181557"/>
                  </a:lnTo>
                  <a:lnTo>
                    <a:pt x="466753" y="181557"/>
                  </a:lnTo>
                  <a:lnTo>
                    <a:pt x="466753" y="2705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171">
              <a:extLst>
                <a:ext uri="{FF2B5EF4-FFF2-40B4-BE49-F238E27FC236}">
                  <a16:creationId xmlns:a16="http://schemas.microsoft.com/office/drawing/2014/main" id="{E55ABF0A-878F-4A13-A38B-2943BB9146BE}"/>
                </a:ext>
              </a:extLst>
            </p:cNvPr>
            <p:cNvSpPr/>
            <p:nvPr/>
          </p:nvSpPr>
          <p:spPr>
            <a:xfrm>
              <a:off x="10802196" y="11667101"/>
              <a:ext cx="496570" cy="62865"/>
            </a:xfrm>
            <a:custGeom>
              <a:avLst/>
              <a:gdLst/>
              <a:ahLst/>
              <a:cxnLst/>
              <a:rect l="l" t="t" r="r" b="b"/>
              <a:pathLst>
                <a:path w="496570" h="62865">
                  <a:moveTo>
                    <a:pt x="496566" y="0"/>
                  </a:moveTo>
                  <a:lnTo>
                    <a:pt x="0" y="0"/>
                  </a:lnTo>
                  <a:lnTo>
                    <a:pt x="0" y="62493"/>
                  </a:lnTo>
                  <a:lnTo>
                    <a:pt x="496566" y="62493"/>
                  </a:lnTo>
                  <a:lnTo>
                    <a:pt x="496566" y="0"/>
                  </a:lnTo>
                  <a:close/>
                </a:path>
              </a:pathLst>
            </a:custGeom>
            <a:solidFill>
              <a:srgbClr val="19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9" name="object 172">
              <a:extLst>
                <a:ext uri="{FF2B5EF4-FFF2-40B4-BE49-F238E27FC236}">
                  <a16:creationId xmlns:a16="http://schemas.microsoft.com/office/drawing/2014/main" id="{DEE4AC01-46A1-4BC4-B5C0-A65546C8A498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973249" y="11756648"/>
              <a:ext cx="154501" cy="154501"/>
            </a:xfrm>
            <a:prstGeom prst="rect">
              <a:avLst/>
            </a:prstGeom>
          </p:spPr>
        </p:pic>
        <p:sp>
          <p:nvSpPr>
            <p:cNvPr id="220" name="object 173">
              <a:extLst>
                <a:ext uri="{FF2B5EF4-FFF2-40B4-BE49-F238E27FC236}">
                  <a16:creationId xmlns:a16="http://schemas.microsoft.com/office/drawing/2014/main" id="{CB7DF6F5-1536-4A87-BC9E-D6B58E9F51C4}"/>
                </a:ext>
              </a:extLst>
            </p:cNvPr>
            <p:cNvSpPr/>
            <p:nvPr/>
          </p:nvSpPr>
          <p:spPr>
            <a:xfrm>
              <a:off x="10817110" y="12218898"/>
              <a:ext cx="467359" cy="276860"/>
            </a:xfrm>
            <a:custGeom>
              <a:avLst/>
              <a:gdLst/>
              <a:ahLst/>
              <a:cxnLst/>
              <a:rect l="l" t="t" r="r" b="b"/>
              <a:pathLst>
                <a:path w="467359" h="276859">
                  <a:moveTo>
                    <a:pt x="466737" y="0"/>
                  </a:moveTo>
                  <a:lnTo>
                    <a:pt x="0" y="0"/>
                  </a:lnTo>
                  <a:lnTo>
                    <a:pt x="0" y="85090"/>
                  </a:lnTo>
                  <a:lnTo>
                    <a:pt x="0" y="276860"/>
                  </a:lnTo>
                  <a:lnTo>
                    <a:pt x="96888" y="276860"/>
                  </a:lnTo>
                  <a:lnTo>
                    <a:pt x="96888" y="85090"/>
                  </a:lnTo>
                  <a:lnTo>
                    <a:pt x="369824" y="85090"/>
                  </a:lnTo>
                  <a:lnTo>
                    <a:pt x="369824" y="276860"/>
                  </a:lnTo>
                  <a:lnTo>
                    <a:pt x="466737" y="276860"/>
                  </a:lnTo>
                  <a:lnTo>
                    <a:pt x="466737" y="85090"/>
                  </a:lnTo>
                  <a:lnTo>
                    <a:pt x="466737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174">
              <a:extLst>
                <a:ext uri="{FF2B5EF4-FFF2-40B4-BE49-F238E27FC236}">
                  <a16:creationId xmlns:a16="http://schemas.microsoft.com/office/drawing/2014/main" id="{AFC5D3F0-333E-4550-8A63-BEAB5B393CBD}"/>
                </a:ext>
              </a:extLst>
            </p:cNvPr>
            <p:cNvSpPr/>
            <p:nvPr/>
          </p:nvSpPr>
          <p:spPr>
            <a:xfrm>
              <a:off x="10817112" y="12156945"/>
              <a:ext cx="467359" cy="62230"/>
            </a:xfrm>
            <a:custGeom>
              <a:avLst/>
              <a:gdLst/>
              <a:ahLst/>
              <a:cxnLst/>
              <a:rect l="l" t="t" r="r" b="b"/>
              <a:pathLst>
                <a:path w="467359" h="62229">
                  <a:moveTo>
                    <a:pt x="466741" y="0"/>
                  </a:moveTo>
                  <a:lnTo>
                    <a:pt x="0" y="0"/>
                  </a:lnTo>
                  <a:lnTo>
                    <a:pt x="0" y="61955"/>
                  </a:lnTo>
                  <a:lnTo>
                    <a:pt x="466741" y="61955"/>
                  </a:lnTo>
                  <a:lnTo>
                    <a:pt x="466741" y="0"/>
                  </a:lnTo>
                  <a:close/>
                </a:path>
              </a:pathLst>
            </a:custGeom>
            <a:solidFill>
              <a:srgbClr val="19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2" name="object 175">
              <a:extLst>
                <a:ext uri="{FF2B5EF4-FFF2-40B4-BE49-F238E27FC236}">
                  <a16:creationId xmlns:a16="http://schemas.microsoft.com/office/drawing/2014/main" id="{2979B1CF-3EAC-4743-9D7A-2301E0B97B4A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0973243" y="11756659"/>
              <a:ext cx="154501" cy="154501"/>
            </a:xfrm>
            <a:prstGeom prst="rect">
              <a:avLst/>
            </a:prstGeom>
          </p:spPr>
        </p:pic>
      </p:grpSp>
      <p:grpSp>
        <p:nvGrpSpPr>
          <p:cNvPr id="223" name="object 176">
            <a:extLst>
              <a:ext uri="{FF2B5EF4-FFF2-40B4-BE49-F238E27FC236}">
                <a16:creationId xmlns:a16="http://schemas.microsoft.com/office/drawing/2014/main" id="{480398D4-2EDB-4B43-AD7E-B133D6420517}"/>
              </a:ext>
            </a:extLst>
          </p:cNvPr>
          <p:cNvGrpSpPr/>
          <p:nvPr/>
        </p:nvGrpSpPr>
        <p:grpSpPr>
          <a:xfrm>
            <a:off x="1224941" y="2239370"/>
            <a:ext cx="600710" cy="831850"/>
            <a:chOff x="1124611" y="11664578"/>
            <a:chExt cx="600710" cy="831850"/>
          </a:xfrm>
        </p:grpSpPr>
        <p:sp>
          <p:nvSpPr>
            <p:cNvPr id="224" name="object 177">
              <a:extLst>
                <a:ext uri="{FF2B5EF4-FFF2-40B4-BE49-F238E27FC236}">
                  <a16:creationId xmlns:a16="http://schemas.microsoft.com/office/drawing/2014/main" id="{841FE3BD-93F2-45BD-B706-7297C0EF5EF6}"/>
                </a:ext>
              </a:extLst>
            </p:cNvPr>
            <p:cNvSpPr/>
            <p:nvPr/>
          </p:nvSpPr>
          <p:spPr>
            <a:xfrm>
              <a:off x="1124611" y="11664578"/>
              <a:ext cx="600710" cy="831850"/>
            </a:xfrm>
            <a:custGeom>
              <a:avLst/>
              <a:gdLst/>
              <a:ahLst/>
              <a:cxnLst/>
              <a:rect l="l" t="t" r="r" b="b"/>
              <a:pathLst>
                <a:path w="600710" h="831850">
                  <a:moveTo>
                    <a:pt x="499790" y="0"/>
                  </a:moveTo>
                  <a:lnTo>
                    <a:pt x="0" y="0"/>
                  </a:lnTo>
                  <a:lnTo>
                    <a:pt x="0" y="831635"/>
                  </a:lnTo>
                  <a:lnTo>
                    <a:pt x="600252" y="831635"/>
                  </a:lnTo>
                  <a:lnTo>
                    <a:pt x="600252" y="91244"/>
                  </a:lnTo>
                  <a:lnTo>
                    <a:pt x="499790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178">
              <a:extLst>
                <a:ext uri="{FF2B5EF4-FFF2-40B4-BE49-F238E27FC236}">
                  <a16:creationId xmlns:a16="http://schemas.microsoft.com/office/drawing/2014/main" id="{60D2A90D-BE9E-4DCC-8AF6-2B7A8A748308}"/>
                </a:ext>
              </a:extLst>
            </p:cNvPr>
            <p:cNvSpPr/>
            <p:nvPr/>
          </p:nvSpPr>
          <p:spPr>
            <a:xfrm>
              <a:off x="1226585" y="11831105"/>
              <a:ext cx="415290" cy="560705"/>
            </a:xfrm>
            <a:custGeom>
              <a:avLst/>
              <a:gdLst/>
              <a:ahLst/>
              <a:cxnLst/>
              <a:rect l="l" t="t" r="r" b="b"/>
              <a:pathLst>
                <a:path w="415289" h="560704">
                  <a:moveTo>
                    <a:pt x="0" y="0"/>
                  </a:moveTo>
                  <a:lnTo>
                    <a:pt x="415113" y="0"/>
                  </a:lnTo>
                </a:path>
                <a:path w="415289" h="560704">
                  <a:moveTo>
                    <a:pt x="0" y="64785"/>
                  </a:moveTo>
                  <a:lnTo>
                    <a:pt x="415113" y="64785"/>
                  </a:lnTo>
                </a:path>
                <a:path w="415289" h="560704">
                  <a:moveTo>
                    <a:pt x="0" y="129583"/>
                  </a:moveTo>
                  <a:lnTo>
                    <a:pt x="415113" y="129583"/>
                  </a:lnTo>
                </a:path>
                <a:path w="415289" h="560704">
                  <a:moveTo>
                    <a:pt x="0" y="430706"/>
                  </a:moveTo>
                  <a:lnTo>
                    <a:pt x="415113" y="430706"/>
                  </a:lnTo>
                </a:path>
                <a:path w="415289" h="560704">
                  <a:moveTo>
                    <a:pt x="0" y="495492"/>
                  </a:moveTo>
                  <a:lnTo>
                    <a:pt x="415113" y="495492"/>
                  </a:lnTo>
                </a:path>
                <a:path w="415289" h="560704">
                  <a:moveTo>
                    <a:pt x="0" y="560277"/>
                  </a:moveTo>
                  <a:lnTo>
                    <a:pt x="415113" y="560277"/>
                  </a:lnTo>
                </a:path>
              </a:pathLst>
            </a:custGeom>
            <a:ln w="35819">
              <a:solidFill>
                <a:srgbClr val="BA2D6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6" name="object 179">
              <a:extLst>
                <a:ext uri="{FF2B5EF4-FFF2-40B4-BE49-F238E27FC236}">
                  <a16:creationId xmlns:a16="http://schemas.microsoft.com/office/drawing/2014/main" id="{D5FCE56B-E0B5-4CA3-AC6C-6291FB058F2B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231804" y="12058638"/>
              <a:ext cx="416070" cy="105214"/>
            </a:xfrm>
            <a:prstGeom prst="rect">
              <a:avLst/>
            </a:prstGeom>
          </p:spPr>
        </p:pic>
      </p:grpSp>
      <p:pic>
        <p:nvPicPr>
          <p:cNvPr id="227" name="object 180">
            <a:extLst>
              <a:ext uri="{FF2B5EF4-FFF2-40B4-BE49-F238E27FC236}">
                <a16:creationId xmlns:a16="http://schemas.microsoft.com/office/drawing/2014/main" id="{A31B7A9A-9582-42A1-9E0E-A4DECFEEE5F7}"/>
              </a:ext>
            </a:extLst>
          </p:cNvPr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2838187" y="2244607"/>
            <a:ext cx="814820" cy="826935"/>
          </a:xfrm>
          <a:prstGeom prst="rect">
            <a:avLst/>
          </a:prstGeom>
        </p:spPr>
      </p:pic>
      <p:sp>
        <p:nvSpPr>
          <p:cNvPr id="228" name="object 122">
            <a:extLst>
              <a:ext uri="{FF2B5EF4-FFF2-40B4-BE49-F238E27FC236}">
                <a16:creationId xmlns:a16="http://schemas.microsoft.com/office/drawing/2014/main" id="{A5877C06-6359-4F30-ABD0-67DB94A8D861}"/>
              </a:ext>
            </a:extLst>
          </p:cNvPr>
          <p:cNvSpPr txBox="1"/>
          <p:nvPr/>
        </p:nvSpPr>
        <p:spPr>
          <a:xfrm>
            <a:off x="10297913" y="9554009"/>
            <a:ext cx="4221480" cy="36004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i="1" spc="-60" dirty="0">
                <a:solidFill>
                  <a:srgbClr val="173B66"/>
                </a:solidFill>
                <a:latin typeface="Open Sans Light"/>
                <a:cs typeface="Open Sans Light"/>
              </a:rPr>
              <a:t>The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65" dirty="0">
                <a:solidFill>
                  <a:srgbClr val="173B66"/>
                </a:solidFill>
                <a:latin typeface="Open Sans Light"/>
                <a:cs typeface="Open Sans Light"/>
              </a:rPr>
              <a:t>elements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35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45" dirty="0">
                <a:solidFill>
                  <a:srgbClr val="173B66"/>
                </a:solidFill>
                <a:latin typeface="Open Sans Light"/>
                <a:cs typeface="Open Sans Light"/>
              </a:rPr>
              <a:t>each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30" dirty="0">
                <a:solidFill>
                  <a:srgbClr val="173B66"/>
                </a:solidFill>
                <a:latin typeface="Open Sans Light"/>
                <a:cs typeface="Open Sans Light"/>
              </a:rPr>
              <a:t>domain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45" dirty="0">
                <a:solidFill>
                  <a:srgbClr val="173B66"/>
                </a:solidFill>
                <a:latin typeface="Open Sans Light"/>
                <a:cs typeface="Open Sans Light"/>
              </a:rPr>
              <a:t>each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40" dirty="0">
                <a:solidFill>
                  <a:srgbClr val="173B66"/>
                </a:solidFill>
                <a:latin typeface="Open Sans Light"/>
                <a:cs typeface="Open Sans Light"/>
              </a:rPr>
              <a:t>country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70" dirty="0">
                <a:solidFill>
                  <a:srgbClr val="173B66"/>
                </a:solidFill>
                <a:latin typeface="Open Sans Light"/>
                <a:cs typeface="Open Sans Light"/>
              </a:rPr>
              <a:t>were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55" dirty="0">
                <a:solidFill>
                  <a:srgbClr val="173B66"/>
                </a:solidFill>
                <a:latin typeface="Open Sans Light"/>
                <a:cs typeface="Open Sans Light"/>
              </a:rPr>
              <a:t>scored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25" dirty="0">
                <a:solidFill>
                  <a:srgbClr val="173B66"/>
                </a:solidFill>
                <a:latin typeface="Open Sans Light"/>
                <a:cs typeface="Open Sans Light"/>
              </a:rPr>
              <a:t>and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60" dirty="0">
                <a:solidFill>
                  <a:srgbClr val="173B66"/>
                </a:solidFill>
                <a:latin typeface="Open Sans Light"/>
                <a:cs typeface="Open Sans Light"/>
              </a:rPr>
              <a:t>coded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35" dirty="0">
                <a:solidFill>
                  <a:srgbClr val="173B66"/>
                </a:solidFill>
                <a:latin typeface="Open Sans Light"/>
                <a:cs typeface="Open Sans Light"/>
              </a:rPr>
              <a:t>using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15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20" dirty="0">
                <a:solidFill>
                  <a:srgbClr val="173B66"/>
                </a:solidFill>
                <a:latin typeface="Open Sans Light"/>
                <a:cs typeface="Open Sans Light"/>
              </a:rPr>
              <a:t>traffic</a:t>
            </a:r>
            <a:endParaRPr sz="950">
              <a:latin typeface="Open Sans Ligh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950" i="1" spc="-20" dirty="0">
                <a:solidFill>
                  <a:srgbClr val="173B66"/>
                </a:solidFill>
                <a:latin typeface="Open Sans Light"/>
                <a:cs typeface="Open Sans Light"/>
              </a:rPr>
              <a:t>light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55" dirty="0">
                <a:solidFill>
                  <a:srgbClr val="173B66"/>
                </a:solidFill>
                <a:latin typeface="Open Sans Light"/>
                <a:cs typeface="Open Sans Light"/>
              </a:rPr>
              <a:t>system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40" dirty="0">
                <a:solidFill>
                  <a:srgbClr val="173B66"/>
                </a:solidFill>
                <a:latin typeface="Open Sans Light"/>
                <a:cs typeface="Open Sans Light"/>
              </a:rPr>
              <a:t>(red,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30" dirty="0">
                <a:solidFill>
                  <a:srgbClr val="173B66"/>
                </a:solidFill>
                <a:latin typeface="Open Sans Light"/>
                <a:cs typeface="Open Sans Light"/>
              </a:rPr>
              <a:t>orange,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50" dirty="0">
                <a:solidFill>
                  <a:srgbClr val="173B66"/>
                </a:solidFill>
                <a:latin typeface="Open Sans Light"/>
                <a:cs typeface="Open Sans Light"/>
              </a:rPr>
              <a:t>green)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25" dirty="0">
                <a:solidFill>
                  <a:srgbClr val="173B66"/>
                </a:solidFill>
                <a:latin typeface="Open Sans Light"/>
                <a:cs typeface="Open Sans Light"/>
              </a:rPr>
              <a:t>and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65" dirty="0">
                <a:solidFill>
                  <a:srgbClr val="173B66"/>
                </a:solidFill>
                <a:latin typeface="Open Sans Light"/>
                <a:cs typeface="Open Sans Light"/>
              </a:rPr>
              <a:t>used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40" dirty="0">
                <a:solidFill>
                  <a:srgbClr val="173B66"/>
                </a:solidFill>
                <a:latin typeface="Open Sans Light"/>
                <a:cs typeface="Open Sans Light"/>
              </a:rPr>
              <a:t>to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50" dirty="0">
                <a:solidFill>
                  <a:srgbClr val="173B66"/>
                </a:solidFill>
                <a:latin typeface="Open Sans Light"/>
                <a:cs typeface="Open Sans Light"/>
              </a:rPr>
              <a:t>synthesise</a:t>
            </a:r>
            <a:r>
              <a:rPr sz="950" i="1" spc="-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15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950" i="1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950" i="1" spc="-40" dirty="0">
                <a:solidFill>
                  <a:srgbClr val="173B66"/>
                </a:solidFill>
                <a:latin typeface="Open Sans Light"/>
                <a:cs typeface="Open Sans Light"/>
              </a:rPr>
              <a:t>scorecard.</a:t>
            </a:r>
            <a:endParaRPr sz="950">
              <a:latin typeface="Open Sans Light"/>
              <a:cs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957547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4953</TotalTime>
  <Words>464</Words>
  <Application>Microsoft Office PowerPoint</Application>
  <PresentationFormat>Custom</PresentationFormat>
  <Paragraphs>123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33</cp:revision>
  <dcterms:created xsi:type="dcterms:W3CDTF">2021-11-12T16:02:46Z</dcterms:created>
  <dcterms:modified xsi:type="dcterms:W3CDTF">2022-01-26T10:33:05Z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